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72" r:id="rId1"/>
    <p:sldMasterId id="2147483673" r:id="rId2"/>
  </p:sldMasterIdLst>
  <p:notesMasterIdLst>
    <p:notesMasterId r:id="rId11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Lst>
  <p:sldSz cx="9144000" cy="6858000" type="screen4x3"/>
  <p:notesSz cx="6858000" cy="9144000"/>
  <p:embeddedFontLst>
    <p:embeddedFont>
      <p:font typeface="Calibri" panose="020F0502020204030204" pitchFamily="34" charset="0"/>
      <p:regular r:id="rId115"/>
      <p:bold r:id="rId116"/>
      <p:italic r:id="rId117"/>
      <p:boldItalic r:id="rId118"/>
    </p:embeddedFont>
    <p:embeddedFont>
      <p:font typeface="Cutive" pitchFamily="2" charset="0"/>
      <p:regular r:id="rId119"/>
    </p:embeddedFont>
    <p:embeddedFont>
      <p:font typeface="Helvetica Neue" panose="02000503000000020004" pitchFamily="2" charset="0"/>
      <p:regular r:id="rId120"/>
      <p:bold r:id="rId121"/>
      <p:italic r:id="rId122"/>
      <p:boldItalic r:id="rId123"/>
    </p:embeddedFont>
    <p:embeddedFont>
      <p:font typeface="Trebuchet MS" panose="020B0703020202090204" pitchFamily="34" charset="0"/>
      <p:regular r:id="rId124"/>
      <p:bold r:id="rId125"/>
      <p:italic r:id="rId126"/>
      <p:boldItalic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99751C-6827-4E41-B135-C0F853442EDF}">
  <a:tblStyle styleId="{A399751C-6827-4E41-B135-C0F853442EDF}"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90"/>
  </p:normalViewPr>
  <p:slideViewPr>
    <p:cSldViewPr snapToGrid="0" snapToObjects="1">
      <p:cViewPr varScale="1">
        <p:scale>
          <a:sx n="99" d="100"/>
          <a:sy n="99" d="100"/>
        </p:scale>
        <p:origin x="1464"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9.fntdata"/><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4.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0.fntdata"/><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6.fntdata"/><Relationship Id="rId125"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1.fntdata"/><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Shape 3"/>
          <p:cNvSpPr/>
          <p:nvPr/>
        </p:nvSpPr>
        <p:spPr>
          <a:xfrm>
            <a:off x="0" y="0"/>
            <a:ext cx="6858000" cy="9144000"/>
          </a:xfrm>
          <a:prstGeom prst="roundRect">
            <a:avLst>
              <a:gd name="adj" fmla="val 23"/>
            </a:avLst>
          </a:prstGeom>
          <a:solidFill>
            <a:srgbClr val="FFFFFF"/>
          </a:solidFill>
          <a:ln>
            <a:noFill/>
          </a:ln>
        </p:spPr>
        <p:txBody>
          <a:bodyPr lIns="91425" tIns="45700" rIns="91425" bIns="45700" anchor="ctr" anchorCtr="0">
            <a:noAutofit/>
          </a:bodyPr>
          <a:lstStyle/>
          <a:p>
            <a:pPr marL="0" marR="0" lvl="0" indent="0" algn="l" rtl="0">
              <a:spcBef>
                <a:spcPts val="0"/>
              </a:spcBef>
              <a:spcAft>
                <a:spcPts val="0"/>
              </a:spcAft>
              <a:buNone/>
            </a:pPr>
            <a:endParaRPr sz="2400" b="0" i="0" u="none" strike="noStrike" cap="none">
              <a:solidFill>
                <a:schemeClr val="lt1"/>
              </a:solidFill>
              <a:latin typeface="Times New Roman"/>
              <a:ea typeface="Times New Roman"/>
              <a:cs typeface="Times New Roman"/>
              <a:sym typeface="Times New Roman"/>
            </a:endParaRPr>
          </a:p>
        </p:txBody>
      </p:sp>
      <p:sp>
        <p:nvSpPr>
          <p:cNvPr id="4" name="Shape 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None/>
              <a:defRPr sz="1200" b="0" i="0" u="none" strike="noStrike" cap="none">
                <a:solidFill>
                  <a:srgbClr val="000000"/>
                </a:solidFill>
                <a:latin typeface="Times New Roman"/>
                <a:ea typeface="Times New Roman"/>
                <a:cs typeface="Times New Roman"/>
                <a:sym typeface="Times New Roman"/>
              </a:defRPr>
            </a:lvl1pPr>
            <a:lvl2pPr marL="742950" marR="0" lvl="1" indent="-285750" algn="l" rtl="0">
              <a:spcBef>
                <a:spcPts val="360"/>
              </a:spcBef>
              <a:spcAft>
                <a:spcPts val="0"/>
              </a:spcAft>
              <a:buNone/>
              <a:defRPr sz="1200" b="0" i="0" u="none" strike="noStrike" cap="none">
                <a:solidFill>
                  <a:srgbClr val="000000"/>
                </a:solidFill>
                <a:latin typeface="Times New Roman"/>
                <a:ea typeface="Times New Roman"/>
                <a:cs typeface="Times New Roman"/>
                <a:sym typeface="Times New Roman"/>
              </a:defRPr>
            </a:lvl2pPr>
            <a:lvl3pPr marL="1143000" marR="0" lvl="2" indent="-228600" algn="l" rtl="0">
              <a:spcBef>
                <a:spcPts val="360"/>
              </a:spcBef>
              <a:spcAft>
                <a:spcPts val="0"/>
              </a:spcAft>
              <a:buNone/>
              <a:defRPr sz="1200" b="0" i="0" u="none" strike="noStrike" cap="none">
                <a:solidFill>
                  <a:srgbClr val="000000"/>
                </a:solidFill>
                <a:latin typeface="Times New Roman"/>
                <a:ea typeface="Times New Roman"/>
                <a:cs typeface="Times New Roman"/>
                <a:sym typeface="Times New Roman"/>
              </a:defRPr>
            </a:lvl3pPr>
            <a:lvl4pPr marL="1600200" marR="0" lvl="3" indent="-228600" algn="l" rtl="0">
              <a:spcBef>
                <a:spcPts val="360"/>
              </a:spcBef>
              <a:spcAft>
                <a:spcPts val="0"/>
              </a:spcAft>
              <a:buNone/>
              <a:defRPr sz="1200" b="0" i="0" u="none" strike="noStrike" cap="none">
                <a:solidFill>
                  <a:srgbClr val="000000"/>
                </a:solidFill>
                <a:latin typeface="Times New Roman"/>
                <a:ea typeface="Times New Roman"/>
                <a:cs typeface="Times New Roman"/>
                <a:sym typeface="Times New Roman"/>
              </a:defRPr>
            </a:lvl4pPr>
            <a:lvl5pPr marL="2057400" marR="0" lvl="4" indent="-228600" algn="l" rtl="0">
              <a:spcBef>
                <a:spcPts val="360"/>
              </a:spcBef>
              <a:spcAft>
                <a:spcPts val="0"/>
              </a:spcAft>
              <a:buNone/>
              <a:defRPr sz="1200" b="0" i="0" u="none" strike="noStrike" cap="none">
                <a:solidFill>
                  <a:srgbClr val="000000"/>
                </a:solidFill>
                <a:latin typeface="Times New Roman"/>
                <a:ea typeface="Times New Roman"/>
                <a:cs typeface="Times New Roman"/>
                <a:sym typeface="Times New Roman"/>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www.youtube.com/watch?v=h3_yiBhAJIc"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springerlink.com/content/0001-5903/15/2/"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www.springerlink.com/content/?Author=L.+Berman" TargetMode="External"/><Relationship Id="rId5" Type="http://schemas.openxmlformats.org/officeDocument/2006/relationships/hyperlink" Target="http://www.springerlink.com/content/?Author=G.+Markowsky" TargetMode="External"/><Relationship Id="rId4" Type="http://schemas.openxmlformats.org/officeDocument/2006/relationships/hyperlink" Target="http://www.springerlink.com/content/?Author=L.+Kou"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Shape 34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407" name="Shape 3407"/>
          <p:cNvSpPr txBox="1">
            <a:spLocks noGrp="1"/>
          </p:cNvSpPr>
          <p:nvPr>
            <p:ph type="body" idx="1"/>
          </p:nvPr>
        </p:nvSpPr>
        <p:spPr>
          <a:xfrm>
            <a:off x="685800" y="4343400"/>
            <a:ext cx="5486400"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#data source 29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#classes in the domain ontologies 147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#properties in the domain ontologies 409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#nodes in the gold-standard models 812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#data nodes in the gold-standard models 418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#class nodes in the gold-standard models 394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#links in the gold-standard models 785 </a:t>
            </a: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#internal links in the gold-standard models 367</a:t>
            </a:r>
          </a:p>
          <a:p>
            <a:pPr marL="0" marR="0" lvl="0" indent="0" algn="l" rtl="0">
              <a:lnSpc>
                <a:spcPct val="100000"/>
              </a:lnSpc>
              <a:spcBef>
                <a:spcPts val="360"/>
              </a:spcBef>
              <a:spcAft>
                <a:spcPts val="0"/>
              </a:spcAft>
              <a:buClr>
                <a:srgbClr val="000000"/>
              </a:buClr>
              <a:buSzPct val="25000"/>
              <a:buFont typeface="Times New Roman"/>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68 distinct patterns with length one (two nodes and one link)</a:t>
            </a: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634 distinct patterns with length two (three nodes and two links)</a:t>
            </a:r>
          </a:p>
          <a:p>
            <a:pPr marL="0" marR="0" lvl="0" indent="0" algn="l" rtl="0">
              <a:lnSpc>
                <a:spcPct val="100000"/>
              </a:lnSpc>
              <a:spcBef>
                <a:spcPts val="360"/>
              </a:spcBef>
              <a:spcAft>
                <a:spcPts val="0"/>
              </a:spcAft>
              <a:buClr>
                <a:srgbClr val="000000"/>
              </a:buClr>
              <a:buSzPct val="25000"/>
              <a:buFont typeface="Times New Roman"/>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Shape 3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414" name="Shape 3414"/>
          <p:cNvSpPr txBox="1">
            <a:spLocks noGrp="1"/>
          </p:cNvSpPr>
          <p:nvPr>
            <p:ph type="body" idx="1"/>
          </p:nvPr>
        </p:nvSpPr>
        <p:spPr>
          <a:xfrm>
            <a:off x="685800" y="4343400"/>
            <a:ext cx="5486400" cy="4114800"/>
          </a:xfrm>
          <a:prstGeom prst="rect">
            <a:avLst/>
          </a:prstGeom>
          <a:noFill/>
          <a:ln>
            <a:noFill/>
          </a:ln>
        </p:spPr>
        <p:txBody>
          <a:bodyPr lIns="90000" tIns="46800" rIns="90000" bIns="46800" anchor="t" anchorCtr="0">
            <a:noAutofit/>
          </a:bodyPr>
          <a:lstStyle/>
          <a:p>
            <a:pPr lvl="0" rtl="0">
              <a:spcBef>
                <a:spcPts val="0"/>
              </a:spcBef>
              <a:buClr>
                <a:schemeClr val="dk1"/>
              </a:buClr>
              <a:buSzPct val="91666"/>
              <a:buFont typeface="Arial"/>
              <a:buNone/>
            </a:pPr>
            <a:r>
              <a:rPr lang="en-US">
                <a:solidFill>
                  <a:schemeClr val="dk1"/>
                </a:solidFill>
              </a:rPr>
              <a:t>length = 0: This low accuracy comes from the fact that in most of the gold standard models, the attributes are not directly connected and there are multiple paths between each pair of classes in the ontology (and thus in our graph), and without additional information we cannot resolve the ambiguity. </a:t>
            </a:r>
          </a:p>
          <a:p>
            <a:pPr lvl="0" rtl="0">
              <a:spcBef>
                <a:spcPts val="0"/>
              </a:spcBef>
              <a:buClr>
                <a:schemeClr val="dk1"/>
              </a:buClr>
              <a:buSzPct val="91666"/>
              <a:buFont typeface="Arial"/>
              <a:buNone/>
            </a:pPr>
            <a:endParaRPr>
              <a:solidFill>
                <a:schemeClr val="dk1"/>
              </a:solidFill>
            </a:endParaRPr>
          </a:p>
          <a:p>
            <a:pPr lvl="0" rtl="0">
              <a:spcBef>
                <a:spcPts val="0"/>
              </a:spcBef>
              <a:buClr>
                <a:schemeClr val="dk1"/>
              </a:buClr>
              <a:buSzPct val="91666"/>
              <a:buFont typeface="Arial"/>
              <a:buNone/>
            </a:pPr>
            <a:r>
              <a:rPr lang="en-US">
                <a:solidFill>
                  <a:schemeClr val="dk1"/>
                </a:solidFill>
              </a:rPr>
              <a:t>We achieve high precision and recall in Task 4. The ontology in this task is much larger than the ontologies in the other tasks (cf. Table 2), however, the hierarchy level is less than the CIDOC-CRM ontology, and the models are also smaller. We believe that extracting longer patterns (length &gt; 5) will improve the results for Task 1 and Task 2 as many of the semantic models in these tasks include more than 5 internal links. </a:t>
            </a:r>
          </a:p>
          <a:p>
            <a:pPr lvl="0" rtl="0">
              <a:spcBef>
                <a:spcPts val="0"/>
              </a:spcBef>
              <a:buClr>
                <a:schemeClr val="dk1"/>
              </a:buClr>
              <a:buSzPct val="100000"/>
              <a:buFont typeface="Arial"/>
              <a:buNone/>
            </a:pPr>
            <a:r>
              <a:rPr lang="en-US" sz="1100">
                <a:solidFill>
                  <a:schemeClr val="dk1"/>
                </a:solidFill>
                <a:latin typeface="Arial"/>
                <a:ea typeface="Arial"/>
                <a:cs typeface="Arial"/>
                <a:sym typeface="Arial"/>
              </a:rPr>
              <a:t>				</a:t>
            </a:r>
          </a:p>
          <a:p>
            <a:pPr lvl="0" rtl="0">
              <a:spcBef>
                <a:spcPts val="0"/>
              </a:spcBef>
              <a:buClr>
                <a:schemeClr val="dk1"/>
              </a:buClr>
              <a:buSzPct val="91666"/>
              <a:buFont typeface="Arial"/>
              <a:buNone/>
            </a:pPr>
            <a:endParaRPr>
              <a:solidFill>
                <a:schemeClr val="dk1"/>
              </a:solidFill>
            </a:endParaRPr>
          </a:p>
          <a:p>
            <a:pPr marL="457200" lvl="0" indent="-228600" rtl="0">
              <a:spcBef>
                <a:spcPts val="0"/>
              </a:spcBef>
              <a:buClr>
                <a:schemeClr val="dk1"/>
              </a:buClr>
              <a:buChar char="•"/>
            </a:pPr>
            <a:r>
              <a:rPr lang="en-US">
                <a:solidFill>
                  <a:schemeClr val="dk1"/>
                </a:solidFill>
              </a:rPr>
              <a:t>Low accuracy if only using the ontology paths (no pattern from linked data)</a:t>
            </a:r>
          </a:p>
          <a:p>
            <a:pPr marL="457200" lvl="0" indent="-228600" rtl="0">
              <a:spcBef>
                <a:spcPts val="0"/>
              </a:spcBef>
              <a:buClr>
                <a:schemeClr val="dk1"/>
              </a:buClr>
              <a:buChar char="•"/>
            </a:pPr>
            <a:r>
              <a:rPr lang="en-US">
                <a:solidFill>
                  <a:schemeClr val="dk1"/>
                </a:solidFill>
              </a:rPr>
              <a:t>Considering coherence improves the quality of the models (longer patterns increase the accuracy)</a:t>
            </a:r>
          </a:p>
          <a:p>
            <a:pPr marL="457200" lvl="0" indent="-228600" rtl="0">
              <a:spcBef>
                <a:spcPts val="0"/>
              </a:spcBef>
              <a:buClr>
                <a:schemeClr val="dk1"/>
              </a:buClr>
              <a:buChar char="•"/>
            </a:pPr>
            <a:r>
              <a:rPr lang="en-US">
                <a:solidFill>
                  <a:schemeClr val="dk1"/>
                </a:solidFill>
              </a:rPr>
              <a:t>Higher precision &amp; recall for less complex and less structured ontologies (less ambiguity)</a:t>
            </a:r>
          </a:p>
          <a:p>
            <a:pPr marL="457200" lvl="0" indent="-228600" rtl="0">
              <a:spcBef>
                <a:spcPts val="0"/>
              </a:spcBef>
              <a:buClr>
                <a:schemeClr val="dk1"/>
              </a:buClr>
              <a:buChar char="•"/>
            </a:pPr>
            <a:r>
              <a:rPr lang="en-US">
                <a:solidFill>
                  <a:schemeClr val="dk1"/>
                </a:solidFill>
              </a:rPr>
              <a:t>Why not 100% accuracy?</a:t>
            </a:r>
          </a:p>
          <a:p>
            <a:pPr marL="914400" lvl="1" indent="-228600" rtl="0">
              <a:spcBef>
                <a:spcPts val="0"/>
              </a:spcBef>
              <a:buClr>
                <a:schemeClr val="dk1"/>
              </a:buClr>
              <a:buChar char="–"/>
            </a:pPr>
            <a:r>
              <a:rPr lang="en-US">
                <a:solidFill>
                  <a:schemeClr val="dk1"/>
                </a:solidFill>
              </a:rPr>
              <a:t>Not much overlap between the source model and the linked data (e.g., no instance of the class in the data)</a:t>
            </a:r>
          </a:p>
          <a:p>
            <a:pPr marL="914400" lvl="1" indent="-228600" rtl="0">
              <a:spcBef>
                <a:spcPts val="0"/>
              </a:spcBef>
              <a:buClr>
                <a:schemeClr val="dk1"/>
              </a:buClr>
              <a:buChar char="–"/>
            </a:pPr>
            <a:r>
              <a:rPr lang="en-US">
                <a:solidFill>
                  <a:schemeClr val="dk1"/>
                </a:solidFill>
              </a:rPr>
              <a:t>Conflict resolution, sometime more than one pattern fits</a:t>
            </a:r>
          </a:p>
          <a:p>
            <a:pPr marL="914400" lvl="1" indent="-228600" rtl="0">
              <a:spcBef>
                <a:spcPts val="0"/>
              </a:spcBef>
              <a:buClr>
                <a:schemeClr val="dk1"/>
              </a:buClr>
              <a:buChar char="–"/>
            </a:pPr>
            <a:r>
              <a:rPr lang="en-US">
                <a:solidFill>
                  <a:schemeClr val="dk1"/>
                </a:solidFill>
              </a:rPr>
              <a:t>Some ground truth models are not rooted trees</a:t>
            </a:r>
          </a:p>
          <a:p>
            <a:pPr marL="914400" lvl="1" indent="-228600" rtl="0">
              <a:spcBef>
                <a:spcPts val="0"/>
              </a:spcBef>
              <a:buClr>
                <a:schemeClr val="dk1"/>
              </a:buClr>
              <a:buChar char="–"/>
            </a:pPr>
            <a:r>
              <a:rPr lang="en-US">
                <a:solidFill>
                  <a:schemeClr val="dk1"/>
                </a:solidFill>
              </a:rPr>
              <a:t>Our evaluation metric is too strict (inverse links, super classes)</a:t>
            </a:r>
          </a:p>
          <a:p>
            <a:pPr marL="0" marR="0" lvl="0" indent="0" algn="l" rtl="0">
              <a:spcBef>
                <a:spcPts val="0"/>
              </a:spcBef>
              <a:spcAft>
                <a:spcPts val="0"/>
              </a:spcAft>
              <a:buSzPct val="250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Shape 3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22" name="Shape 3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6"/>
        <p:cNvGrpSpPr/>
        <p:nvPr/>
      </p:nvGrpSpPr>
      <p:grpSpPr>
        <a:xfrm>
          <a:off x="0" y="0"/>
          <a:ext cx="0" cy="0"/>
          <a:chOff x="0" y="0"/>
          <a:chExt cx="0" cy="0"/>
        </a:xfrm>
      </p:grpSpPr>
      <p:sp>
        <p:nvSpPr>
          <p:cNvPr id="3427" name="Shape 34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28" name="Shape 3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4"/>
        <p:cNvGrpSpPr/>
        <p:nvPr/>
      </p:nvGrpSpPr>
      <p:grpSpPr>
        <a:xfrm>
          <a:off x="0" y="0"/>
          <a:ext cx="0" cy="0"/>
          <a:chOff x="0" y="0"/>
          <a:chExt cx="0" cy="0"/>
        </a:xfrm>
      </p:grpSpPr>
      <p:sp>
        <p:nvSpPr>
          <p:cNvPr id="3435" name="Shape 3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436" name="Shape 3436"/>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linked to DBpedia, the Getty Union List of Artist Names (ULAN)® and the NY Times Linked Data</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Shape 34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444" name="Shape 3444"/>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linked to DBpedia, the Getty Union List of Artist Names (ULAN)® and the NY Times Linked Data</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0"/>
        <p:cNvGrpSpPr/>
        <p:nvPr/>
      </p:nvGrpSpPr>
      <p:grpSpPr>
        <a:xfrm>
          <a:off x="0" y="0"/>
          <a:ext cx="0" cy="0"/>
          <a:chOff x="0" y="0"/>
          <a:chExt cx="0" cy="0"/>
        </a:xfrm>
      </p:grpSpPr>
      <p:sp>
        <p:nvSpPr>
          <p:cNvPr id="3451" name="Shape 34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52" name="Shape 34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Shape 3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Clr>
                <a:schemeClr val="lt1"/>
              </a:buClr>
              <a:buSzPct val="25000"/>
              <a:buFont typeface="Trebuchet MS"/>
              <a:buNone/>
            </a:pPr>
            <a:r>
              <a:rPr lang="en-US" u="sng">
                <a:solidFill>
                  <a:schemeClr val="hlink"/>
                </a:solidFill>
                <a:hlinkClick r:id="rId3"/>
              </a:rPr>
              <a:t>https://www.youtube.com/watch?v=h3_yiBhAJIc</a:t>
            </a:r>
          </a:p>
          <a:p>
            <a:pPr lvl="0">
              <a:spcBef>
                <a:spcPts val="0"/>
              </a:spcBef>
              <a:buNone/>
            </a:pPr>
            <a:endParaRPr/>
          </a:p>
        </p:txBody>
      </p:sp>
      <p:sp>
        <p:nvSpPr>
          <p:cNvPr id="3458" name="Shape 34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Shape 34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466" name="Shape 3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4"/>
        <p:cNvGrpSpPr/>
        <p:nvPr/>
      </p:nvGrpSpPr>
      <p:grpSpPr>
        <a:xfrm>
          <a:off x="0" y="0"/>
          <a:ext cx="0" cy="0"/>
          <a:chOff x="0" y="0"/>
          <a:chExt cx="0" cy="0"/>
        </a:xfrm>
      </p:grpSpPr>
      <p:sp>
        <p:nvSpPr>
          <p:cNvPr id="3475" name="Shape 34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476" name="Shape 3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79" name="Shape 7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Shape 34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482" name="Shape 3482"/>
          <p:cNvSpPr txBox="1">
            <a:spLocks noGrp="1"/>
          </p:cNvSpPr>
          <p:nvPr>
            <p:ph type="body" idx="1"/>
          </p:nvPr>
        </p:nvSpPr>
        <p:spPr>
          <a:xfrm>
            <a:off x="685800" y="4343400"/>
            <a:ext cx="5486400"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An et al. [An et al., 2007] generate declarative mapping expressions between two tables with different schemas starting from element correspondences. They create a graph from the conceptual model (CM) of each schema and then suggest plausible mappings by exploring low-cost Steiner trees that connect those nodes in the CM graph that have attributes participating in element correspondences.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Known: Table 1, CM graph 1, marked nodes (nodes in CM1 corresponding to columns), s-tree1: a semantic tree that expresses the correct semantic of Table1 by connecting its marked nodes in CM1</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Known: Table 2, CM graph 2, marked nodes (nodes in CM2 corresponding to columns), s-tree2: a semantic tree that expresses the correct semantic of Table2 by connecting its marked nodes in CM2</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Goal: Find a mapping from Table1 to Table2 (a subgraph of CM1, called CSG1, to a subgraph of CM2, called CSG2</a:t>
            </a: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Method: If CSG2 is known (e.g., it is the s-tree2), find the Steiner tree in CM1 connecting marked nodes, preferring the edges from s-tree1</a:t>
            </a:r>
          </a:p>
          <a:p>
            <a:pPr marL="0" marR="0" lvl="0" indent="0" algn="l" rtl="0">
              <a:lnSpc>
                <a:spcPct val="100000"/>
              </a:lnSpc>
              <a:spcBef>
                <a:spcPts val="360"/>
              </a:spcBef>
              <a:spcAft>
                <a:spcPts val="0"/>
              </a:spcAft>
              <a:buClr>
                <a:srgbClr val="000000"/>
              </a:buClr>
              <a:buSzPct val="25000"/>
              <a:buFont typeface="Times New Roman"/>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Strong assumption: we know semantic of each table (s-trees)</a:t>
            </a: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Use-case example: Table 1 has 10 columns with a large s-tree, and table 2 has only 3 columns. This approach finds a minimal tree in CM1 (maximum overlap with s-tree1) that connects the marked nodes of table1 corresponding to the marked nodes of table2.</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Shape 34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489" name="Shape 3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Shape 8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27" name="Shape 8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Shape 8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88" name="Shape 8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Shape 9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953" name="Shape 953"/>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Shape 9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81" name="Shape 9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14" name="Shape 10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Shape 10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49" name="Shape 10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Shape 10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5" name="Shape 10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Shape 10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90" name="Shape 10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Shape 1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08" name="Shape 1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Shape 1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18" name="Shape 1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Shape 1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30" name="Shape 1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Shape 1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41" name="Shape 1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Shape 1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55" name="Shape 1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Shape 1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62" name="Shape 1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Shape 1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70" name="Shape 1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77" name="Shape 1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Shape 1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1186" name="Shape 1186"/>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In inferential statistics the null hypothesis usually refers to a general statement or default position that there is no relationship between two measured phenomena, or no difference among groups.</a:t>
            </a:r>
          </a:p>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Two-sample test checks whether the two data samples come from the same distribution.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Shape 1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3" name="Shape 1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Shape 1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01" name="Shape 1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Shape 1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08" name="Shape 1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Shape 1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17" name="Shape 1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47" name="Shape 1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56" name="Shape 1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Shape 1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1263" name="Shape 1263"/>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In the second step, instead of selecting MST ((v1, v4) – (v1, v2)- (v2-v3)), if we select another MST like  ((v1, v4) – (v1, v2)- (v1-v3)), we would get another Steiner tree as result.</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MST = Minimum Spanning Tree</a:t>
            </a:r>
          </a:p>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Shape 14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1417" name="Shape 1417"/>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The exact approximation ratio is: 2 * (1 – 1/l) where l is the number of leaves in optimal tree.</a:t>
            </a:r>
          </a:p>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Paper link: http://www.springerlink.com/content/v7w86m72174k7267/</a:t>
            </a:r>
          </a:p>
          <a:p>
            <a:pPr marL="0" marR="0" lvl="0" indent="0" algn="l" rtl="0">
              <a:spcBef>
                <a:spcPts val="360"/>
              </a:spcBef>
              <a:spcAft>
                <a:spcPts val="0"/>
              </a:spcAft>
              <a:buSzPct val="25000"/>
              <a:buNone/>
            </a:pPr>
            <a:r>
              <a:rPr lang="en-US" sz="1200" b="0" i="0" u="sng" strike="noStrike" cap="none">
                <a:solidFill>
                  <a:schemeClr val="hlink"/>
                </a:solidFill>
                <a:latin typeface="Times New Roman"/>
                <a:ea typeface="Times New Roman"/>
                <a:cs typeface="Times New Roman"/>
                <a:sym typeface="Times New Roman"/>
                <a:hlinkClick r:id="rId3"/>
              </a:rPr>
              <a:t>Volume 15, Number 2</a:t>
            </a:r>
            <a:r>
              <a:rPr lang="en-US" sz="1200" b="0" i="0" u="none" strike="noStrike" cap="none">
                <a:solidFill>
                  <a:srgbClr val="000000"/>
                </a:solidFill>
                <a:latin typeface="Times New Roman"/>
                <a:ea typeface="Times New Roman"/>
                <a:cs typeface="Times New Roman"/>
                <a:sym typeface="Times New Roman"/>
              </a:rPr>
              <a:t>, 141-145, DOI: 10.1007/BF00288961 </a:t>
            </a:r>
          </a:p>
          <a:p>
            <a:pPr marL="0" marR="0" lvl="0" indent="0" algn="l" rtl="0">
              <a:spcBef>
                <a:spcPts val="360"/>
              </a:spcBef>
              <a:spcAft>
                <a:spcPts val="0"/>
              </a:spcAft>
              <a:buSzPct val="25000"/>
              <a:buNone/>
            </a:pPr>
            <a:r>
              <a:rPr lang="en-US" sz="1200" b="1" i="0" u="none" strike="noStrike" cap="none">
                <a:solidFill>
                  <a:srgbClr val="000000"/>
                </a:solidFill>
                <a:latin typeface="Times New Roman"/>
                <a:ea typeface="Times New Roman"/>
                <a:cs typeface="Times New Roman"/>
                <a:sym typeface="Times New Roman"/>
              </a:rPr>
              <a:t>A fast algorithm for Steiner trees </a:t>
            </a:r>
          </a:p>
          <a:p>
            <a:pPr marL="0" marR="0" lvl="0" indent="0" algn="l" rtl="0">
              <a:spcBef>
                <a:spcPts val="360"/>
              </a:spcBef>
              <a:spcAft>
                <a:spcPts val="0"/>
              </a:spcAft>
              <a:buSzPct val="25000"/>
              <a:buNone/>
            </a:pPr>
            <a:r>
              <a:rPr lang="en-US" sz="1200" b="0" i="0" u="sng" strike="noStrike" cap="none">
                <a:solidFill>
                  <a:schemeClr val="hlink"/>
                </a:solidFill>
                <a:latin typeface="Times New Roman"/>
                <a:ea typeface="Times New Roman"/>
                <a:cs typeface="Times New Roman"/>
                <a:sym typeface="Times New Roman"/>
                <a:hlinkClick r:id="rId4"/>
              </a:rPr>
              <a:t>L. Kou</a:t>
            </a:r>
            <a:r>
              <a:rPr lang="en-US" sz="1200" b="0" i="0" u="none" strike="noStrike" cap="none">
                <a:solidFill>
                  <a:srgbClr val="000000"/>
                </a:solidFill>
                <a:latin typeface="Times New Roman"/>
                <a:ea typeface="Times New Roman"/>
                <a:cs typeface="Times New Roman"/>
                <a:sym typeface="Times New Roman"/>
              </a:rPr>
              <a:t>, </a:t>
            </a:r>
            <a:r>
              <a:rPr lang="en-US" sz="1200" b="0" i="0" u="sng" strike="noStrike" cap="none">
                <a:solidFill>
                  <a:schemeClr val="hlink"/>
                </a:solidFill>
                <a:latin typeface="Times New Roman"/>
                <a:ea typeface="Times New Roman"/>
                <a:cs typeface="Times New Roman"/>
                <a:sym typeface="Times New Roman"/>
                <a:hlinkClick r:id="rId5"/>
              </a:rPr>
              <a:t>G. Markowsky</a:t>
            </a:r>
            <a:r>
              <a:rPr lang="en-US" sz="1200" b="0" i="0" u="none" strike="noStrike" cap="none">
                <a:solidFill>
                  <a:srgbClr val="000000"/>
                </a:solidFill>
                <a:latin typeface="Times New Roman"/>
                <a:ea typeface="Times New Roman"/>
                <a:cs typeface="Times New Roman"/>
                <a:sym typeface="Times New Roman"/>
              </a:rPr>
              <a:t> and </a:t>
            </a:r>
            <a:r>
              <a:rPr lang="en-US" sz="1200" b="0" i="0" u="sng" strike="noStrike" cap="none">
                <a:solidFill>
                  <a:schemeClr val="hlink"/>
                </a:solidFill>
                <a:latin typeface="Times New Roman"/>
                <a:ea typeface="Times New Roman"/>
                <a:cs typeface="Times New Roman"/>
                <a:sym typeface="Times New Roman"/>
                <a:hlinkClick r:id="rId6"/>
              </a:rPr>
              <a:t>L. Berman</a:t>
            </a:r>
          </a:p>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Shape 14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27" name="Shape 14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Shape 14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34" name="Shape 14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Shape 1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44" name="Shape 1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Shape 14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451" name="Shape 1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Shape 1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58" name="Shape 14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Shape 14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1463" name="Shape 1463"/>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http://www.metmuseum.org/collection/the-collection-online/search?deptids=1&amp;amp;pg=1&amp;amp;ft=french&amp;amp;od=on&amp;amp;ao=on&amp;amp;noqs=true</a:t>
            </a: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http://americanart.si.edu/collections/search/artwork/results/index.cfm?rows=10&amp;fq=online_media_type%3A%22Images%22&amp;q=Search+by+Artist%2C+Work%2C+or+Keyword&amp;page=1&amp;start=0&amp;x=62&amp;y=5</a:t>
            </a: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http://museum.dma.org:9090/emuseum/view/objects/asitem/2031/0/title-desc?t:state:flow=ff495581-e0d2-4334-bec9-19988f9eeb20</a:t>
            </a: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http://www.mfah.org/art/100-highlights/commemorative-head-king/</a:t>
            </a:r>
          </a:p>
          <a:p>
            <a:pPr marL="0" marR="0" lvl="0" indent="0" algn="l" rtl="0">
              <a:lnSpc>
                <a:spcPct val="100000"/>
              </a:lnSpc>
              <a:spcBef>
                <a:spcPts val="360"/>
              </a:spcBef>
              <a:spcAft>
                <a:spcPts val="0"/>
              </a:spcAft>
              <a:buClr>
                <a:srgbClr val="000000"/>
              </a:buClr>
              <a:buSzPct val="25000"/>
              <a:buFont typeface="Times New Roman"/>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rgbClr val="000000"/>
              </a:buClr>
              <a:buSzPct val="25000"/>
              <a:buFont typeface="Times New Roman"/>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Leverage </a:t>
            </a:r>
            <a:r>
              <a:rPr lang="en-US" sz="1200" b="0" i="0" u="sng" strike="noStrike" cap="none">
                <a:solidFill>
                  <a:srgbClr val="000000"/>
                </a:solidFill>
                <a:latin typeface="Times New Roman"/>
                <a:ea typeface="Times New Roman"/>
                <a:cs typeface="Times New Roman"/>
                <a:sym typeface="Times New Roman"/>
              </a:rPr>
              <a:t>relationships</a:t>
            </a:r>
            <a:r>
              <a:rPr lang="en-US" sz="1200" b="0" i="0" u="none" strike="noStrike" cap="none">
                <a:solidFill>
                  <a:srgbClr val="000000"/>
                </a:solidFill>
                <a:latin typeface="Times New Roman"/>
                <a:ea typeface="Times New Roman"/>
                <a:cs typeface="Times New Roman"/>
                <a:sym typeface="Times New Roman"/>
              </a:rPr>
              <a:t> in known semantic models to hypothesize relationships for new sources</a:t>
            </a:r>
          </a:p>
          <a:p>
            <a:pPr marL="0" marR="0" lvl="0" indent="0" algn="l" rtl="0">
              <a:lnSpc>
                <a:spcPct val="100000"/>
              </a:lnSpc>
              <a:spcBef>
                <a:spcPts val="360"/>
              </a:spcBef>
              <a:spcAft>
                <a:spcPts val="0"/>
              </a:spcAft>
              <a:buClr>
                <a:srgbClr val="000000"/>
              </a:buClr>
              <a:buSzPct val="25000"/>
              <a:buFont typeface="Times New Roman"/>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Shape 14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75" name="Shape 1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Shape 14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93" name="Shape 14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Shape 15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1" name="Shape 1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Shape 15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30" name="Shape 1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Shape 15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79" name="Shape 15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Shape 15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00" name="Shape 1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Shape 16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19" name="Shape 1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8" name="Shape 2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7" name="Shape 16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Shape 16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47" name="Shape 16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Shape 16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86" name="Shape 16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Shape 1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51" name="Shape 17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Shape 17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92" name="Shape 17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Shape 18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836" name="Shape 18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Shape 18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900" name="Shape 19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Shape 19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983" name="Shape 19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Shape 20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04" name="Shape 20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81" name="Shape 20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12" name="Shape 5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58" name="Shape 2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Shape 2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35" name="Shape 2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Shape 2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42" name="Shape 2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Shape 2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49" name="Shape 22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Shape 22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271" name="Shape 2271"/>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Keyword Searching and Browsing in Databases using BANKS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Shape 2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278" name="Shape 22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Shape 2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303" name="Shape 2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Shape 2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344" name="Shape 2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Shape 2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389" name="Shape 2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Shape 24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468" name="Shape 24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47" name="Shape 5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Shape 25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45" name="Shape 25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Shape 26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622" name="Shape 26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Shape 2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640" name="Shape 2640"/>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#source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29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#attributes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331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#classes in the ontologies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119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#properties in the ontologies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351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#nodes in the gold-standard models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473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#data nodes in the gold-standard models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331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#class nodes in the gold-standard models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142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#links in the gold-standard models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444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#links between class nodes in the gold-standard models </a:t>
            </a:r>
          </a:p>
          <a:p>
            <a:pPr marL="0" marR="0" lvl="0" indent="0" algn="l" rtl="0">
              <a:spcBef>
                <a:spcPts val="36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113 </a:t>
            </a:r>
          </a:p>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Shape 2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647" name="Shape 2647"/>
          <p:cNvSpPr txBox="1">
            <a:spLocks noGrp="1"/>
          </p:cNvSpPr>
          <p:nvPr>
            <p:ph type="body" idx="1"/>
          </p:nvPr>
        </p:nvSpPr>
        <p:spPr>
          <a:xfrm>
            <a:off x="685800" y="4343400"/>
            <a:ext cx="5486400"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r>
              <a:rPr lang="en-US" sz="1200" b="0" i="0" u="none" strike="noStrike" cap="none">
                <a:solidFill>
                  <a:srgbClr val="000000"/>
                </a:solidFill>
                <a:latin typeface="Times New Roman"/>
                <a:ea typeface="Times New Roman"/>
                <a:cs typeface="Times New Roman"/>
                <a:sym typeface="Times New Roman"/>
              </a:rPr>
              <a:t>Indiana Museum of Art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Shape 26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654" name="Shape 2654"/>
          <p:cNvSpPr txBox="1">
            <a:spLocks noGrp="1"/>
          </p:cNvSpPr>
          <p:nvPr>
            <p:ph type="body" idx="1"/>
          </p:nvPr>
        </p:nvSpPr>
        <p:spPr>
          <a:xfrm>
            <a:off x="685800" y="4343400"/>
            <a:ext cx="5486400" cy="4114800"/>
          </a:xfrm>
          <a:prstGeom prst="rect">
            <a:avLst/>
          </a:prstGeom>
          <a:noFill/>
          <a:ln>
            <a:noFill/>
          </a:ln>
        </p:spPr>
        <p:txBody>
          <a:bodyPr lIns="90000" tIns="46800" rIns="90000" bIns="46800" anchor="t" anchorCtr="0">
            <a:noAutofit/>
          </a:bodyPr>
          <a:lstStyle/>
          <a:p>
            <a:pPr lvl="0" rtl="0">
              <a:spcBef>
                <a:spcPts val="0"/>
              </a:spcBef>
              <a:buClr>
                <a:srgbClr val="000000"/>
              </a:buClr>
              <a:buSzPct val="25000"/>
              <a:buFont typeface="Times New Roman"/>
              <a:buNone/>
            </a:pPr>
            <a:endParaRPr/>
          </a:p>
          <a:p>
            <a:pPr lvl="0" rtl="0">
              <a:spcBef>
                <a:spcPts val="0"/>
              </a:spcBef>
              <a:buSzPct val="250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Shape 26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666" name="Shape 26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Shape 26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693" name="Shape 26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2"/>
        <p:cNvGrpSpPr/>
        <p:nvPr/>
      </p:nvGrpSpPr>
      <p:grpSpPr>
        <a:xfrm>
          <a:off x="0" y="0"/>
          <a:ext cx="0" cy="0"/>
          <a:chOff x="0" y="0"/>
          <a:chExt cx="0" cy="0"/>
        </a:xfrm>
      </p:grpSpPr>
      <p:sp>
        <p:nvSpPr>
          <p:cNvPr id="2703" name="Shape 27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MRR: https://en.wikipedia.org/wiki/Mean_reciprocal_rank</a:t>
            </a:r>
          </a:p>
        </p:txBody>
      </p:sp>
      <p:sp>
        <p:nvSpPr>
          <p:cNvPr id="2704" name="Shape 2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Shape 27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2715" name="Shape 2715"/>
          <p:cNvSpPr txBox="1">
            <a:spLocks noGrp="1"/>
          </p:cNvSpPr>
          <p:nvPr>
            <p:ph type="body" idx="1"/>
          </p:nvPr>
        </p:nvSpPr>
        <p:spPr>
          <a:xfrm>
            <a:off x="685800" y="4343400"/>
            <a:ext cx="5486399" cy="41148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Shape 27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726" name="Shape 27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81" name="Shape 6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Shape 27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733" name="Shape 27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Shape 2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Example: British Museum Dataset</a:t>
            </a:r>
          </a:p>
          <a:p>
            <a:pPr lvl="0">
              <a:spcBef>
                <a:spcPts val="0"/>
              </a:spcBef>
              <a:buNone/>
            </a:pPr>
            <a:endParaRPr/>
          </a:p>
          <a:p>
            <a:pPr lvl="0" rtl="0">
              <a:spcBef>
                <a:spcPts val="0"/>
              </a:spcBef>
              <a:buNone/>
            </a:pPr>
            <a:r>
              <a:rPr lang="en-US"/>
              <a:t>There is a huge amount of linked data available in many domains (RDF format)</a:t>
            </a:r>
          </a:p>
          <a:p>
            <a:pPr lvl="0" rtl="0">
              <a:spcBef>
                <a:spcPts val="0"/>
              </a:spcBef>
              <a:buNone/>
            </a:pPr>
            <a:r>
              <a:rPr lang="en-US"/>
              <a:t>Use LOD when there is no known semantic model</a:t>
            </a:r>
          </a:p>
          <a:p>
            <a:pPr lvl="0" rtl="0">
              <a:spcBef>
                <a:spcPts val="0"/>
              </a:spcBef>
              <a:buNone/>
            </a:pPr>
            <a:endParaRPr/>
          </a:p>
        </p:txBody>
      </p:sp>
      <p:sp>
        <p:nvSpPr>
          <p:cNvPr id="2738" name="Shape 27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Shape 27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746" name="Shape 27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799" name="Shape 27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Shape 28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15" name="Shape 28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Shape 28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32" name="Shape 28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Shape 28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61" name="Shape 28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6"/>
        <p:cNvGrpSpPr/>
        <p:nvPr/>
      </p:nvGrpSpPr>
      <p:grpSpPr>
        <a:xfrm>
          <a:off x="0" y="0"/>
          <a:ext cx="0" cy="0"/>
          <a:chOff x="0" y="0"/>
          <a:chExt cx="0" cy="0"/>
        </a:xfrm>
      </p:grpSpPr>
      <p:sp>
        <p:nvSpPr>
          <p:cNvPr id="2897" name="Shape 28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98" name="Shape 28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4"/>
        <p:cNvGrpSpPr/>
        <p:nvPr/>
      </p:nvGrpSpPr>
      <p:grpSpPr>
        <a:xfrm>
          <a:off x="0" y="0"/>
          <a:ext cx="0" cy="0"/>
          <a:chOff x="0" y="0"/>
          <a:chExt cx="0" cy="0"/>
        </a:xfrm>
      </p:grpSpPr>
      <p:sp>
        <p:nvSpPr>
          <p:cNvPr id="2905" name="Shape 29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rgbClr val="11618F"/>
              </a:buClr>
              <a:buSzPct val="25000"/>
              <a:buFont typeface="Arial"/>
              <a:buNone/>
            </a:pPr>
            <a:r>
              <a:rPr lang="en-US" sz="1000" b="1">
                <a:latin typeface="Courier New"/>
                <a:ea typeface="Courier New"/>
                <a:cs typeface="Courier New"/>
                <a:sym typeface="Courier New"/>
              </a:rPr>
              <a:t>SELECT DISTINCT ?c1 ?p ?c2 (COUNT(*) as ?count) </a:t>
            </a:r>
          </a:p>
          <a:p>
            <a:pPr lvl="0" rtl="0">
              <a:spcBef>
                <a:spcPts val="600"/>
              </a:spcBef>
              <a:buClr>
                <a:srgbClr val="11618F"/>
              </a:buClr>
              <a:buSzPct val="25000"/>
              <a:buFont typeface="Arial"/>
              <a:buNone/>
            </a:pPr>
            <a:r>
              <a:rPr lang="en-US" sz="1000" b="1">
                <a:latin typeface="Courier New"/>
                <a:ea typeface="Courier New"/>
                <a:cs typeface="Courier New"/>
                <a:sym typeface="Courier New"/>
              </a:rPr>
              <a:t>WHERE {</a:t>
            </a:r>
            <a:br>
              <a:rPr lang="en-US" sz="1000" b="1">
                <a:latin typeface="Courier New"/>
                <a:ea typeface="Courier New"/>
                <a:cs typeface="Courier New"/>
                <a:sym typeface="Courier New"/>
              </a:rPr>
            </a:br>
            <a:r>
              <a:rPr lang="en-US" sz="1000" b="1">
                <a:latin typeface="Courier New"/>
                <a:ea typeface="Courier New"/>
                <a:cs typeface="Courier New"/>
                <a:sym typeface="Courier New"/>
              </a:rPr>
              <a:t>	?x ?p ?y. </a:t>
            </a:r>
          </a:p>
          <a:p>
            <a:pPr lvl="0" rtl="0">
              <a:spcBef>
                <a:spcPts val="600"/>
              </a:spcBef>
              <a:buClr>
                <a:schemeClr val="accent4"/>
              </a:buClr>
              <a:buSzPct val="25000"/>
              <a:buFont typeface="Arial"/>
              <a:buNone/>
            </a:pPr>
            <a:r>
              <a:rPr lang="en-US" sz="1000" b="1">
                <a:latin typeface="Courier New"/>
                <a:ea typeface="Courier New"/>
                <a:cs typeface="Courier New"/>
                <a:sym typeface="Courier New"/>
              </a:rPr>
              <a:t>	?x rdf:type ?c1.</a:t>
            </a:r>
          </a:p>
          <a:p>
            <a:pPr lvl="0" rtl="0">
              <a:spcBef>
                <a:spcPts val="600"/>
              </a:spcBef>
              <a:buClr>
                <a:schemeClr val="accent4"/>
              </a:buClr>
              <a:buSzPct val="25000"/>
              <a:buFont typeface="Arial"/>
              <a:buNone/>
            </a:pPr>
            <a:r>
              <a:rPr lang="en-US" sz="1000" b="1">
                <a:latin typeface="Courier New"/>
                <a:ea typeface="Courier New"/>
                <a:cs typeface="Courier New"/>
                <a:sym typeface="Courier New"/>
              </a:rPr>
              <a:t>	?y rdf:type ?c2. </a:t>
            </a:r>
          </a:p>
          <a:p>
            <a:pPr lvl="0" rtl="0">
              <a:spcBef>
                <a:spcPts val="600"/>
              </a:spcBef>
              <a:buClr>
                <a:srgbClr val="11618F"/>
              </a:buClr>
              <a:buSzPct val="25000"/>
              <a:buFont typeface="Arial"/>
              <a:buNone/>
            </a:pPr>
            <a:r>
              <a:rPr lang="en-US" sz="1000" b="1">
                <a:latin typeface="Courier New"/>
                <a:ea typeface="Courier New"/>
                <a:cs typeface="Courier New"/>
                <a:sym typeface="Courier New"/>
              </a:rPr>
              <a:t>	FILTER (?x != ?y).} </a:t>
            </a:r>
          </a:p>
          <a:p>
            <a:pPr lvl="0" rtl="0">
              <a:spcBef>
                <a:spcPts val="600"/>
              </a:spcBef>
              <a:buClr>
                <a:srgbClr val="11618F"/>
              </a:buClr>
              <a:buSzPct val="25000"/>
              <a:buFont typeface="Arial"/>
              <a:buNone/>
            </a:pPr>
            <a:r>
              <a:rPr lang="en-US" sz="1000" b="1">
                <a:latin typeface="Courier New"/>
                <a:ea typeface="Courier New"/>
                <a:cs typeface="Courier New"/>
                <a:sym typeface="Courier New"/>
              </a:rPr>
              <a:t>GROUP BY ?c1 ?p ?c2 </a:t>
            </a:r>
          </a:p>
          <a:p>
            <a:pPr lvl="0" rtl="0">
              <a:spcBef>
                <a:spcPts val="600"/>
              </a:spcBef>
              <a:buNone/>
            </a:pPr>
            <a:r>
              <a:rPr lang="en-US" sz="1000" b="1">
                <a:latin typeface="Courier New"/>
                <a:ea typeface="Courier New"/>
                <a:cs typeface="Courier New"/>
                <a:sym typeface="Courier New"/>
              </a:rPr>
              <a:t>ORDER BY DESC(?count); </a:t>
            </a:r>
          </a:p>
        </p:txBody>
      </p:sp>
      <p:sp>
        <p:nvSpPr>
          <p:cNvPr id="2906" name="Shape 29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8"/>
        <p:cNvGrpSpPr/>
        <p:nvPr/>
      </p:nvGrpSpPr>
      <p:grpSpPr>
        <a:xfrm>
          <a:off x="0" y="0"/>
          <a:ext cx="0" cy="0"/>
          <a:chOff x="0" y="0"/>
          <a:chExt cx="0" cy="0"/>
        </a:xfrm>
      </p:grpSpPr>
      <p:sp>
        <p:nvSpPr>
          <p:cNvPr id="2929" name="Shape 29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930" name="Shape 29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87" name="Shape 6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Shape 29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986" name="Shape 29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Shape 30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050" name="Shape 30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Shape 30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067" name="Shape 3067"/>
          <p:cNvSpPr txBox="1">
            <a:spLocks noGrp="1"/>
          </p:cNvSpPr>
          <p:nvPr>
            <p:ph type="body" idx="1"/>
          </p:nvPr>
        </p:nvSpPr>
        <p:spPr>
          <a:xfrm>
            <a:off x="685800" y="4343400"/>
            <a:ext cx="5486400" cy="41148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a:solidFill>
                  <a:srgbClr val="000000"/>
                </a:solidFill>
                <a:latin typeface="Times New Roman"/>
                <a:ea typeface="Times New Roman"/>
                <a:cs typeface="Times New Roman"/>
                <a:sym typeface="Times New Roman"/>
              </a:rPr>
              <a:t>P131 is identified by is more popular than P1 is identified by to connect instances of E82 Actor Appellation and instances of E21 Person: The property P1 is identified by describes the naming or identification of any real world item by a name or any other identifier, and P131 is identified by is a specialization of P1 is identified by that identifies a name used specifically to identify an instance of E39 Actor (superclass of E21 Person). </a:t>
            </a:r>
          </a:p>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Shape 30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099" name="Shape 3099"/>
          <p:cNvSpPr txBox="1">
            <a:spLocks noGrp="1"/>
          </p:cNvSpPr>
          <p:nvPr>
            <p:ph type="body" idx="1"/>
          </p:nvPr>
        </p:nvSpPr>
        <p:spPr>
          <a:xfrm>
            <a:off x="685800" y="4343400"/>
            <a:ext cx="5486400" cy="4114800"/>
          </a:xfrm>
          <a:prstGeom prst="rect">
            <a:avLst/>
          </a:prstGeom>
          <a:noFill/>
          <a:ln>
            <a:noFill/>
          </a:ln>
        </p:spPr>
        <p:txBody>
          <a:bodyPr lIns="90000" tIns="46800" rIns="90000" bIns="46800" anchor="t" anchorCtr="0">
            <a:noAutofit/>
          </a:bodyPr>
          <a:lstStyle/>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Shape 3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139" name="Shape 3139"/>
          <p:cNvSpPr txBox="1">
            <a:spLocks noGrp="1"/>
          </p:cNvSpPr>
          <p:nvPr>
            <p:ph type="body" idx="1"/>
          </p:nvPr>
        </p:nvSpPr>
        <p:spPr>
          <a:xfrm>
            <a:off x="685800" y="4343400"/>
            <a:ext cx="5486400" cy="4114800"/>
          </a:xfrm>
          <a:prstGeom prst="rect">
            <a:avLst/>
          </a:prstGeom>
          <a:noFill/>
          <a:ln>
            <a:noFill/>
          </a:ln>
        </p:spPr>
        <p:txBody>
          <a:bodyPr lIns="90000" tIns="46800" rIns="90000" bIns="46800" anchor="t" anchorCtr="0">
            <a:noAutofit/>
          </a:bodyPr>
          <a:lstStyle/>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Shape 3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3187" name="Shape 3187"/>
          <p:cNvSpPr txBox="1">
            <a:spLocks noGrp="1"/>
          </p:cNvSpPr>
          <p:nvPr>
            <p:ph type="body" idx="1"/>
          </p:nvPr>
        </p:nvSpPr>
        <p:spPr>
          <a:xfrm>
            <a:off x="685800" y="4343400"/>
            <a:ext cx="5486400" cy="4114800"/>
          </a:xfrm>
          <a:prstGeom prst="rect">
            <a:avLst/>
          </a:prstGeom>
          <a:noFill/>
          <a:ln>
            <a:noFill/>
          </a:ln>
        </p:spPr>
        <p:txBody>
          <a:bodyPr lIns="90000" tIns="46800" rIns="90000" bIns="46800" anchor="t" anchorCtr="0">
            <a:noAutofit/>
          </a:bodyPr>
          <a:lstStyle/>
          <a:p>
            <a:pPr marL="0" marR="0" lvl="0" indent="0" algn="l" rtl="0">
              <a:spcBef>
                <a:spcPts val="360"/>
              </a:spcBef>
              <a:spcAft>
                <a:spcPts val="0"/>
              </a:spcAft>
              <a:buSzPct val="25000"/>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Shape 32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38" name="Shape 3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3"/>
        <p:cNvGrpSpPr/>
        <p:nvPr/>
      </p:nvGrpSpPr>
      <p:grpSpPr>
        <a:xfrm>
          <a:off x="0" y="0"/>
          <a:ext cx="0" cy="0"/>
          <a:chOff x="0" y="0"/>
          <a:chExt cx="0" cy="0"/>
        </a:xfrm>
      </p:grpSpPr>
      <p:sp>
        <p:nvSpPr>
          <p:cNvPr id="3254" name="Shape 3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55" name="Shape 3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Shape 3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306" name="Shape 3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5"/>
        <p:cNvGrpSpPr/>
        <p:nvPr/>
      </p:nvGrpSpPr>
      <p:grpSpPr>
        <a:xfrm>
          <a:off x="0" y="0"/>
          <a:ext cx="0" cy="0"/>
          <a:chOff x="0" y="0"/>
          <a:chExt cx="0" cy="0"/>
        </a:xfrm>
      </p:grpSpPr>
      <p:sp>
        <p:nvSpPr>
          <p:cNvPr id="3356" name="Shape 3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341312" lvl="0" indent="-138112" rtl="0">
              <a:spcBef>
                <a:spcPts val="0"/>
              </a:spcBef>
              <a:buChar char="•"/>
            </a:pPr>
            <a:r>
              <a:rPr lang="en-US"/>
              <a:t>Compute Steiner tree for the mapping</a:t>
            </a:r>
          </a:p>
          <a:p>
            <a:pPr marL="741362" lvl="1" indent="-106362" rtl="0">
              <a:spcBef>
                <a:spcPts val="0"/>
              </a:spcBef>
              <a:buChar char="–"/>
            </a:pPr>
            <a:r>
              <a:rPr lang="en-US"/>
              <a:t>A minimal tree connecting nodes of mapping</a:t>
            </a:r>
          </a:p>
          <a:p>
            <a:pPr marL="741362" lvl="1" indent="-106362" rtl="0">
              <a:spcBef>
                <a:spcPts val="0"/>
              </a:spcBef>
              <a:buChar char="–"/>
            </a:pPr>
            <a:r>
              <a:rPr lang="en-US"/>
              <a:t>A customization of BANKS algorithm [Bhalotia et al., 2002]</a:t>
            </a:r>
          </a:p>
          <a:p>
            <a:pPr marL="341312" lvl="0" indent="-138112" rtl="0">
              <a:spcBef>
                <a:spcPts val="0"/>
              </a:spcBef>
              <a:buChar char="•"/>
            </a:pPr>
            <a:r>
              <a:rPr lang="en-US"/>
              <a:t>Our algorithm considers both coherence and popularity</a:t>
            </a:r>
          </a:p>
          <a:p>
            <a:pPr marL="341312" lvl="0" indent="-138112" rtl="0">
              <a:spcBef>
                <a:spcPts val="0"/>
              </a:spcBef>
              <a:buChar char="•"/>
            </a:pPr>
            <a:r>
              <a:rPr lang="en-US"/>
              <a:t>Each tree is a candidate model</a:t>
            </a:r>
          </a:p>
          <a:p>
            <a:pPr marL="341312" lvl="0" indent="-138112" rtl="0">
              <a:spcBef>
                <a:spcPts val="0"/>
              </a:spcBef>
              <a:buChar char="•"/>
            </a:pPr>
            <a:r>
              <a:rPr lang="en-US"/>
              <a:t>Rank the models based on coherence and cost</a:t>
            </a:r>
          </a:p>
          <a:p>
            <a:pPr lvl="0" rtl="0">
              <a:spcBef>
                <a:spcPts val="0"/>
              </a:spcBef>
              <a:buNone/>
            </a:pPr>
            <a:endParaRPr/>
          </a:p>
        </p:txBody>
      </p:sp>
      <p:sp>
        <p:nvSpPr>
          <p:cNvPr id="3357" name="Shape 33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mj-lt"/>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13" name="Shape 1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800"/>
              </a:spcBef>
              <a:spcAft>
                <a:spcPts val="0"/>
              </a:spcAft>
              <a:buClr>
                <a:srgbClr val="11628F"/>
              </a:buClr>
              <a:buFont typeface="Arial"/>
              <a:buNone/>
              <a:defRPr sz="3200" b="0" i="0" u="none" strike="noStrike" cap="none">
                <a:solidFill>
                  <a:srgbClr val="11628F"/>
                </a:solidFill>
                <a:latin typeface="+mn-lt"/>
                <a:ea typeface="Arial" panose="020B0604020202020204" pitchFamily="34" charset="0"/>
                <a:cs typeface="Arial" panose="020B0604020202020204" pitchFamily="34" charset="0"/>
                <a:sym typeface="Trebuchet MS"/>
              </a:defRPr>
            </a:lvl1pPr>
            <a:lvl2pPr marL="457200" marR="0" lvl="1" indent="0" algn="ctr" rtl="0">
              <a:spcBef>
                <a:spcPts val="700"/>
              </a:spcBef>
              <a:spcAft>
                <a:spcPts val="0"/>
              </a:spcAft>
              <a:buClr>
                <a:srgbClr val="11628F"/>
              </a:buClr>
              <a:buFont typeface="Arial"/>
              <a:buNone/>
              <a:defRPr sz="2800" b="0" i="0" u="none" strike="noStrike" cap="none">
                <a:solidFill>
                  <a:srgbClr val="11628F"/>
                </a:solidFill>
                <a:latin typeface="Trebuchet MS"/>
                <a:ea typeface="Trebuchet MS"/>
                <a:cs typeface="Trebuchet MS"/>
                <a:sym typeface="Trebuchet MS"/>
              </a:defRPr>
            </a:lvl2pPr>
            <a:lvl3pPr marL="914400" marR="0" lvl="2" indent="0" algn="ctr" rtl="0">
              <a:spcBef>
                <a:spcPts val="600"/>
              </a:spcBef>
              <a:spcAft>
                <a:spcPts val="0"/>
              </a:spcAft>
              <a:buClr>
                <a:srgbClr val="11628F"/>
              </a:buClr>
              <a:buFont typeface="Arial"/>
              <a:buNone/>
              <a:defRPr sz="2400" b="0" i="0" u="none" strike="noStrike" cap="none">
                <a:solidFill>
                  <a:srgbClr val="11628F"/>
                </a:solidFill>
                <a:latin typeface="Trebuchet MS"/>
                <a:ea typeface="Trebuchet MS"/>
                <a:cs typeface="Trebuchet MS"/>
                <a:sym typeface="Trebuchet MS"/>
              </a:defRPr>
            </a:lvl3pPr>
            <a:lvl4pPr marL="1371600" marR="0" lvl="3" indent="0" algn="ctr" rtl="0">
              <a:spcBef>
                <a:spcPts val="500"/>
              </a:spcBef>
              <a:spcAft>
                <a:spcPts val="0"/>
              </a:spcAft>
              <a:buClr>
                <a:srgbClr val="11628F"/>
              </a:buClr>
              <a:buFont typeface="Arial"/>
              <a:buNone/>
              <a:defRPr sz="2000" b="0" i="0" u="none" strike="noStrike" cap="none">
                <a:solidFill>
                  <a:srgbClr val="11628F"/>
                </a:solidFill>
                <a:latin typeface="Trebuchet MS"/>
                <a:ea typeface="Trebuchet MS"/>
                <a:cs typeface="Trebuchet MS"/>
                <a:sym typeface="Trebuchet MS"/>
              </a:defRPr>
            </a:lvl4pPr>
            <a:lvl5pPr marL="1828800" marR="0" lvl="4" indent="0" algn="ctr" rtl="0">
              <a:spcBef>
                <a:spcPts val="500"/>
              </a:spcBef>
              <a:spcAft>
                <a:spcPts val="0"/>
              </a:spcAft>
              <a:buClr>
                <a:srgbClr val="11628F"/>
              </a:buClr>
              <a:buFont typeface="Arial"/>
              <a:buNone/>
              <a:defRPr sz="2000" b="0" i="0" u="none" strike="noStrike" cap="none">
                <a:solidFill>
                  <a:srgbClr val="11628F"/>
                </a:solidFill>
                <a:latin typeface="Trebuchet MS"/>
                <a:ea typeface="Trebuchet MS"/>
                <a:cs typeface="Trebuchet MS"/>
                <a:sym typeface="Trebuchet MS"/>
              </a:defRPr>
            </a:lvl5pPr>
            <a:lvl6pPr marL="2286000" marR="0" lvl="5" indent="0" algn="ctr"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6pPr>
            <a:lvl7pPr marL="2743200" marR="0" lvl="6" indent="0" algn="ctr"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7pPr>
            <a:lvl8pPr marL="3200400" marR="0" lvl="7" indent="0" algn="ctr"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8pPr>
            <a:lvl9pPr marL="3657600" marR="0" lvl="8" indent="0" algn="ctr"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57200" y="152400"/>
            <a:ext cx="8228013"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44" name="Shape 44"/>
          <p:cNvSpPr txBox="1">
            <a:spLocks noGrp="1"/>
          </p:cNvSpPr>
          <p:nvPr>
            <p:ph type="body" idx="1"/>
          </p:nvPr>
        </p:nvSpPr>
        <p:spPr>
          <a:xfrm rot="5400000">
            <a:off x="2063750" y="-298450"/>
            <a:ext cx="5029199" cy="8216900"/>
          </a:xfrm>
          <a:prstGeom prst="rect">
            <a:avLst/>
          </a:prstGeom>
          <a:noFill/>
          <a:ln>
            <a:noFill/>
          </a:ln>
        </p:spPr>
        <p:txBody>
          <a:bodyPr lIns="91425" tIns="91425" rIns="91425" bIns="91425" anchor="t" anchorCtr="0"/>
          <a:lstStyle>
            <a:lvl1pPr marL="341313" marR="0" lvl="0" indent="-138113" algn="l" rtl="0">
              <a:spcBef>
                <a:spcPts val="800"/>
              </a:spcBef>
              <a:spcAft>
                <a:spcPts val="0"/>
              </a:spcAft>
              <a:buClr>
                <a:srgbClr val="11628F"/>
              </a:buClr>
              <a:buSzPct val="100000"/>
              <a:buFont typeface="Arial"/>
              <a:buChar char="•"/>
              <a:defRPr sz="32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3" marR="0" lvl="1" indent="-106362" algn="l" rtl="0">
              <a:spcBef>
                <a:spcPts val="700"/>
              </a:spcBef>
              <a:spcAft>
                <a:spcPts val="0"/>
              </a:spcAft>
              <a:buClr>
                <a:srgbClr val="11628F"/>
              </a:buClr>
              <a:buSzPct val="100000"/>
              <a:buFont typeface="Arial"/>
              <a:buChar char="–"/>
              <a:defRPr sz="2800" b="0" i="0" u="none" strike="noStrike" cap="none">
                <a:solidFill>
                  <a:srgbClr val="11628F"/>
                </a:solidFill>
                <a:latin typeface="Trebuchet MS"/>
                <a:ea typeface="Trebuchet MS"/>
                <a:cs typeface="Trebuchet MS"/>
                <a:sym typeface="Trebuchet MS"/>
              </a:defRPr>
            </a:lvl2pPr>
            <a:lvl3pPr marL="1143000" marR="0" lvl="2" indent="-76200" algn="l" rtl="0">
              <a:spcBef>
                <a:spcPts val="600"/>
              </a:spcBef>
              <a:spcAft>
                <a:spcPts val="0"/>
              </a:spcAft>
              <a:buClr>
                <a:srgbClr val="11628F"/>
              </a:buClr>
              <a:buSzPct val="100000"/>
              <a:buFont typeface="Arial"/>
              <a:buChar char="•"/>
              <a:defRPr sz="2400" b="0" i="0" u="none" strike="noStrike" cap="none">
                <a:solidFill>
                  <a:srgbClr val="11628F"/>
                </a:solidFill>
                <a:latin typeface="Trebuchet MS"/>
                <a:ea typeface="Trebuchet MS"/>
                <a:cs typeface="Trebuchet MS"/>
                <a:sym typeface="Trebuchet MS"/>
              </a:defRPr>
            </a:lvl3pPr>
            <a:lvl4pPr marL="1600200" marR="0" lvl="3"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4pPr>
            <a:lvl5pPr marL="2057400" marR="0" lvl="4"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rot="5400000">
            <a:off x="4914900" y="1998662"/>
            <a:ext cx="5507037" cy="2058987"/>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47" name="Shape 47"/>
          <p:cNvSpPr txBox="1">
            <a:spLocks noGrp="1"/>
          </p:cNvSpPr>
          <p:nvPr>
            <p:ph type="body" idx="1"/>
          </p:nvPr>
        </p:nvSpPr>
        <p:spPr>
          <a:xfrm rot="5400000">
            <a:off x="718344" y="13494"/>
            <a:ext cx="5507037" cy="6029324"/>
          </a:xfrm>
          <a:prstGeom prst="rect">
            <a:avLst/>
          </a:prstGeom>
          <a:noFill/>
          <a:ln>
            <a:noFill/>
          </a:ln>
        </p:spPr>
        <p:txBody>
          <a:bodyPr lIns="91425" tIns="91425" rIns="91425" bIns="91425" anchor="t" anchorCtr="0"/>
          <a:lstStyle>
            <a:lvl1pPr marL="341313" marR="0" lvl="0" indent="-138113" algn="l" rtl="0">
              <a:spcBef>
                <a:spcPts val="800"/>
              </a:spcBef>
              <a:spcAft>
                <a:spcPts val="0"/>
              </a:spcAft>
              <a:buClr>
                <a:srgbClr val="11628F"/>
              </a:buClr>
              <a:buSzPct val="100000"/>
              <a:buFont typeface="Arial"/>
              <a:buChar char="•"/>
              <a:defRPr sz="32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3" marR="0" lvl="1" indent="-106362" algn="l" rtl="0">
              <a:spcBef>
                <a:spcPts val="700"/>
              </a:spcBef>
              <a:spcAft>
                <a:spcPts val="0"/>
              </a:spcAft>
              <a:buClr>
                <a:srgbClr val="11628F"/>
              </a:buClr>
              <a:buSzPct val="100000"/>
              <a:buFont typeface="Arial"/>
              <a:buChar char="–"/>
              <a:defRPr sz="2800" b="0" i="0" u="none" strike="noStrike" cap="none">
                <a:solidFill>
                  <a:srgbClr val="11628F"/>
                </a:solidFill>
                <a:latin typeface="Trebuchet MS"/>
                <a:ea typeface="Trebuchet MS"/>
                <a:cs typeface="Trebuchet MS"/>
                <a:sym typeface="Trebuchet MS"/>
              </a:defRPr>
            </a:lvl2pPr>
            <a:lvl3pPr marL="1143000" marR="0" lvl="2" indent="-76200" algn="l" rtl="0">
              <a:spcBef>
                <a:spcPts val="600"/>
              </a:spcBef>
              <a:spcAft>
                <a:spcPts val="0"/>
              </a:spcAft>
              <a:buClr>
                <a:srgbClr val="11628F"/>
              </a:buClr>
              <a:buSzPct val="100000"/>
              <a:buFont typeface="Arial"/>
              <a:buChar char="•"/>
              <a:defRPr sz="2400" b="0" i="0" u="none" strike="noStrike" cap="none">
                <a:solidFill>
                  <a:srgbClr val="11628F"/>
                </a:solidFill>
                <a:latin typeface="Trebuchet MS"/>
                <a:ea typeface="Trebuchet MS"/>
                <a:cs typeface="Trebuchet MS"/>
                <a:sym typeface="Trebuchet MS"/>
              </a:defRPr>
            </a:lvl3pPr>
            <a:lvl4pPr marL="1600200" marR="0" lvl="3"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4pPr>
            <a:lvl5pPr marL="2057400" marR="0" lvl="4"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8013" cy="114141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57" name="Shape 57"/>
          <p:cNvSpPr txBox="1">
            <a:spLocks noGrp="1"/>
          </p:cNvSpPr>
          <p:nvPr>
            <p:ph type="subTitle" idx="1"/>
          </p:nvPr>
        </p:nvSpPr>
        <p:spPr>
          <a:xfrm>
            <a:off x="1371600" y="3886200"/>
            <a:ext cx="6400800" cy="1752600"/>
          </a:xfrm>
          <a:prstGeom prst="rect">
            <a:avLst/>
          </a:prstGeom>
          <a:noFill/>
          <a:ln>
            <a:noFill/>
          </a:ln>
        </p:spPr>
        <p:txBody>
          <a:bodyPr lIns="91425" tIns="91425" rIns="91425" bIns="91425" anchor="t" anchorCtr="0"/>
          <a:lstStyle>
            <a:lvl1pPr marL="0" marR="0" lvl="0" indent="0" algn="ctr" rtl="0">
              <a:spcBef>
                <a:spcPts val="800"/>
              </a:spcBef>
              <a:spcAft>
                <a:spcPts val="0"/>
              </a:spcAft>
              <a:buClr>
                <a:srgbClr val="11618F"/>
              </a:buClr>
              <a:buFont typeface="Arial"/>
              <a:buNone/>
              <a:defRPr sz="32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ctr" rtl="0">
              <a:spcBef>
                <a:spcPts val="700"/>
              </a:spcBef>
              <a:spcAft>
                <a:spcPts val="0"/>
              </a:spcAft>
              <a:buClr>
                <a:srgbClr val="11618F"/>
              </a:buClr>
              <a:buFont typeface="Arial"/>
              <a:buNone/>
              <a:defRPr sz="2800" b="0" i="0" u="none" strike="noStrike" cap="none">
                <a:solidFill>
                  <a:srgbClr val="11618F"/>
                </a:solidFill>
                <a:latin typeface="Trebuchet MS"/>
                <a:ea typeface="Trebuchet MS"/>
                <a:cs typeface="Trebuchet MS"/>
                <a:sym typeface="Trebuchet MS"/>
              </a:defRPr>
            </a:lvl2pPr>
            <a:lvl3pPr marL="914400" marR="0" lvl="2" indent="0" algn="ctr" rtl="0">
              <a:spcBef>
                <a:spcPts val="600"/>
              </a:spcBef>
              <a:spcAft>
                <a:spcPts val="0"/>
              </a:spcAft>
              <a:buClr>
                <a:srgbClr val="11618F"/>
              </a:buClr>
              <a:buFont typeface="Arial"/>
              <a:buNone/>
              <a:defRPr sz="2400" b="0" i="0" u="none" strike="noStrike" cap="none">
                <a:solidFill>
                  <a:srgbClr val="11618F"/>
                </a:solidFill>
                <a:latin typeface="Trebuchet MS"/>
                <a:ea typeface="Trebuchet MS"/>
                <a:cs typeface="Trebuchet MS"/>
                <a:sym typeface="Trebuchet MS"/>
              </a:defRPr>
            </a:lvl3pPr>
            <a:lvl4pPr marL="1371600" marR="0" lvl="3" indent="0" algn="ctr" rtl="0">
              <a:spcBef>
                <a:spcPts val="500"/>
              </a:spcBef>
              <a:spcAft>
                <a:spcPts val="0"/>
              </a:spcAft>
              <a:buClr>
                <a:srgbClr val="11618F"/>
              </a:buClr>
              <a:buFont typeface="Arial"/>
              <a:buNone/>
              <a:defRPr sz="2000" b="0" i="0" u="none" strike="noStrike" cap="none">
                <a:solidFill>
                  <a:srgbClr val="11618F"/>
                </a:solidFill>
                <a:latin typeface="Trebuchet MS"/>
                <a:ea typeface="Trebuchet MS"/>
                <a:cs typeface="Trebuchet MS"/>
                <a:sym typeface="Trebuchet MS"/>
              </a:defRPr>
            </a:lvl4pPr>
            <a:lvl5pPr marL="1828800" marR="0" lvl="4" indent="0" algn="ctr" rtl="0">
              <a:spcBef>
                <a:spcPts val="500"/>
              </a:spcBef>
              <a:spcAft>
                <a:spcPts val="0"/>
              </a:spcAft>
              <a:buClr>
                <a:srgbClr val="11618F"/>
              </a:buClr>
              <a:buFont typeface="Arial"/>
              <a:buNone/>
              <a:defRPr sz="2000" b="0" i="0" u="none" strike="noStrike" cap="none">
                <a:solidFill>
                  <a:srgbClr val="11618F"/>
                </a:solidFill>
                <a:latin typeface="Trebuchet MS"/>
                <a:ea typeface="Trebuchet MS"/>
                <a:cs typeface="Trebuchet MS"/>
                <a:sym typeface="Trebuchet MS"/>
              </a:defRPr>
            </a:lvl5pPr>
            <a:lvl6pPr marL="2286000" marR="0" lvl="5" indent="0" algn="ctr"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6pPr>
            <a:lvl7pPr marL="2743200" marR="0" lvl="6" indent="0" algn="ctr"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7pPr>
            <a:lvl8pPr marL="3200400" marR="0" lvl="7" indent="0" algn="ctr"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8pPr>
            <a:lvl9pPr marL="3657600" marR="0" lvl="8" indent="0" algn="ctr"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152400"/>
            <a:ext cx="8228100"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60" name="Shape 60"/>
          <p:cNvSpPr txBox="1">
            <a:spLocks noGrp="1"/>
          </p:cNvSpPr>
          <p:nvPr>
            <p:ph type="body" idx="1"/>
          </p:nvPr>
        </p:nvSpPr>
        <p:spPr>
          <a:xfrm>
            <a:off x="469900" y="1295400"/>
            <a:ext cx="8217000" cy="5029200"/>
          </a:xfrm>
          <a:prstGeom prst="rect">
            <a:avLst/>
          </a:prstGeom>
          <a:noFill/>
          <a:ln>
            <a:noFill/>
          </a:ln>
        </p:spPr>
        <p:txBody>
          <a:bodyPr lIns="91425" tIns="91425" rIns="91425" bIns="91425" anchor="t" anchorCtr="0"/>
          <a:lstStyle>
            <a:lvl1pPr marL="341312" marR="0" lvl="0" indent="-138112" algn="l" rtl="0">
              <a:spcBef>
                <a:spcPts val="800"/>
              </a:spcBef>
              <a:spcAft>
                <a:spcPts val="0"/>
              </a:spcAft>
              <a:buClr>
                <a:srgbClr val="11618F"/>
              </a:buClr>
              <a:buSzPct val="100000"/>
              <a:buFont typeface="Arial"/>
              <a:buChar char="•"/>
              <a:defRPr sz="32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2" marR="0" lvl="1" indent="-106362" algn="l" rtl="0">
              <a:spcBef>
                <a:spcPts val="700"/>
              </a:spcBef>
              <a:spcAft>
                <a:spcPts val="0"/>
              </a:spcAft>
              <a:buClr>
                <a:srgbClr val="11618F"/>
              </a:buClr>
              <a:buSzPct val="100000"/>
              <a:buFont typeface="Arial"/>
              <a:buChar char="–"/>
              <a:defRPr sz="2800" b="0" i="0" u="none" strike="noStrike" cap="none">
                <a:solidFill>
                  <a:srgbClr val="11618F"/>
                </a:solidFill>
                <a:latin typeface="Trebuchet MS"/>
                <a:ea typeface="Trebuchet MS"/>
                <a:cs typeface="Trebuchet MS"/>
                <a:sym typeface="Trebuchet MS"/>
              </a:defRPr>
            </a:lvl2pPr>
            <a:lvl3pPr marL="1143000" marR="0" lvl="2" indent="-76200" algn="l" rtl="0">
              <a:spcBef>
                <a:spcPts val="600"/>
              </a:spcBef>
              <a:spcAft>
                <a:spcPts val="0"/>
              </a:spcAft>
              <a:buClr>
                <a:srgbClr val="11618F"/>
              </a:buClr>
              <a:buSzPct val="100000"/>
              <a:buFont typeface="Arial"/>
              <a:buChar char="•"/>
              <a:defRPr sz="2400" b="0" i="0" u="none" strike="noStrike" cap="none">
                <a:solidFill>
                  <a:srgbClr val="11618F"/>
                </a:solidFill>
                <a:latin typeface="Trebuchet MS"/>
                <a:ea typeface="Trebuchet MS"/>
                <a:cs typeface="Trebuchet MS"/>
                <a:sym typeface="Trebuchet MS"/>
              </a:defRPr>
            </a:lvl3pPr>
            <a:lvl4pPr marL="1600200" marR="0" lvl="3"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4pPr>
            <a:lvl5pPr marL="2057400" marR="0" lvl="4"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
        <p:nvSpPr>
          <p:cNvPr id="61" name="Shape 61"/>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a:t>
            </a:fld>
            <a:endParaRPr lang="en-US" sz="1200" b="0" i="0" u="none" strike="noStrike" cap="none">
              <a:solidFill>
                <a:srgbClr val="D1020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22312" y="4406900"/>
            <a:ext cx="7772400" cy="13620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64" name="Shape 64"/>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marR="0" lvl="0" indent="0" algn="l" rtl="0">
              <a:spcBef>
                <a:spcPts val="800"/>
              </a:spcBef>
              <a:spcAft>
                <a:spcPts val="0"/>
              </a:spcAft>
              <a:buClr>
                <a:srgbClr val="11618F"/>
              </a:buClr>
              <a:buFont typeface="Arial"/>
              <a:buNone/>
              <a:defRPr sz="20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18F"/>
              </a:buClr>
              <a:buFont typeface="Arial"/>
              <a:buNone/>
              <a:defRPr sz="1800" b="0" i="0" u="none" strike="noStrike" cap="none">
                <a:solidFill>
                  <a:srgbClr val="11618F"/>
                </a:solidFill>
                <a:latin typeface="Trebuchet MS"/>
                <a:ea typeface="Trebuchet MS"/>
                <a:cs typeface="Trebuchet MS"/>
                <a:sym typeface="Trebuchet MS"/>
              </a:defRPr>
            </a:lvl2pPr>
            <a:lvl3pPr marL="914400" marR="0" lvl="2" indent="0" algn="l" rtl="0">
              <a:spcBef>
                <a:spcPts val="600"/>
              </a:spcBef>
              <a:spcAft>
                <a:spcPts val="0"/>
              </a:spcAft>
              <a:buClr>
                <a:srgbClr val="11618F"/>
              </a:buClr>
              <a:buFont typeface="Arial"/>
              <a:buNone/>
              <a:defRPr sz="1600" b="0" i="0" u="none" strike="noStrike" cap="none">
                <a:solidFill>
                  <a:srgbClr val="11618F"/>
                </a:solidFill>
                <a:latin typeface="Trebuchet MS"/>
                <a:ea typeface="Trebuchet MS"/>
                <a:cs typeface="Trebuchet MS"/>
                <a:sym typeface="Trebuchet MS"/>
              </a:defRPr>
            </a:lvl3pPr>
            <a:lvl4pPr marL="1371600" marR="0" lvl="3" indent="0" algn="l" rtl="0">
              <a:spcBef>
                <a:spcPts val="500"/>
              </a:spcBef>
              <a:spcAft>
                <a:spcPts val="0"/>
              </a:spcAft>
              <a:buClr>
                <a:srgbClr val="11618F"/>
              </a:buClr>
              <a:buFont typeface="Arial"/>
              <a:buNone/>
              <a:defRPr sz="1400" b="0" i="0" u="none" strike="noStrike" cap="none">
                <a:solidFill>
                  <a:srgbClr val="11618F"/>
                </a:solidFill>
                <a:latin typeface="Trebuchet MS"/>
                <a:ea typeface="Trebuchet MS"/>
                <a:cs typeface="Trebuchet MS"/>
                <a:sym typeface="Trebuchet MS"/>
              </a:defRPr>
            </a:lvl4pPr>
            <a:lvl5pPr marL="1828800" marR="0" lvl="4" indent="0" algn="l" rtl="0">
              <a:spcBef>
                <a:spcPts val="500"/>
              </a:spcBef>
              <a:spcAft>
                <a:spcPts val="0"/>
              </a:spcAft>
              <a:buClr>
                <a:srgbClr val="11618F"/>
              </a:buClr>
              <a:buFont typeface="Arial"/>
              <a:buNone/>
              <a:defRPr sz="1400" b="0" i="0" u="none" strike="noStrike" cap="none">
                <a:solidFill>
                  <a:srgbClr val="1161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152400"/>
            <a:ext cx="8228100"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67" name="Shape 67"/>
          <p:cNvSpPr txBox="1">
            <a:spLocks noGrp="1"/>
          </p:cNvSpPr>
          <p:nvPr>
            <p:ph type="body" idx="1"/>
          </p:nvPr>
        </p:nvSpPr>
        <p:spPr>
          <a:xfrm>
            <a:off x="469900" y="1447800"/>
            <a:ext cx="4037100" cy="4333800"/>
          </a:xfrm>
          <a:prstGeom prst="rect">
            <a:avLst/>
          </a:prstGeom>
          <a:noFill/>
          <a:ln>
            <a:noFill/>
          </a:ln>
        </p:spPr>
        <p:txBody>
          <a:bodyPr lIns="91425" tIns="91425" rIns="91425" bIns="91425" anchor="t" anchorCtr="0"/>
          <a:lstStyle>
            <a:lvl1pPr marL="341312" marR="0" lvl="0" indent="-163512" algn="l" rtl="0">
              <a:spcBef>
                <a:spcPts val="800"/>
              </a:spcBef>
              <a:spcAft>
                <a:spcPts val="0"/>
              </a:spcAft>
              <a:buClr>
                <a:srgbClr val="11618F"/>
              </a:buClr>
              <a:buSzPct val="100000"/>
              <a:buFont typeface="Arial"/>
              <a:buChar char="•"/>
              <a:defRPr sz="28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2" marR="0" lvl="1" indent="-131762" algn="l" rtl="0">
              <a:spcBef>
                <a:spcPts val="700"/>
              </a:spcBef>
              <a:spcAft>
                <a:spcPts val="0"/>
              </a:spcAft>
              <a:buClr>
                <a:srgbClr val="11618F"/>
              </a:buClr>
              <a:buSzPct val="100000"/>
              <a:buFont typeface="Arial"/>
              <a:buChar char="–"/>
              <a:defRPr sz="2400" b="0" i="0" u="none" strike="noStrike" cap="none">
                <a:solidFill>
                  <a:srgbClr val="11618F"/>
                </a:solidFill>
                <a:latin typeface="Trebuchet MS"/>
                <a:ea typeface="Trebuchet MS"/>
                <a:cs typeface="Trebuchet MS"/>
                <a:sym typeface="Trebuchet MS"/>
              </a:defRPr>
            </a:lvl2pPr>
            <a:lvl3pPr marL="1143000" marR="0" lvl="2" indent="-101600" algn="l" rtl="0">
              <a:spcBef>
                <a:spcPts val="6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3pPr>
            <a:lvl4pPr marL="1600200" marR="0" lvl="3" indent="-114300" algn="l" rtl="0">
              <a:spcBef>
                <a:spcPts val="500"/>
              </a:spcBef>
              <a:spcAft>
                <a:spcPts val="0"/>
              </a:spcAft>
              <a:buClr>
                <a:srgbClr val="11618F"/>
              </a:buClr>
              <a:buSzPct val="100000"/>
              <a:buFont typeface="Arial"/>
              <a:buChar char="–"/>
              <a:defRPr sz="1800" b="0" i="0" u="none" strike="noStrike" cap="none">
                <a:solidFill>
                  <a:srgbClr val="11618F"/>
                </a:solidFill>
                <a:latin typeface="Trebuchet MS"/>
                <a:ea typeface="Trebuchet MS"/>
                <a:cs typeface="Trebuchet MS"/>
                <a:sym typeface="Trebuchet MS"/>
              </a:defRPr>
            </a:lvl4pPr>
            <a:lvl5pPr marL="2057400" marR="0" lvl="4" indent="-114300" algn="l" rtl="0">
              <a:spcBef>
                <a:spcPts val="500"/>
              </a:spcBef>
              <a:spcAft>
                <a:spcPts val="0"/>
              </a:spcAft>
              <a:buClr>
                <a:srgbClr val="11618F"/>
              </a:buClr>
              <a:buSzPct val="100000"/>
              <a:buFont typeface="Arial"/>
              <a:buChar char="»"/>
              <a:defRPr sz="1800" b="0" i="0" u="none" strike="noStrike" cap="none">
                <a:solidFill>
                  <a:srgbClr val="11618F"/>
                </a:solidFill>
                <a:latin typeface="Trebuchet MS"/>
                <a:ea typeface="Trebuchet MS"/>
                <a:cs typeface="Trebuchet MS"/>
                <a:sym typeface="Trebuchet MS"/>
              </a:defRPr>
            </a:lvl5pPr>
            <a:lvl6pPr marL="2514600" marR="0" lvl="5"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6pPr>
            <a:lvl7pPr marL="2971800" marR="0" lvl="6"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marL="3429000" marR="0" lvl="7"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8pPr>
            <a:lvl9pPr marL="3886200" marR="0" lvl="8"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9pPr>
          </a:lstStyle>
          <a:p>
            <a:endParaRPr dirty="0"/>
          </a:p>
        </p:txBody>
      </p:sp>
      <p:sp>
        <p:nvSpPr>
          <p:cNvPr id="68" name="Shape 68"/>
          <p:cNvSpPr txBox="1">
            <a:spLocks noGrp="1"/>
          </p:cNvSpPr>
          <p:nvPr>
            <p:ph type="body" idx="2"/>
          </p:nvPr>
        </p:nvSpPr>
        <p:spPr>
          <a:xfrm>
            <a:off x="4659312" y="1447800"/>
            <a:ext cx="4038600" cy="4333800"/>
          </a:xfrm>
          <a:prstGeom prst="rect">
            <a:avLst/>
          </a:prstGeom>
          <a:noFill/>
          <a:ln>
            <a:noFill/>
          </a:ln>
        </p:spPr>
        <p:txBody>
          <a:bodyPr lIns="91425" tIns="91425" rIns="91425" bIns="91425" anchor="t" anchorCtr="0"/>
          <a:lstStyle>
            <a:lvl1pPr marL="341312" marR="0" lvl="0" indent="-163512" algn="l" rtl="0">
              <a:spcBef>
                <a:spcPts val="800"/>
              </a:spcBef>
              <a:spcAft>
                <a:spcPts val="0"/>
              </a:spcAft>
              <a:buClr>
                <a:srgbClr val="11618F"/>
              </a:buClr>
              <a:buSzPct val="100000"/>
              <a:buFont typeface="Arial"/>
              <a:buChar char="•"/>
              <a:defRPr sz="28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2" marR="0" lvl="1" indent="-131762" algn="l" rtl="0">
              <a:spcBef>
                <a:spcPts val="700"/>
              </a:spcBef>
              <a:spcAft>
                <a:spcPts val="0"/>
              </a:spcAft>
              <a:buClr>
                <a:srgbClr val="11618F"/>
              </a:buClr>
              <a:buSzPct val="100000"/>
              <a:buFont typeface="Arial"/>
              <a:buChar char="–"/>
              <a:defRPr sz="2400" b="0" i="0" u="none" strike="noStrike" cap="none">
                <a:solidFill>
                  <a:srgbClr val="11618F"/>
                </a:solidFill>
                <a:latin typeface="Trebuchet MS"/>
                <a:ea typeface="Trebuchet MS"/>
                <a:cs typeface="Trebuchet MS"/>
                <a:sym typeface="Trebuchet MS"/>
              </a:defRPr>
            </a:lvl2pPr>
            <a:lvl3pPr marL="1143000" marR="0" lvl="2" indent="-101600" algn="l" rtl="0">
              <a:spcBef>
                <a:spcPts val="6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3pPr>
            <a:lvl4pPr marL="1600200" marR="0" lvl="3" indent="-114300" algn="l" rtl="0">
              <a:spcBef>
                <a:spcPts val="500"/>
              </a:spcBef>
              <a:spcAft>
                <a:spcPts val="0"/>
              </a:spcAft>
              <a:buClr>
                <a:srgbClr val="11618F"/>
              </a:buClr>
              <a:buSzPct val="100000"/>
              <a:buFont typeface="Arial"/>
              <a:buChar char="–"/>
              <a:defRPr sz="1800" b="0" i="0" u="none" strike="noStrike" cap="none">
                <a:solidFill>
                  <a:srgbClr val="11618F"/>
                </a:solidFill>
                <a:latin typeface="Trebuchet MS"/>
                <a:ea typeface="Trebuchet MS"/>
                <a:cs typeface="Trebuchet MS"/>
                <a:sym typeface="Trebuchet MS"/>
              </a:defRPr>
            </a:lvl4pPr>
            <a:lvl5pPr marL="2057400" marR="0" lvl="4" indent="-114300" algn="l" rtl="0">
              <a:spcBef>
                <a:spcPts val="500"/>
              </a:spcBef>
              <a:spcAft>
                <a:spcPts val="0"/>
              </a:spcAft>
              <a:buClr>
                <a:srgbClr val="11618F"/>
              </a:buClr>
              <a:buSzPct val="100000"/>
              <a:buFont typeface="Arial"/>
              <a:buChar char="»"/>
              <a:defRPr sz="1800" b="0" i="0" u="none" strike="noStrike" cap="none">
                <a:solidFill>
                  <a:srgbClr val="11618F"/>
                </a:solidFill>
                <a:latin typeface="Trebuchet MS"/>
                <a:ea typeface="Trebuchet MS"/>
                <a:cs typeface="Trebuchet MS"/>
                <a:sym typeface="Trebuchet MS"/>
              </a:defRPr>
            </a:lvl5pPr>
            <a:lvl6pPr marL="2514600" marR="0" lvl="5"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6pPr>
            <a:lvl7pPr marL="2971800" marR="0" lvl="6"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marL="3429000" marR="0" lvl="7"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8pPr>
            <a:lvl9pPr marL="3886200" marR="0" lvl="8"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71" name="Shape 71"/>
          <p:cNvSpPr txBox="1">
            <a:spLocks noGrp="1"/>
          </p:cNvSpPr>
          <p:nvPr>
            <p:ph type="body" idx="1"/>
          </p:nvPr>
        </p:nvSpPr>
        <p:spPr>
          <a:xfrm>
            <a:off x="457200" y="1535112"/>
            <a:ext cx="4040100" cy="639899"/>
          </a:xfrm>
          <a:prstGeom prst="rect">
            <a:avLst/>
          </a:prstGeom>
          <a:noFill/>
          <a:ln>
            <a:noFill/>
          </a:ln>
        </p:spPr>
        <p:txBody>
          <a:bodyPr lIns="91425" tIns="91425" rIns="91425" bIns="91425" anchor="b" anchorCtr="0"/>
          <a:lstStyle>
            <a:lvl1pPr marL="0" marR="0" lvl="0" indent="0" algn="l" rtl="0">
              <a:spcBef>
                <a:spcPts val="800"/>
              </a:spcBef>
              <a:spcAft>
                <a:spcPts val="0"/>
              </a:spcAft>
              <a:buClr>
                <a:srgbClr val="11618F"/>
              </a:buClr>
              <a:buFont typeface="Arial"/>
              <a:buNone/>
              <a:defRPr sz="24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18F"/>
              </a:buClr>
              <a:buFont typeface="Arial"/>
              <a:buNone/>
              <a:defRPr sz="2000" b="1" i="0" u="none" strike="noStrike" cap="none">
                <a:solidFill>
                  <a:srgbClr val="11618F"/>
                </a:solidFill>
                <a:latin typeface="Trebuchet MS"/>
                <a:ea typeface="Trebuchet MS"/>
                <a:cs typeface="Trebuchet MS"/>
                <a:sym typeface="Trebuchet MS"/>
              </a:defRPr>
            </a:lvl2pPr>
            <a:lvl3pPr marL="914400" marR="0" lvl="2" indent="0" algn="l" rtl="0">
              <a:spcBef>
                <a:spcPts val="600"/>
              </a:spcBef>
              <a:spcAft>
                <a:spcPts val="0"/>
              </a:spcAft>
              <a:buClr>
                <a:srgbClr val="11618F"/>
              </a:buClr>
              <a:buFont typeface="Arial"/>
              <a:buNone/>
              <a:defRPr sz="1800" b="1" i="0" u="none" strike="noStrike" cap="none">
                <a:solidFill>
                  <a:srgbClr val="11618F"/>
                </a:solidFill>
                <a:latin typeface="Trebuchet MS"/>
                <a:ea typeface="Trebuchet MS"/>
                <a:cs typeface="Trebuchet MS"/>
                <a:sym typeface="Trebuchet MS"/>
              </a:defRPr>
            </a:lvl3pPr>
            <a:lvl4pPr marL="1371600" marR="0" lvl="3" indent="0" algn="l" rtl="0">
              <a:spcBef>
                <a:spcPts val="500"/>
              </a:spcBef>
              <a:spcAft>
                <a:spcPts val="0"/>
              </a:spcAft>
              <a:buClr>
                <a:srgbClr val="11618F"/>
              </a:buClr>
              <a:buFont typeface="Arial"/>
              <a:buNone/>
              <a:defRPr sz="1600" b="1" i="0" u="none" strike="noStrike" cap="none">
                <a:solidFill>
                  <a:srgbClr val="11618F"/>
                </a:solidFill>
                <a:latin typeface="Trebuchet MS"/>
                <a:ea typeface="Trebuchet MS"/>
                <a:cs typeface="Trebuchet MS"/>
                <a:sym typeface="Trebuchet MS"/>
              </a:defRPr>
            </a:lvl4pPr>
            <a:lvl5pPr marL="1828800" marR="0" lvl="4" indent="0" algn="l" rtl="0">
              <a:spcBef>
                <a:spcPts val="500"/>
              </a:spcBef>
              <a:spcAft>
                <a:spcPts val="0"/>
              </a:spcAft>
              <a:buClr>
                <a:srgbClr val="11618F"/>
              </a:buClr>
              <a:buFont typeface="Arial"/>
              <a:buNone/>
              <a:defRPr sz="1600" b="1" i="0" u="none" strike="noStrike" cap="none">
                <a:solidFill>
                  <a:srgbClr val="1161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9pPr>
          </a:lstStyle>
          <a:p>
            <a:endParaRPr dirty="0"/>
          </a:p>
        </p:txBody>
      </p:sp>
      <p:sp>
        <p:nvSpPr>
          <p:cNvPr id="72" name="Shape 72"/>
          <p:cNvSpPr txBox="1">
            <a:spLocks noGrp="1"/>
          </p:cNvSpPr>
          <p:nvPr>
            <p:ph type="body" idx="2"/>
          </p:nvPr>
        </p:nvSpPr>
        <p:spPr>
          <a:xfrm>
            <a:off x="457200" y="2174875"/>
            <a:ext cx="4040100" cy="3951300"/>
          </a:xfrm>
          <a:prstGeom prst="rect">
            <a:avLst/>
          </a:prstGeom>
          <a:noFill/>
          <a:ln>
            <a:noFill/>
          </a:ln>
        </p:spPr>
        <p:txBody>
          <a:bodyPr lIns="91425" tIns="91425" rIns="91425" bIns="91425" anchor="t" anchorCtr="0"/>
          <a:lstStyle>
            <a:lvl1pPr marL="341312" marR="0" lvl="0" indent="-188912" algn="l" rtl="0">
              <a:spcBef>
                <a:spcPts val="800"/>
              </a:spcBef>
              <a:spcAft>
                <a:spcPts val="0"/>
              </a:spcAft>
              <a:buClr>
                <a:srgbClr val="11618F"/>
              </a:buClr>
              <a:buSzPct val="100000"/>
              <a:buFont typeface="Arial"/>
              <a:buChar char="•"/>
              <a:defRPr sz="24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2" marR="0" lvl="1" indent="-157162" algn="l" rtl="0">
              <a:spcBef>
                <a:spcPts val="7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2pPr>
            <a:lvl3pPr marL="1143000" marR="0" lvl="2" indent="-114300" algn="l" rtl="0">
              <a:spcBef>
                <a:spcPts val="600"/>
              </a:spcBef>
              <a:spcAft>
                <a:spcPts val="0"/>
              </a:spcAft>
              <a:buClr>
                <a:srgbClr val="11618F"/>
              </a:buClr>
              <a:buSzPct val="100000"/>
              <a:buFont typeface="Arial"/>
              <a:buChar char="•"/>
              <a:defRPr sz="1800" b="0" i="0" u="none" strike="noStrike" cap="none">
                <a:solidFill>
                  <a:srgbClr val="11618F"/>
                </a:solidFill>
                <a:latin typeface="Trebuchet MS"/>
                <a:ea typeface="Trebuchet MS"/>
                <a:cs typeface="Trebuchet MS"/>
                <a:sym typeface="Trebuchet MS"/>
              </a:defRPr>
            </a:lvl3pPr>
            <a:lvl4pPr marL="1600200" marR="0" lvl="3" indent="-127000" algn="l" rtl="0">
              <a:spcBef>
                <a:spcPts val="500"/>
              </a:spcBef>
              <a:spcAft>
                <a:spcPts val="0"/>
              </a:spcAft>
              <a:buClr>
                <a:srgbClr val="11618F"/>
              </a:buClr>
              <a:buSzPct val="100000"/>
              <a:buFont typeface="Arial"/>
              <a:buChar char="–"/>
              <a:defRPr sz="1600" b="0" i="0" u="none" strike="noStrike" cap="none">
                <a:solidFill>
                  <a:srgbClr val="11618F"/>
                </a:solidFill>
                <a:latin typeface="Trebuchet MS"/>
                <a:ea typeface="Trebuchet MS"/>
                <a:cs typeface="Trebuchet MS"/>
                <a:sym typeface="Trebuchet MS"/>
              </a:defRPr>
            </a:lvl4pPr>
            <a:lvl5pPr marL="2057400" marR="0" lvl="4" indent="-127000" algn="l" rtl="0">
              <a:spcBef>
                <a:spcPts val="500"/>
              </a:spcBef>
              <a:spcAft>
                <a:spcPts val="0"/>
              </a:spcAft>
              <a:buClr>
                <a:srgbClr val="11618F"/>
              </a:buClr>
              <a:buSzPct val="100000"/>
              <a:buFont typeface="Arial"/>
              <a:buChar char="»"/>
              <a:defRPr sz="1600" b="0" i="0" u="none" strike="noStrike" cap="none">
                <a:solidFill>
                  <a:srgbClr val="11618F"/>
                </a:solidFill>
                <a:latin typeface="Trebuchet MS"/>
                <a:ea typeface="Trebuchet MS"/>
                <a:cs typeface="Trebuchet MS"/>
                <a:sym typeface="Trebuchet MS"/>
              </a:defRPr>
            </a:lvl5pPr>
            <a:lvl6pPr marL="2514600" marR="0" lvl="5"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6pPr>
            <a:lvl7pPr marL="2971800" marR="0" lvl="6"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7pPr>
            <a:lvl8pPr marL="3429000" marR="0" lvl="7"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8pPr>
            <a:lvl9pPr marL="3886200" marR="0" lvl="8"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9pPr>
          </a:lstStyle>
          <a:p>
            <a:endParaRPr dirty="0"/>
          </a:p>
        </p:txBody>
      </p:sp>
      <p:sp>
        <p:nvSpPr>
          <p:cNvPr id="73" name="Shape 73"/>
          <p:cNvSpPr txBox="1">
            <a:spLocks noGrp="1"/>
          </p:cNvSpPr>
          <p:nvPr>
            <p:ph type="body" idx="3"/>
          </p:nvPr>
        </p:nvSpPr>
        <p:spPr>
          <a:xfrm>
            <a:off x="4645025" y="1535112"/>
            <a:ext cx="4041900" cy="639899"/>
          </a:xfrm>
          <a:prstGeom prst="rect">
            <a:avLst/>
          </a:prstGeom>
          <a:noFill/>
          <a:ln>
            <a:noFill/>
          </a:ln>
        </p:spPr>
        <p:txBody>
          <a:bodyPr lIns="91425" tIns="91425" rIns="91425" bIns="91425" anchor="b" anchorCtr="0"/>
          <a:lstStyle>
            <a:lvl1pPr marL="0" marR="0" lvl="0" indent="0" algn="l" rtl="0">
              <a:spcBef>
                <a:spcPts val="800"/>
              </a:spcBef>
              <a:spcAft>
                <a:spcPts val="0"/>
              </a:spcAft>
              <a:buClr>
                <a:srgbClr val="11618F"/>
              </a:buClr>
              <a:buFont typeface="Arial"/>
              <a:buNone/>
              <a:defRPr sz="24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18F"/>
              </a:buClr>
              <a:buFont typeface="Arial"/>
              <a:buNone/>
              <a:defRPr sz="2000" b="1" i="0" u="none" strike="noStrike" cap="none">
                <a:solidFill>
                  <a:srgbClr val="11618F"/>
                </a:solidFill>
                <a:latin typeface="Trebuchet MS"/>
                <a:ea typeface="Trebuchet MS"/>
                <a:cs typeface="Trebuchet MS"/>
                <a:sym typeface="Trebuchet MS"/>
              </a:defRPr>
            </a:lvl2pPr>
            <a:lvl3pPr marL="914400" marR="0" lvl="2" indent="0" algn="l" rtl="0">
              <a:spcBef>
                <a:spcPts val="600"/>
              </a:spcBef>
              <a:spcAft>
                <a:spcPts val="0"/>
              </a:spcAft>
              <a:buClr>
                <a:srgbClr val="11618F"/>
              </a:buClr>
              <a:buFont typeface="Arial"/>
              <a:buNone/>
              <a:defRPr sz="1800" b="1" i="0" u="none" strike="noStrike" cap="none">
                <a:solidFill>
                  <a:srgbClr val="11618F"/>
                </a:solidFill>
                <a:latin typeface="Trebuchet MS"/>
                <a:ea typeface="Trebuchet MS"/>
                <a:cs typeface="Trebuchet MS"/>
                <a:sym typeface="Trebuchet MS"/>
              </a:defRPr>
            </a:lvl3pPr>
            <a:lvl4pPr marL="1371600" marR="0" lvl="3" indent="0" algn="l" rtl="0">
              <a:spcBef>
                <a:spcPts val="500"/>
              </a:spcBef>
              <a:spcAft>
                <a:spcPts val="0"/>
              </a:spcAft>
              <a:buClr>
                <a:srgbClr val="11618F"/>
              </a:buClr>
              <a:buFont typeface="Arial"/>
              <a:buNone/>
              <a:defRPr sz="1600" b="1" i="0" u="none" strike="noStrike" cap="none">
                <a:solidFill>
                  <a:srgbClr val="11618F"/>
                </a:solidFill>
                <a:latin typeface="Trebuchet MS"/>
                <a:ea typeface="Trebuchet MS"/>
                <a:cs typeface="Trebuchet MS"/>
                <a:sym typeface="Trebuchet MS"/>
              </a:defRPr>
            </a:lvl4pPr>
            <a:lvl5pPr marL="1828800" marR="0" lvl="4" indent="0" algn="l" rtl="0">
              <a:spcBef>
                <a:spcPts val="500"/>
              </a:spcBef>
              <a:spcAft>
                <a:spcPts val="0"/>
              </a:spcAft>
              <a:buClr>
                <a:srgbClr val="11618F"/>
              </a:buClr>
              <a:buFont typeface="Arial"/>
              <a:buNone/>
              <a:defRPr sz="1600" b="1" i="0" u="none" strike="noStrike" cap="none">
                <a:solidFill>
                  <a:srgbClr val="1161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9pPr>
          </a:lstStyle>
          <a:p>
            <a:endParaRPr dirty="0"/>
          </a:p>
        </p:txBody>
      </p:sp>
      <p:sp>
        <p:nvSpPr>
          <p:cNvPr id="74" name="Shape 74"/>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marL="341312" marR="0" lvl="0" indent="-188912" algn="l" rtl="0">
              <a:spcBef>
                <a:spcPts val="800"/>
              </a:spcBef>
              <a:spcAft>
                <a:spcPts val="0"/>
              </a:spcAft>
              <a:buClr>
                <a:srgbClr val="11618F"/>
              </a:buClr>
              <a:buSzPct val="100000"/>
              <a:buFont typeface="Arial"/>
              <a:buChar char="•"/>
              <a:defRPr sz="24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2" marR="0" lvl="1" indent="-157162" algn="l" rtl="0">
              <a:spcBef>
                <a:spcPts val="7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2pPr>
            <a:lvl3pPr marL="1143000" marR="0" lvl="2" indent="-114300" algn="l" rtl="0">
              <a:spcBef>
                <a:spcPts val="600"/>
              </a:spcBef>
              <a:spcAft>
                <a:spcPts val="0"/>
              </a:spcAft>
              <a:buClr>
                <a:srgbClr val="11618F"/>
              </a:buClr>
              <a:buSzPct val="100000"/>
              <a:buFont typeface="Arial"/>
              <a:buChar char="•"/>
              <a:defRPr sz="1800" b="0" i="0" u="none" strike="noStrike" cap="none">
                <a:solidFill>
                  <a:srgbClr val="11618F"/>
                </a:solidFill>
                <a:latin typeface="Trebuchet MS"/>
                <a:ea typeface="Trebuchet MS"/>
                <a:cs typeface="Trebuchet MS"/>
                <a:sym typeface="Trebuchet MS"/>
              </a:defRPr>
            </a:lvl3pPr>
            <a:lvl4pPr marL="1600200" marR="0" lvl="3" indent="-127000" algn="l" rtl="0">
              <a:spcBef>
                <a:spcPts val="500"/>
              </a:spcBef>
              <a:spcAft>
                <a:spcPts val="0"/>
              </a:spcAft>
              <a:buClr>
                <a:srgbClr val="11618F"/>
              </a:buClr>
              <a:buSzPct val="100000"/>
              <a:buFont typeface="Arial"/>
              <a:buChar char="–"/>
              <a:defRPr sz="1600" b="0" i="0" u="none" strike="noStrike" cap="none">
                <a:solidFill>
                  <a:srgbClr val="11618F"/>
                </a:solidFill>
                <a:latin typeface="Trebuchet MS"/>
                <a:ea typeface="Trebuchet MS"/>
                <a:cs typeface="Trebuchet MS"/>
                <a:sym typeface="Trebuchet MS"/>
              </a:defRPr>
            </a:lvl4pPr>
            <a:lvl5pPr marL="2057400" marR="0" lvl="4" indent="-127000" algn="l" rtl="0">
              <a:spcBef>
                <a:spcPts val="500"/>
              </a:spcBef>
              <a:spcAft>
                <a:spcPts val="0"/>
              </a:spcAft>
              <a:buClr>
                <a:srgbClr val="11618F"/>
              </a:buClr>
              <a:buSzPct val="100000"/>
              <a:buFont typeface="Arial"/>
              <a:buChar char="»"/>
              <a:defRPr sz="1600" b="0" i="0" u="none" strike="noStrike" cap="none">
                <a:solidFill>
                  <a:srgbClr val="11618F"/>
                </a:solidFill>
                <a:latin typeface="Trebuchet MS"/>
                <a:ea typeface="Trebuchet MS"/>
                <a:cs typeface="Trebuchet MS"/>
                <a:sym typeface="Trebuchet MS"/>
              </a:defRPr>
            </a:lvl5pPr>
            <a:lvl6pPr marL="2514600" marR="0" lvl="5"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6pPr>
            <a:lvl7pPr marL="2971800" marR="0" lvl="6"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7pPr>
            <a:lvl8pPr marL="3429000" marR="0" lvl="7"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8pPr>
            <a:lvl9pPr marL="3886200" marR="0" lvl="8"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152400"/>
            <a:ext cx="8228100"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152400"/>
            <a:ext cx="8228013"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16" name="Shape 16"/>
          <p:cNvSpPr txBox="1">
            <a:spLocks noGrp="1"/>
          </p:cNvSpPr>
          <p:nvPr>
            <p:ph type="body" idx="1"/>
          </p:nvPr>
        </p:nvSpPr>
        <p:spPr>
          <a:xfrm>
            <a:off x="469900" y="1295400"/>
            <a:ext cx="8216900" cy="5029199"/>
          </a:xfrm>
          <a:prstGeom prst="rect">
            <a:avLst/>
          </a:prstGeom>
          <a:noFill/>
          <a:ln>
            <a:noFill/>
          </a:ln>
        </p:spPr>
        <p:txBody>
          <a:bodyPr lIns="91425" tIns="91425" rIns="91425" bIns="91425" anchor="t" anchorCtr="0"/>
          <a:lstStyle>
            <a:lvl1pPr marL="341313" marR="0" lvl="0" indent="-138113" algn="l" rtl="0">
              <a:spcBef>
                <a:spcPts val="800"/>
              </a:spcBef>
              <a:spcAft>
                <a:spcPts val="0"/>
              </a:spcAft>
              <a:buClr>
                <a:srgbClr val="11628F"/>
              </a:buClr>
              <a:buSzPct val="100000"/>
              <a:buFont typeface="Arial"/>
              <a:buChar char="•"/>
              <a:defRPr sz="32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3" marR="0" lvl="1" indent="-106362" algn="l" rtl="0">
              <a:spcBef>
                <a:spcPts val="700"/>
              </a:spcBef>
              <a:spcAft>
                <a:spcPts val="0"/>
              </a:spcAft>
              <a:buClr>
                <a:srgbClr val="11628F"/>
              </a:buClr>
              <a:buSzPct val="100000"/>
              <a:buFont typeface="Arial"/>
              <a:buChar char="–"/>
              <a:defRPr sz="2800" b="0" i="0" u="none" strike="noStrike" cap="none">
                <a:solidFill>
                  <a:srgbClr val="11628F"/>
                </a:solidFill>
                <a:latin typeface="Trebuchet MS"/>
                <a:ea typeface="Trebuchet MS"/>
                <a:cs typeface="Trebuchet MS"/>
                <a:sym typeface="Trebuchet MS"/>
              </a:defRPr>
            </a:lvl2pPr>
            <a:lvl3pPr marL="1143000" marR="0" lvl="2" indent="-76200" algn="l" rtl="0">
              <a:spcBef>
                <a:spcPts val="600"/>
              </a:spcBef>
              <a:spcAft>
                <a:spcPts val="0"/>
              </a:spcAft>
              <a:buClr>
                <a:srgbClr val="11628F"/>
              </a:buClr>
              <a:buSzPct val="100000"/>
              <a:buFont typeface="Arial"/>
              <a:buChar char="•"/>
              <a:defRPr sz="2400" b="0" i="0" u="none" strike="noStrike" cap="none">
                <a:solidFill>
                  <a:srgbClr val="11628F"/>
                </a:solidFill>
                <a:latin typeface="Trebuchet MS"/>
                <a:ea typeface="Trebuchet MS"/>
                <a:cs typeface="Trebuchet MS"/>
                <a:sym typeface="Trebuchet MS"/>
              </a:defRPr>
            </a:lvl3pPr>
            <a:lvl4pPr marL="1600200" marR="0" lvl="3"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4pPr>
            <a:lvl5pPr marL="2057400" marR="0" lvl="4"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
        <p:nvSpPr>
          <p:cNvPr id="17" name="Shape 1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a:t>
            </a:fld>
            <a:endParaRPr lang="en-US" sz="1200" b="0" i="0" u="none" strike="noStrike" cap="none">
              <a:solidFill>
                <a:srgbClr val="D10202"/>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73050"/>
            <a:ext cx="3008400" cy="11619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80" name="Shape 80"/>
          <p:cNvSpPr txBox="1">
            <a:spLocks noGrp="1"/>
          </p:cNvSpPr>
          <p:nvPr>
            <p:ph type="body" idx="1"/>
          </p:nvPr>
        </p:nvSpPr>
        <p:spPr>
          <a:xfrm>
            <a:off x="3575050" y="273050"/>
            <a:ext cx="5111700" cy="5853000"/>
          </a:xfrm>
          <a:prstGeom prst="rect">
            <a:avLst/>
          </a:prstGeom>
          <a:noFill/>
          <a:ln>
            <a:noFill/>
          </a:ln>
        </p:spPr>
        <p:txBody>
          <a:bodyPr lIns="91425" tIns="91425" rIns="91425" bIns="91425" anchor="t" anchorCtr="0"/>
          <a:lstStyle>
            <a:lvl1pPr marL="341312" marR="0" lvl="0" indent="-138112" algn="l" rtl="0">
              <a:spcBef>
                <a:spcPts val="800"/>
              </a:spcBef>
              <a:spcAft>
                <a:spcPts val="0"/>
              </a:spcAft>
              <a:buClr>
                <a:srgbClr val="11618F"/>
              </a:buClr>
              <a:buSzPct val="100000"/>
              <a:buFont typeface="Arial"/>
              <a:buChar char="•"/>
              <a:defRPr sz="32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2" marR="0" lvl="1" indent="-106362" algn="l" rtl="0">
              <a:spcBef>
                <a:spcPts val="700"/>
              </a:spcBef>
              <a:spcAft>
                <a:spcPts val="0"/>
              </a:spcAft>
              <a:buClr>
                <a:srgbClr val="11618F"/>
              </a:buClr>
              <a:buSzPct val="100000"/>
              <a:buFont typeface="Arial"/>
              <a:buChar char="–"/>
              <a:defRPr sz="2800" b="0" i="0" u="none" strike="noStrike" cap="none">
                <a:solidFill>
                  <a:srgbClr val="11618F"/>
                </a:solidFill>
                <a:latin typeface="Trebuchet MS"/>
                <a:ea typeface="Trebuchet MS"/>
                <a:cs typeface="Trebuchet MS"/>
                <a:sym typeface="Trebuchet MS"/>
              </a:defRPr>
            </a:lvl2pPr>
            <a:lvl3pPr marL="1143000" marR="0" lvl="2" indent="-76200" algn="l" rtl="0">
              <a:spcBef>
                <a:spcPts val="600"/>
              </a:spcBef>
              <a:spcAft>
                <a:spcPts val="0"/>
              </a:spcAft>
              <a:buClr>
                <a:srgbClr val="11618F"/>
              </a:buClr>
              <a:buSzPct val="100000"/>
              <a:buFont typeface="Arial"/>
              <a:buChar char="•"/>
              <a:defRPr sz="2400" b="0" i="0" u="none" strike="noStrike" cap="none">
                <a:solidFill>
                  <a:srgbClr val="11618F"/>
                </a:solidFill>
                <a:latin typeface="Trebuchet MS"/>
                <a:ea typeface="Trebuchet MS"/>
                <a:cs typeface="Trebuchet MS"/>
                <a:sym typeface="Trebuchet MS"/>
              </a:defRPr>
            </a:lvl3pPr>
            <a:lvl4pPr marL="1600200" marR="0" lvl="3"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4pPr>
            <a:lvl5pPr marL="2057400" marR="0" lvl="4"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
        <p:nvSpPr>
          <p:cNvPr id="81" name="Shape 81"/>
          <p:cNvSpPr txBox="1">
            <a:spLocks noGrp="1"/>
          </p:cNvSpPr>
          <p:nvPr>
            <p:ph type="body" idx="2"/>
          </p:nvPr>
        </p:nvSpPr>
        <p:spPr>
          <a:xfrm>
            <a:off x="457200" y="1435100"/>
            <a:ext cx="3008400" cy="4691100"/>
          </a:xfrm>
          <a:prstGeom prst="rect">
            <a:avLst/>
          </a:prstGeom>
          <a:noFill/>
          <a:ln>
            <a:noFill/>
          </a:ln>
        </p:spPr>
        <p:txBody>
          <a:bodyPr lIns="91425" tIns="91425" rIns="91425" bIns="91425" anchor="t" anchorCtr="0"/>
          <a:lstStyle>
            <a:lvl1pPr marL="0" marR="0" lvl="0" indent="0" algn="l" rtl="0">
              <a:spcBef>
                <a:spcPts val="800"/>
              </a:spcBef>
              <a:spcAft>
                <a:spcPts val="0"/>
              </a:spcAft>
              <a:buClr>
                <a:srgbClr val="11618F"/>
              </a:buClr>
              <a:buFont typeface="Arial"/>
              <a:buNone/>
              <a:defRPr sz="14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18F"/>
              </a:buClr>
              <a:buFont typeface="Arial"/>
              <a:buNone/>
              <a:defRPr sz="1200" b="0" i="0" u="none" strike="noStrike" cap="none">
                <a:solidFill>
                  <a:srgbClr val="11618F"/>
                </a:solidFill>
                <a:latin typeface="Trebuchet MS"/>
                <a:ea typeface="Trebuchet MS"/>
                <a:cs typeface="Trebuchet MS"/>
                <a:sym typeface="Trebuchet MS"/>
              </a:defRPr>
            </a:lvl2pPr>
            <a:lvl3pPr marL="914400" marR="0" lvl="2" indent="0" algn="l" rtl="0">
              <a:spcBef>
                <a:spcPts val="600"/>
              </a:spcBef>
              <a:spcAft>
                <a:spcPts val="0"/>
              </a:spcAft>
              <a:buClr>
                <a:srgbClr val="11618F"/>
              </a:buClr>
              <a:buFont typeface="Arial"/>
              <a:buNone/>
              <a:defRPr sz="1000" b="0" i="0" u="none" strike="noStrike" cap="none">
                <a:solidFill>
                  <a:srgbClr val="11618F"/>
                </a:solidFill>
                <a:latin typeface="Trebuchet MS"/>
                <a:ea typeface="Trebuchet MS"/>
                <a:cs typeface="Trebuchet MS"/>
                <a:sym typeface="Trebuchet MS"/>
              </a:defRPr>
            </a:lvl3pPr>
            <a:lvl4pPr marL="1371600" marR="0" lvl="3" indent="0" algn="l" rtl="0">
              <a:spcBef>
                <a:spcPts val="500"/>
              </a:spcBef>
              <a:spcAft>
                <a:spcPts val="0"/>
              </a:spcAft>
              <a:buClr>
                <a:srgbClr val="11618F"/>
              </a:buClr>
              <a:buFont typeface="Arial"/>
              <a:buNone/>
              <a:defRPr sz="900" b="0" i="0" u="none" strike="noStrike" cap="none">
                <a:solidFill>
                  <a:srgbClr val="11618F"/>
                </a:solidFill>
                <a:latin typeface="Trebuchet MS"/>
                <a:ea typeface="Trebuchet MS"/>
                <a:cs typeface="Trebuchet MS"/>
                <a:sym typeface="Trebuchet MS"/>
              </a:defRPr>
            </a:lvl4pPr>
            <a:lvl5pPr marL="1828800" marR="0" lvl="4" indent="0" algn="l" rtl="0">
              <a:spcBef>
                <a:spcPts val="500"/>
              </a:spcBef>
              <a:spcAft>
                <a:spcPts val="0"/>
              </a:spcAft>
              <a:buClr>
                <a:srgbClr val="11618F"/>
              </a:buClr>
              <a:buFont typeface="Arial"/>
              <a:buNone/>
              <a:defRPr sz="900" b="0" i="0" u="none" strike="noStrike" cap="none">
                <a:solidFill>
                  <a:srgbClr val="1161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1792288" y="4800600"/>
            <a:ext cx="5486400" cy="5667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84" name="Shape 84"/>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800"/>
              </a:spcBef>
              <a:spcAft>
                <a:spcPts val="0"/>
              </a:spcAft>
              <a:buClr>
                <a:srgbClr val="11618F"/>
              </a:buClr>
              <a:buFont typeface="Arial"/>
              <a:buNone/>
              <a:defRPr sz="32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18F"/>
              </a:buClr>
              <a:buFont typeface="Arial"/>
              <a:buNone/>
              <a:defRPr sz="2800" b="0" i="0" u="none" strike="noStrike" cap="none">
                <a:solidFill>
                  <a:srgbClr val="11618F"/>
                </a:solidFill>
                <a:latin typeface="Trebuchet MS"/>
                <a:ea typeface="Trebuchet MS"/>
                <a:cs typeface="Trebuchet MS"/>
                <a:sym typeface="Trebuchet MS"/>
              </a:defRPr>
            </a:lvl2pPr>
            <a:lvl3pPr marL="914400" marR="0" lvl="2" indent="0" algn="l" rtl="0">
              <a:spcBef>
                <a:spcPts val="600"/>
              </a:spcBef>
              <a:spcAft>
                <a:spcPts val="0"/>
              </a:spcAft>
              <a:buClr>
                <a:srgbClr val="11618F"/>
              </a:buClr>
              <a:buFont typeface="Arial"/>
              <a:buNone/>
              <a:defRPr sz="2400" b="0" i="0" u="none" strike="noStrike" cap="none">
                <a:solidFill>
                  <a:srgbClr val="11618F"/>
                </a:solidFill>
                <a:latin typeface="Trebuchet MS"/>
                <a:ea typeface="Trebuchet MS"/>
                <a:cs typeface="Trebuchet MS"/>
                <a:sym typeface="Trebuchet MS"/>
              </a:defRPr>
            </a:lvl3pPr>
            <a:lvl4pPr marL="1371600" marR="0" lvl="3" indent="0" algn="l" rtl="0">
              <a:spcBef>
                <a:spcPts val="500"/>
              </a:spcBef>
              <a:spcAft>
                <a:spcPts val="0"/>
              </a:spcAft>
              <a:buClr>
                <a:srgbClr val="11618F"/>
              </a:buClr>
              <a:buFont typeface="Arial"/>
              <a:buNone/>
              <a:defRPr sz="2000" b="0" i="0" u="none" strike="noStrike" cap="none">
                <a:solidFill>
                  <a:srgbClr val="11618F"/>
                </a:solidFill>
                <a:latin typeface="Trebuchet MS"/>
                <a:ea typeface="Trebuchet MS"/>
                <a:cs typeface="Trebuchet MS"/>
                <a:sym typeface="Trebuchet MS"/>
              </a:defRPr>
            </a:lvl4pPr>
            <a:lvl5pPr marL="1828800" marR="0" lvl="4" indent="0" algn="l" rtl="0">
              <a:spcBef>
                <a:spcPts val="500"/>
              </a:spcBef>
              <a:spcAft>
                <a:spcPts val="0"/>
              </a:spcAft>
              <a:buClr>
                <a:srgbClr val="11618F"/>
              </a:buClr>
              <a:buFont typeface="Arial"/>
              <a:buNone/>
              <a:defRPr sz="2000" b="0" i="0" u="none" strike="noStrike" cap="none">
                <a:solidFill>
                  <a:srgbClr val="1161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9pPr>
          </a:lstStyle>
          <a:p>
            <a:endParaRPr dirty="0"/>
          </a:p>
        </p:txBody>
      </p:sp>
      <p:sp>
        <p:nvSpPr>
          <p:cNvPr id="85" name="Shape 85"/>
          <p:cNvSpPr txBox="1">
            <a:spLocks noGrp="1"/>
          </p:cNvSpPr>
          <p:nvPr>
            <p:ph type="body" idx="1"/>
          </p:nvPr>
        </p:nvSpPr>
        <p:spPr>
          <a:xfrm>
            <a:off x="1792288" y="5367337"/>
            <a:ext cx="5486400" cy="804900"/>
          </a:xfrm>
          <a:prstGeom prst="rect">
            <a:avLst/>
          </a:prstGeom>
          <a:noFill/>
          <a:ln>
            <a:noFill/>
          </a:ln>
        </p:spPr>
        <p:txBody>
          <a:bodyPr lIns="91425" tIns="91425" rIns="91425" bIns="91425" anchor="t" anchorCtr="0"/>
          <a:lstStyle>
            <a:lvl1pPr marL="0" marR="0" lvl="0" indent="0" algn="l" rtl="0">
              <a:spcBef>
                <a:spcPts val="800"/>
              </a:spcBef>
              <a:spcAft>
                <a:spcPts val="0"/>
              </a:spcAft>
              <a:buClr>
                <a:srgbClr val="11618F"/>
              </a:buClr>
              <a:buFont typeface="Arial"/>
              <a:buNone/>
              <a:defRPr sz="14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18F"/>
              </a:buClr>
              <a:buFont typeface="Arial"/>
              <a:buNone/>
              <a:defRPr sz="1200" b="0" i="0" u="none" strike="noStrike" cap="none">
                <a:solidFill>
                  <a:srgbClr val="11618F"/>
                </a:solidFill>
                <a:latin typeface="Trebuchet MS"/>
                <a:ea typeface="Trebuchet MS"/>
                <a:cs typeface="Trebuchet MS"/>
                <a:sym typeface="Trebuchet MS"/>
              </a:defRPr>
            </a:lvl2pPr>
            <a:lvl3pPr marL="914400" marR="0" lvl="2" indent="0" algn="l" rtl="0">
              <a:spcBef>
                <a:spcPts val="600"/>
              </a:spcBef>
              <a:spcAft>
                <a:spcPts val="0"/>
              </a:spcAft>
              <a:buClr>
                <a:srgbClr val="11618F"/>
              </a:buClr>
              <a:buFont typeface="Arial"/>
              <a:buNone/>
              <a:defRPr sz="1000" b="0" i="0" u="none" strike="noStrike" cap="none">
                <a:solidFill>
                  <a:srgbClr val="11618F"/>
                </a:solidFill>
                <a:latin typeface="Trebuchet MS"/>
                <a:ea typeface="Trebuchet MS"/>
                <a:cs typeface="Trebuchet MS"/>
                <a:sym typeface="Trebuchet MS"/>
              </a:defRPr>
            </a:lvl3pPr>
            <a:lvl4pPr marL="1371600" marR="0" lvl="3" indent="0" algn="l" rtl="0">
              <a:spcBef>
                <a:spcPts val="500"/>
              </a:spcBef>
              <a:spcAft>
                <a:spcPts val="0"/>
              </a:spcAft>
              <a:buClr>
                <a:srgbClr val="11618F"/>
              </a:buClr>
              <a:buFont typeface="Arial"/>
              <a:buNone/>
              <a:defRPr sz="900" b="0" i="0" u="none" strike="noStrike" cap="none">
                <a:solidFill>
                  <a:srgbClr val="11618F"/>
                </a:solidFill>
                <a:latin typeface="Trebuchet MS"/>
                <a:ea typeface="Trebuchet MS"/>
                <a:cs typeface="Trebuchet MS"/>
                <a:sym typeface="Trebuchet MS"/>
              </a:defRPr>
            </a:lvl4pPr>
            <a:lvl5pPr marL="1828800" marR="0" lvl="4" indent="0" algn="l" rtl="0">
              <a:spcBef>
                <a:spcPts val="500"/>
              </a:spcBef>
              <a:spcAft>
                <a:spcPts val="0"/>
              </a:spcAft>
              <a:buClr>
                <a:srgbClr val="11618F"/>
              </a:buClr>
              <a:buFont typeface="Arial"/>
              <a:buNone/>
              <a:defRPr sz="900" b="0" i="0" u="none" strike="noStrike" cap="none">
                <a:solidFill>
                  <a:srgbClr val="1161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152400"/>
            <a:ext cx="8228100"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88" name="Shape 88"/>
          <p:cNvSpPr txBox="1">
            <a:spLocks noGrp="1"/>
          </p:cNvSpPr>
          <p:nvPr>
            <p:ph type="body" idx="1"/>
          </p:nvPr>
        </p:nvSpPr>
        <p:spPr>
          <a:xfrm rot="5400000">
            <a:off x="2063700" y="-298500"/>
            <a:ext cx="5029200" cy="8217000"/>
          </a:xfrm>
          <a:prstGeom prst="rect">
            <a:avLst/>
          </a:prstGeom>
          <a:noFill/>
          <a:ln>
            <a:noFill/>
          </a:ln>
        </p:spPr>
        <p:txBody>
          <a:bodyPr lIns="91425" tIns="91425" rIns="91425" bIns="91425" anchor="t" anchorCtr="0"/>
          <a:lstStyle>
            <a:lvl1pPr marL="341312" marR="0" lvl="0" indent="-138112" algn="l" rtl="0">
              <a:spcBef>
                <a:spcPts val="800"/>
              </a:spcBef>
              <a:spcAft>
                <a:spcPts val="0"/>
              </a:spcAft>
              <a:buClr>
                <a:srgbClr val="11618F"/>
              </a:buClr>
              <a:buSzPct val="100000"/>
              <a:buFont typeface="Arial"/>
              <a:buChar char="•"/>
              <a:defRPr sz="32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2" marR="0" lvl="1" indent="-106362" algn="l" rtl="0">
              <a:spcBef>
                <a:spcPts val="700"/>
              </a:spcBef>
              <a:spcAft>
                <a:spcPts val="0"/>
              </a:spcAft>
              <a:buClr>
                <a:srgbClr val="11618F"/>
              </a:buClr>
              <a:buSzPct val="100000"/>
              <a:buFont typeface="Arial"/>
              <a:buChar char="–"/>
              <a:defRPr sz="2800" b="0" i="0" u="none" strike="noStrike" cap="none">
                <a:solidFill>
                  <a:srgbClr val="11618F"/>
                </a:solidFill>
                <a:latin typeface="Trebuchet MS"/>
                <a:ea typeface="Trebuchet MS"/>
                <a:cs typeface="Trebuchet MS"/>
                <a:sym typeface="Trebuchet MS"/>
              </a:defRPr>
            </a:lvl2pPr>
            <a:lvl3pPr marL="1143000" marR="0" lvl="2" indent="-76200" algn="l" rtl="0">
              <a:spcBef>
                <a:spcPts val="600"/>
              </a:spcBef>
              <a:spcAft>
                <a:spcPts val="0"/>
              </a:spcAft>
              <a:buClr>
                <a:srgbClr val="11618F"/>
              </a:buClr>
              <a:buSzPct val="100000"/>
              <a:buFont typeface="Arial"/>
              <a:buChar char="•"/>
              <a:defRPr sz="2400" b="0" i="0" u="none" strike="noStrike" cap="none">
                <a:solidFill>
                  <a:srgbClr val="11618F"/>
                </a:solidFill>
                <a:latin typeface="Trebuchet MS"/>
                <a:ea typeface="Trebuchet MS"/>
                <a:cs typeface="Trebuchet MS"/>
                <a:sym typeface="Trebuchet MS"/>
              </a:defRPr>
            </a:lvl3pPr>
            <a:lvl4pPr marL="1600200" marR="0" lvl="3"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4pPr>
            <a:lvl5pPr marL="2057400" marR="0" lvl="4"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rot="5400000">
            <a:off x="4914913" y="1998737"/>
            <a:ext cx="5507100" cy="20589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91" name="Shape 91"/>
          <p:cNvSpPr txBox="1">
            <a:spLocks noGrp="1"/>
          </p:cNvSpPr>
          <p:nvPr>
            <p:ph type="body" idx="1"/>
          </p:nvPr>
        </p:nvSpPr>
        <p:spPr>
          <a:xfrm rot="5400000">
            <a:off x="718275" y="13487"/>
            <a:ext cx="5507100" cy="6029399"/>
          </a:xfrm>
          <a:prstGeom prst="rect">
            <a:avLst/>
          </a:prstGeom>
          <a:noFill/>
          <a:ln>
            <a:noFill/>
          </a:ln>
        </p:spPr>
        <p:txBody>
          <a:bodyPr lIns="91425" tIns="91425" rIns="91425" bIns="91425" anchor="t" anchorCtr="0"/>
          <a:lstStyle>
            <a:lvl1pPr marL="341312" marR="0" lvl="0" indent="-138112" algn="l" rtl="0">
              <a:spcBef>
                <a:spcPts val="800"/>
              </a:spcBef>
              <a:spcAft>
                <a:spcPts val="0"/>
              </a:spcAft>
              <a:buClr>
                <a:srgbClr val="11618F"/>
              </a:buClr>
              <a:buSzPct val="100000"/>
              <a:buFont typeface="Arial"/>
              <a:buChar char="•"/>
              <a:defRPr sz="3200" b="0" i="0" u="none" strike="noStrike" cap="none">
                <a:solidFill>
                  <a:srgbClr val="1161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2" marR="0" lvl="1" indent="-106362" algn="l" rtl="0">
              <a:spcBef>
                <a:spcPts val="700"/>
              </a:spcBef>
              <a:spcAft>
                <a:spcPts val="0"/>
              </a:spcAft>
              <a:buClr>
                <a:srgbClr val="11618F"/>
              </a:buClr>
              <a:buSzPct val="100000"/>
              <a:buFont typeface="Arial"/>
              <a:buChar char="–"/>
              <a:defRPr sz="2800" b="0" i="0" u="none" strike="noStrike" cap="none">
                <a:solidFill>
                  <a:srgbClr val="11618F"/>
                </a:solidFill>
                <a:latin typeface="Trebuchet MS"/>
                <a:ea typeface="Trebuchet MS"/>
                <a:cs typeface="Trebuchet MS"/>
                <a:sym typeface="Trebuchet MS"/>
              </a:defRPr>
            </a:lvl2pPr>
            <a:lvl3pPr marL="1143000" marR="0" lvl="2" indent="-76200" algn="l" rtl="0">
              <a:spcBef>
                <a:spcPts val="600"/>
              </a:spcBef>
              <a:spcAft>
                <a:spcPts val="0"/>
              </a:spcAft>
              <a:buClr>
                <a:srgbClr val="11618F"/>
              </a:buClr>
              <a:buSzPct val="100000"/>
              <a:buFont typeface="Arial"/>
              <a:buChar char="•"/>
              <a:defRPr sz="2400" b="0" i="0" u="none" strike="noStrike" cap="none">
                <a:solidFill>
                  <a:srgbClr val="11618F"/>
                </a:solidFill>
                <a:latin typeface="Trebuchet MS"/>
                <a:ea typeface="Trebuchet MS"/>
                <a:cs typeface="Trebuchet MS"/>
                <a:sym typeface="Trebuchet MS"/>
              </a:defRPr>
            </a:lvl3pPr>
            <a:lvl4pPr marL="1600200" marR="0" lvl="3"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4pPr>
            <a:lvl5pPr marL="2057400" marR="0" lvl="4"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57200" y="274637"/>
            <a:ext cx="8228100" cy="11415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20" name="Shape 20"/>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800"/>
              </a:spcBef>
              <a:spcAft>
                <a:spcPts val="0"/>
              </a:spcAft>
              <a:buClr>
                <a:srgbClr val="11628F"/>
              </a:buClr>
              <a:buFont typeface="Arial"/>
              <a:buNone/>
              <a:defRPr sz="20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28F"/>
              </a:buClr>
              <a:buFont typeface="Arial"/>
              <a:buNone/>
              <a:defRPr sz="1800" b="0" i="0" u="none" strike="noStrike" cap="none">
                <a:solidFill>
                  <a:srgbClr val="11628F"/>
                </a:solidFill>
                <a:latin typeface="Trebuchet MS"/>
                <a:ea typeface="Trebuchet MS"/>
                <a:cs typeface="Trebuchet MS"/>
                <a:sym typeface="Trebuchet MS"/>
              </a:defRPr>
            </a:lvl2pPr>
            <a:lvl3pPr marL="914400" marR="0" lvl="2" indent="0" algn="l" rtl="0">
              <a:spcBef>
                <a:spcPts val="600"/>
              </a:spcBef>
              <a:spcAft>
                <a:spcPts val="0"/>
              </a:spcAft>
              <a:buClr>
                <a:srgbClr val="11628F"/>
              </a:buClr>
              <a:buFont typeface="Arial"/>
              <a:buNone/>
              <a:defRPr sz="1600" b="0" i="0" u="none" strike="noStrike" cap="none">
                <a:solidFill>
                  <a:srgbClr val="11628F"/>
                </a:solidFill>
                <a:latin typeface="Trebuchet MS"/>
                <a:ea typeface="Trebuchet MS"/>
                <a:cs typeface="Trebuchet MS"/>
                <a:sym typeface="Trebuchet MS"/>
              </a:defRPr>
            </a:lvl3pPr>
            <a:lvl4pPr marL="1371600" marR="0" lvl="3" indent="0" algn="l" rtl="0">
              <a:spcBef>
                <a:spcPts val="500"/>
              </a:spcBef>
              <a:spcAft>
                <a:spcPts val="0"/>
              </a:spcAft>
              <a:buClr>
                <a:srgbClr val="11628F"/>
              </a:buClr>
              <a:buFont typeface="Arial"/>
              <a:buNone/>
              <a:defRPr sz="1400" b="0" i="0" u="none" strike="noStrike" cap="none">
                <a:solidFill>
                  <a:srgbClr val="11628F"/>
                </a:solidFill>
                <a:latin typeface="Trebuchet MS"/>
                <a:ea typeface="Trebuchet MS"/>
                <a:cs typeface="Trebuchet MS"/>
                <a:sym typeface="Trebuchet MS"/>
              </a:defRPr>
            </a:lvl4pPr>
            <a:lvl5pPr marL="1828800" marR="0" lvl="4" indent="0" algn="l" rtl="0">
              <a:spcBef>
                <a:spcPts val="500"/>
              </a:spcBef>
              <a:spcAft>
                <a:spcPts val="0"/>
              </a:spcAft>
              <a:buClr>
                <a:srgbClr val="11628F"/>
              </a:buClr>
              <a:buFont typeface="Arial"/>
              <a:buNone/>
              <a:defRPr sz="1400" b="0" i="0" u="none" strike="noStrike" cap="none">
                <a:solidFill>
                  <a:srgbClr val="1162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152400"/>
            <a:ext cx="8228013"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23" name="Shape 23"/>
          <p:cNvSpPr txBox="1">
            <a:spLocks noGrp="1"/>
          </p:cNvSpPr>
          <p:nvPr>
            <p:ph type="body" idx="1"/>
          </p:nvPr>
        </p:nvSpPr>
        <p:spPr>
          <a:xfrm>
            <a:off x="469900" y="1447800"/>
            <a:ext cx="4037013" cy="4333875"/>
          </a:xfrm>
          <a:prstGeom prst="rect">
            <a:avLst/>
          </a:prstGeom>
          <a:noFill/>
          <a:ln>
            <a:noFill/>
          </a:ln>
        </p:spPr>
        <p:txBody>
          <a:bodyPr lIns="91425" tIns="91425" rIns="91425" bIns="91425" anchor="t" anchorCtr="0"/>
          <a:lstStyle>
            <a:lvl1pPr marL="341313" marR="0" lvl="0" indent="-163513" algn="l" rtl="0">
              <a:spcBef>
                <a:spcPts val="800"/>
              </a:spcBef>
              <a:spcAft>
                <a:spcPts val="0"/>
              </a:spcAft>
              <a:buClr>
                <a:srgbClr val="11628F"/>
              </a:buClr>
              <a:buSzPct val="100000"/>
              <a:buFont typeface="Arial"/>
              <a:buChar char="•"/>
              <a:defRPr sz="28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3" marR="0" lvl="1" indent="-131762" algn="l" rtl="0">
              <a:spcBef>
                <a:spcPts val="700"/>
              </a:spcBef>
              <a:spcAft>
                <a:spcPts val="0"/>
              </a:spcAft>
              <a:buClr>
                <a:srgbClr val="11628F"/>
              </a:buClr>
              <a:buSzPct val="100000"/>
              <a:buFont typeface="Arial"/>
              <a:buChar char="–"/>
              <a:defRPr sz="2400" b="0" i="0" u="none" strike="noStrike" cap="none">
                <a:solidFill>
                  <a:srgbClr val="11628F"/>
                </a:solidFill>
                <a:latin typeface="Trebuchet MS"/>
                <a:ea typeface="Trebuchet MS"/>
                <a:cs typeface="Trebuchet MS"/>
                <a:sym typeface="Trebuchet MS"/>
              </a:defRPr>
            </a:lvl2pPr>
            <a:lvl3pPr marL="1143000" marR="0" lvl="2" indent="-101600" algn="l" rtl="0">
              <a:spcBef>
                <a:spcPts val="6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3pPr>
            <a:lvl4pPr marL="1600200" marR="0" lvl="3" indent="-114300" algn="l" rtl="0">
              <a:spcBef>
                <a:spcPts val="500"/>
              </a:spcBef>
              <a:spcAft>
                <a:spcPts val="0"/>
              </a:spcAft>
              <a:buClr>
                <a:srgbClr val="11628F"/>
              </a:buClr>
              <a:buSzPct val="100000"/>
              <a:buFont typeface="Arial"/>
              <a:buChar char="–"/>
              <a:defRPr sz="1800" b="0" i="0" u="none" strike="noStrike" cap="none">
                <a:solidFill>
                  <a:srgbClr val="11628F"/>
                </a:solidFill>
                <a:latin typeface="Trebuchet MS"/>
                <a:ea typeface="Trebuchet MS"/>
                <a:cs typeface="Trebuchet MS"/>
                <a:sym typeface="Trebuchet MS"/>
              </a:defRPr>
            </a:lvl4pPr>
            <a:lvl5pPr marL="2057400" marR="0" lvl="4" indent="-114300" algn="l" rtl="0">
              <a:spcBef>
                <a:spcPts val="500"/>
              </a:spcBef>
              <a:spcAft>
                <a:spcPts val="0"/>
              </a:spcAft>
              <a:buClr>
                <a:srgbClr val="11628F"/>
              </a:buClr>
              <a:buSzPct val="100000"/>
              <a:buFont typeface="Arial"/>
              <a:buChar char="»"/>
              <a:defRPr sz="1800" b="0" i="0" u="none" strike="noStrike" cap="none">
                <a:solidFill>
                  <a:srgbClr val="11628F"/>
                </a:solidFill>
                <a:latin typeface="Trebuchet MS"/>
                <a:ea typeface="Trebuchet MS"/>
                <a:cs typeface="Trebuchet MS"/>
                <a:sym typeface="Trebuchet MS"/>
              </a:defRPr>
            </a:lvl5pPr>
            <a:lvl6pPr marL="2514600" marR="0" lvl="5"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6pPr>
            <a:lvl7pPr marL="2971800" marR="0" lvl="6"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marL="3429000" marR="0" lvl="7"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8pPr>
            <a:lvl9pPr marL="3886200" marR="0" lvl="8"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9pPr>
          </a:lstStyle>
          <a:p>
            <a:endParaRPr dirty="0"/>
          </a:p>
        </p:txBody>
      </p:sp>
      <p:sp>
        <p:nvSpPr>
          <p:cNvPr id="24" name="Shape 24"/>
          <p:cNvSpPr txBox="1">
            <a:spLocks noGrp="1"/>
          </p:cNvSpPr>
          <p:nvPr>
            <p:ph type="body" idx="2"/>
          </p:nvPr>
        </p:nvSpPr>
        <p:spPr>
          <a:xfrm>
            <a:off x="4659312" y="1447800"/>
            <a:ext cx="4038599" cy="4333875"/>
          </a:xfrm>
          <a:prstGeom prst="rect">
            <a:avLst/>
          </a:prstGeom>
          <a:noFill/>
          <a:ln>
            <a:noFill/>
          </a:ln>
        </p:spPr>
        <p:txBody>
          <a:bodyPr lIns="91425" tIns="91425" rIns="91425" bIns="91425" anchor="t" anchorCtr="0"/>
          <a:lstStyle>
            <a:lvl1pPr marL="341313" marR="0" lvl="0" indent="-163513" algn="l" rtl="0">
              <a:spcBef>
                <a:spcPts val="800"/>
              </a:spcBef>
              <a:spcAft>
                <a:spcPts val="0"/>
              </a:spcAft>
              <a:buClr>
                <a:srgbClr val="11628F"/>
              </a:buClr>
              <a:buSzPct val="100000"/>
              <a:buFont typeface="Arial"/>
              <a:buChar char="•"/>
              <a:defRPr sz="28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3" marR="0" lvl="1" indent="-131762" algn="l" rtl="0">
              <a:spcBef>
                <a:spcPts val="700"/>
              </a:spcBef>
              <a:spcAft>
                <a:spcPts val="0"/>
              </a:spcAft>
              <a:buClr>
                <a:srgbClr val="11628F"/>
              </a:buClr>
              <a:buSzPct val="100000"/>
              <a:buFont typeface="Arial"/>
              <a:buChar char="–"/>
              <a:defRPr sz="2400" b="0" i="0" u="none" strike="noStrike" cap="none">
                <a:solidFill>
                  <a:srgbClr val="11628F"/>
                </a:solidFill>
                <a:latin typeface="Trebuchet MS"/>
                <a:ea typeface="Trebuchet MS"/>
                <a:cs typeface="Trebuchet MS"/>
                <a:sym typeface="Trebuchet MS"/>
              </a:defRPr>
            </a:lvl2pPr>
            <a:lvl3pPr marL="1143000" marR="0" lvl="2" indent="-101600" algn="l" rtl="0">
              <a:spcBef>
                <a:spcPts val="6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3pPr>
            <a:lvl4pPr marL="1600200" marR="0" lvl="3" indent="-114300" algn="l" rtl="0">
              <a:spcBef>
                <a:spcPts val="500"/>
              </a:spcBef>
              <a:spcAft>
                <a:spcPts val="0"/>
              </a:spcAft>
              <a:buClr>
                <a:srgbClr val="11628F"/>
              </a:buClr>
              <a:buSzPct val="100000"/>
              <a:buFont typeface="Arial"/>
              <a:buChar char="–"/>
              <a:defRPr sz="1800" b="0" i="0" u="none" strike="noStrike" cap="none">
                <a:solidFill>
                  <a:srgbClr val="11628F"/>
                </a:solidFill>
                <a:latin typeface="Trebuchet MS"/>
                <a:ea typeface="Trebuchet MS"/>
                <a:cs typeface="Trebuchet MS"/>
                <a:sym typeface="Trebuchet MS"/>
              </a:defRPr>
            </a:lvl4pPr>
            <a:lvl5pPr marL="2057400" marR="0" lvl="4" indent="-114300" algn="l" rtl="0">
              <a:spcBef>
                <a:spcPts val="500"/>
              </a:spcBef>
              <a:spcAft>
                <a:spcPts val="0"/>
              </a:spcAft>
              <a:buClr>
                <a:srgbClr val="11628F"/>
              </a:buClr>
              <a:buSzPct val="100000"/>
              <a:buFont typeface="Arial"/>
              <a:buChar char="»"/>
              <a:defRPr sz="1800" b="0" i="0" u="none" strike="noStrike" cap="none">
                <a:solidFill>
                  <a:srgbClr val="11628F"/>
                </a:solidFill>
                <a:latin typeface="Trebuchet MS"/>
                <a:ea typeface="Trebuchet MS"/>
                <a:cs typeface="Trebuchet MS"/>
                <a:sym typeface="Trebuchet MS"/>
              </a:defRPr>
            </a:lvl5pPr>
            <a:lvl6pPr marL="2514600" marR="0" lvl="5"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6pPr>
            <a:lvl7pPr marL="2971800" marR="0" lvl="6"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marL="3429000" marR="0" lvl="7"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8pPr>
            <a:lvl9pPr marL="3886200" marR="0" lvl="8" indent="-114300" algn="l" rtl="0">
              <a:spcBef>
                <a:spcPts val="500"/>
              </a:spcBef>
              <a:spcAft>
                <a:spcPts val="0"/>
              </a:spcAft>
              <a:buClr>
                <a:srgbClr val="000000"/>
              </a:buClr>
              <a:buSzPct val="100000"/>
              <a:buFont typeface="Arial"/>
              <a:buChar char="»"/>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27" name="Shape 2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800"/>
              </a:spcBef>
              <a:spcAft>
                <a:spcPts val="0"/>
              </a:spcAft>
              <a:buClr>
                <a:srgbClr val="11628F"/>
              </a:buClr>
              <a:buFont typeface="Arial"/>
              <a:buNone/>
              <a:defRPr sz="24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28F"/>
              </a:buClr>
              <a:buFont typeface="Arial"/>
              <a:buNone/>
              <a:defRPr sz="2000" b="1" i="0" u="none" strike="noStrike" cap="none">
                <a:solidFill>
                  <a:srgbClr val="11628F"/>
                </a:solidFill>
                <a:latin typeface="Trebuchet MS"/>
                <a:ea typeface="Trebuchet MS"/>
                <a:cs typeface="Trebuchet MS"/>
                <a:sym typeface="Trebuchet MS"/>
              </a:defRPr>
            </a:lvl2pPr>
            <a:lvl3pPr marL="914400" marR="0" lvl="2" indent="0" algn="l" rtl="0">
              <a:spcBef>
                <a:spcPts val="600"/>
              </a:spcBef>
              <a:spcAft>
                <a:spcPts val="0"/>
              </a:spcAft>
              <a:buClr>
                <a:srgbClr val="11628F"/>
              </a:buClr>
              <a:buFont typeface="Arial"/>
              <a:buNone/>
              <a:defRPr sz="1800" b="1" i="0" u="none" strike="noStrike" cap="none">
                <a:solidFill>
                  <a:srgbClr val="11628F"/>
                </a:solidFill>
                <a:latin typeface="Trebuchet MS"/>
                <a:ea typeface="Trebuchet MS"/>
                <a:cs typeface="Trebuchet MS"/>
                <a:sym typeface="Trebuchet MS"/>
              </a:defRPr>
            </a:lvl3pPr>
            <a:lvl4pPr marL="1371600" marR="0" lvl="3" indent="0" algn="l" rtl="0">
              <a:spcBef>
                <a:spcPts val="500"/>
              </a:spcBef>
              <a:spcAft>
                <a:spcPts val="0"/>
              </a:spcAft>
              <a:buClr>
                <a:srgbClr val="11628F"/>
              </a:buClr>
              <a:buFont typeface="Arial"/>
              <a:buNone/>
              <a:defRPr sz="1600" b="1" i="0" u="none" strike="noStrike" cap="none">
                <a:solidFill>
                  <a:srgbClr val="11628F"/>
                </a:solidFill>
                <a:latin typeface="Trebuchet MS"/>
                <a:ea typeface="Trebuchet MS"/>
                <a:cs typeface="Trebuchet MS"/>
                <a:sym typeface="Trebuchet MS"/>
              </a:defRPr>
            </a:lvl4pPr>
            <a:lvl5pPr marL="1828800" marR="0" lvl="4" indent="0" algn="l" rtl="0">
              <a:spcBef>
                <a:spcPts val="500"/>
              </a:spcBef>
              <a:spcAft>
                <a:spcPts val="0"/>
              </a:spcAft>
              <a:buClr>
                <a:srgbClr val="11628F"/>
              </a:buClr>
              <a:buFont typeface="Arial"/>
              <a:buNone/>
              <a:defRPr sz="1600" b="1" i="0" u="none" strike="noStrike" cap="none">
                <a:solidFill>
                  <a:srgbClr val="1162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9pPr>
          </a:lstStyle>
          <a:p>
            <a:endParaRPr dirty="0"/>
          </a:p>
        </p:txBody>
      </p:sp>
      <p:sp>
        <p:nvSpPr>
          <p:cNvPr id="28" name="Shape 2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1313" marR="0" lvl="0" indent="-188913" algn="l" rtl="0">
              <a:spcBef>
                <a:spcPts val="800"/>
              </a:spcBef>
              <a:spcAft>
                <a:spcPts val="0"/>
              </a:spcAft>
              <a:buClr>
                <a:srgbClr val="11628F"/>
              </a:buClr>
              <a:buSzPct val="100000"/>
              <a:buFont typeface="Arial"/>
              <a:buChar char="•"/>
              <a:defRPr sz="24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3" marR="0" lvl="1" indent="-157162" algn="l" rtl="0">
              <a:spcBef>
                <a:spcPts val="7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2pPr>
            <a:lvl3pPr marL="1143000" marR="0" lvl="2" indent="-114300" algn="l" rtl="0">
              <a:spcBef>
                <a:spcPts val="600"/>
              </a:spcBef>
              <a:spcAft>
                <a:spcPts val="0"/>
              </a:spcAft>
              <a:buClr>
                <a:srgbClr val="11628F"/>
              </a:buClr>
              <a:buSzPct val="100000"/>
              <a:buFont typeface="Arial"/>
              <a:buChar char="•"/>
              <a:defRPr sz="1800" b="0" i="0" u="none" strike="noStrike" cap="none">
                <a:solidFill>
                  <a:srgbClr val="11628F"/>
                </a:solidFill>
                <a:latin typeface="Trebuchet MS"/>
                <a:ea typeface="Trebuchet MS"/>
                <a:cs typeface="Trebuchet MS"/>
                <a:sym typeface="Trebuchet MS"/>
              </a:defRPr>
            </a:lvl3pPr>
            <a:lvl4pPr marL="1600200" marR="0" lvl="3" indent="-127000" algn="l" rtl="0">
              <a:spcBef>
                <a:spcPts val="500"/>
              </a:spcBef>
              <a:spcAft>
                <a:spcPts val="0"/>
              </a:spcAft>
              <a:buClr>
                <a:srgbClr val="11628F"/>
              </a:buClr>
              <a:buSzPct val="100000"/>
              <a:buFont typeface="Arial"/>
              <a:buChar char="–"/>
              <a:defRPr sz="1600" b="0" i="0" u="none" strike="noStrike" cap="none">
                <a:solidFill>
                  <a:srgbClr val="11628F"/>
                </a:solidFill>
                <a:latin typeface="Trebuchet MS"/>
                <a:ea typeface="Trebuchet MS"/>
                <a:cs typeface="Trebuchet MS"/>
                <a:sym typeface="Trebuchet MS"/>
              </a:defRPr>
            </a:lvl4pPr>
            <a:lvl5pPr marL="2057400" marR="0" lvl="4" indent="-127000" algn="l" rtl="0">
              <a:spcBef>
                <a:spcPts val="500"/>
              </a:spcBef>
              <a:spcAft>
                <a:spcPts val="0"/>
              </a:spcAft>
              <a:buClr>
                <a:srgbClr val="11628F"/>
              </a:buClr>
              <a:buSzPct val="100000"/>
              <a:buFont typeface="Arial"/>
              <a:buChar char="»"/>
              <a:defRPr sz="1600" b="0" i="0" u="none" strike="noStrike" cap="none">
                <a:solidFill>
                  <a:srgbClr val="11628F"/>
                </a:solidFill>
                <a:latin typeface="Trebuchet MS"/>
                <a:ea typeface="Trebuchet MS"/>
                <a:cs typeface="Trebuchet MS"/>
                <a:sym typeface="Trebuchet MS"/>
              </a:defRPr>
            </a:lvl5pPr>
            <a:lvl6pPr marL="2514600" marR="0" lvl="5"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6pPr>
            <a:lvl7pPr marL="2971800" marR="0" lvl="6"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7pPr>
            <a:lvl8pPr marL="3429000" marR="0" lvl="7"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8pPr>
            <a:lvl9pPr marL="3886200" marR="0" lvl="8"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9pPr>
          </a:lstStyle>
          <a:p>
            <a:endParaRPr dirty="0"/>
          </a:p>
        </p:txBody>
      </p:sp>
      <p:sp>
        <p:nvSpPr>
          <p:cNvPr id="29" name="Shape 2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800"/>
              </a:spcBef>
              <a:spcAft>
                <a:spcPts val="0"/>
              </a:spcAft>
              <a:buClr>
                <a:srgbClr val="11628F"/>
              </a:buClr>
              <a:buFont typeface="Arial"/>
              <a:buNone/>
              <a:defRPr sz="24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28F"/>
              </a:buClr>
              <a:buFont typeface="Arial"/>
              <a:buNone/>
              <a:defRPr sz="2000" b="1" i="0" u="none" strike="noStrike" cap="none">
                <a:solidFill>
                  <a:srgbClr val="11628F"/>
                </a:solidFill>
                <a:latin typeface="Trebuchet MS"/>
                <a:ea typeface="Trebuchet MS"/>
                <a:cs typeface="Trebuchet MS"/>
                <a:sym typeface="Trebuchet MS"/>
              </a:defRPr>
            </a:lvl2pPr>
            <a:lvl3pPr marL="914400" marR="0" lvl="2" indent="0" algn="l" rtl="0">
              <a:spcBef>
                <a:spcPts val="600"/>
              </a:spcBef>
              <a:spcAft>
                <a:spcPts val="0"/>
              </a:spcAft>
              <a:buClr>
                <a:srgbClr val="11628F"/>
              </a:buClr>
              <a:buFont typeface="Arial"/>
              <a:buNone/>
              <a:defRPr sz="1800" b="1" i="0" u="none" strike="noStrike" cap="none">
                <a:solidFill>
                  <a:srgbClr val="11628F"/>
                </a:solidFill>
                <a:latin typeface="Trebuchet MS"/>
                <a:ea typeface="Trebuchet MS"/>
                <a:cs typeface="Trebuchet MS"/>
                <a:sym typeface="Trebuchet MS"/>
              </a:defRPr>
            </a:lvl3pPr>
            <a:lvl4pPr marL="1371600" marR="0" lvl="3" indent="0" algn="l" rtl="0">
              <a:spcBef>
                <a:spcPts val="500"/>
              </a:spcBef>
              <a:spcAft>
                <a:spcPts val="0"/>
              </a:spcAft>
              <a:buClr>
                <a:srgbClr val="11628F"/>
              </a:buClr>
              <a:buFont typeface="Arial"/>
              <a:buNone/>
              <a:defRPr sz="1600" b="1" i="0" u="none" strike="noStrike" cap="none">
                <a:solidFill>
                  <a:srgbClr val="11628F"/>
                </a:solidFill>
                <a:latin typeface="Trebuchet MS"/>
                <a:ea typeface="Trebuchet MS"/>
                <a:cs typeface="Trebuchet MS"/>
                <a:sym typeface="Trebuchet MS"/>
              </a:defRPr>
            </a:lvl4pPr>
            <a:lvl5pPr marL="1828800" marR="0" lvl="4" indent="0" algn="l" rtl="0">
              <a:spcBef>
                <a:spcPts val="500"/>
              </a:spcBef>
              <a:spcAft>
                <a:spcPts val="0"/>
              </a:spcAft>
              <a:buClr>
                <a:srgbClr val="11628F"/>
              </a:buClr>
              <a:buFont typeface="Arial"/>
              <a:buNone/>
              <a:defRPr sz="1600" b="1" i="0" u="none" strike="noStrike" cap="none">
                <a:solidFill>
                  <a:srgbClr val="1162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1600" b="1" i="0" u="none" strike="noStrike" cap="none">
                <a:solidFill>
                  <a:srgbClr val="000000"/>
                </a:solidFill>
                <a:latin typeface="Arial"/>
                <a:ea typeface="Arial"/>
                <a:cs typeface="Arial"/>
                <a:sym typeface="Arial"/>
              </a:defRPr>
            </a:lvl9pPr>
          </a:lstStyle>
          <a:p>
            <a:endParaRPr dirty="0"/>
          </a:p>
        </p:txBody>
      </p:sp>
      <p:sp>
        <p:nvSpPr>
          <p:cNvPr id="30" name="Shape 3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1313" marR="0" lvl="0" indent="-188913" algn="l" rtl="0">
              <a:spcBef>
                <a:spcPts val="800"/>
              </a:spcBef>
              <a:spcAft>
                <a:spcPts val="0"/>
              </a:spcAft>
              <a:buClr>
                <a:srgbClr val="11628F"/>
              </a:buClr>
              <a:buSzPct val="100000"/>
              <a:buFont typeface="Arial"/>
              <a:buChar char="•"/>
              <a:defRPr sz="24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3" marR="0" lvl="1" indent="-157162" algn="l" rtl="0">
              <a:spcBef>
                <a:spcPts val="7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2pPr>
            <a:lvl3pPr marL="1143000" marR="0" lvl="2" indent="-114300" algn="l" rtl="0">
              <a:spcBef>
                <a:spcPts val="600"/>
              </a:spcBef>
              <a:spcAft>
                <a:spcPts val="0"/>
              </a:spcAft>
              <a:buClr>
                <a:srgbClr val="11628F"/>
              </a:buClr>
              <a:buSzPct val="100000"/>
              <a:buFont typeface="Arial"/>
              <a:buChar char="•"/>
              <a:defRPr sz="1800" b="0" i="0" u="none" strike="noStrike" cap="none">
                <a:solidFill>
                  <a:srgbClr val="11628F"/>
                </a:solidFill>
                <a:latin typeface="Trebuchet MS"/>
                <a:ea typeface="Trebuchet MS"/>
                <a:cs typeface="Trebuchet MS"/>
                <a:sym typeface="Trebuchet MS"/>
              </a:defRPr>
            </a:lvl3pPr>
            <a:lvl4pPr marL="1600200" marR="0" lvl="3" indent="-127000" algn="l" rtl="0">
              <a:spcBef>
                <a:spcPts val="500"/>
              </a:spcBef>
              <a:spcAft>
                <a:spcPts val="0"/>
              </a:spcAft>
              <a:buClr>
                <a:srgbClr val="11628F"/>
              </a:buClr>
              <a:buSzPct val="100000"/>
              <a:buFont typeface="Arial"/>
              <a:buChar char="–"/>
              <a:defRPr sz="1600" b="0" i="0" u="none" strike="noStrike" cap="none">
                <a:solidFill>
                  <a:srgbClr val="11628F"/>
                </a:solidFill>
                <a:latin typeface="Trebuchet MS"/>
                <a:ea typeface="Trebuchet MS"/>
                <a:cs typeface="Trebuchet MS"/>
                <a:sym typeface="Trebuchet MS"/>
              </a:defRPr>
            </a:lvl4pPr>
            <a:lvl5pPr marL="2057400" marR="0" lvl="4" indent="-127000" algn="l" rtl="0">
              <a:spcBef>
                <a:spcPts val="500"/>
              </a:spcBef>
              <a:spcAft>
                <a:spcPts val="0"/>
              </a:spcAft>
              <a:buClr>
                <a:srgbClr val="11628F"/>
              </a:buClr>
              <a:buSzPct val="100000"/>
              <a:buFont typeface="Arial"/>
              <a:buChar char="»"/>
              <a:defRPr sz="1600" b="0" i="0" u="none" strike="noStrike" cap="none">
                <a:solidFill>
                  <a:srgbClr val="11628F"/>
                </a:solidFill>
                <a:latin typeface="Trebuchet MS"/>
                <a:ea typeface="Trebuchet MS"/>
                <a:cs typeface="Trebuchet MS"/>
                <a:sym typeface="Trebuchet MS"/>
              </a:defRPr>
            </a:lvl5pPr>
            <a:lvl6pPr marL="2514600" marR="0" lvl="5"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6pPr>
            <a:lvl7pPr marL="2971800" marR="0" lvl="6"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7pPr>
            <a:lvl8pPr marL="3429000" marR="0" lvl="7"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8pPr>
            <a:lvl9pPr marL="3886200" marR="0" lvl="8" indent="-127000" algn="l" rtl="0">
              <a:spcBef>
                <a:spcPts val="500"/>
              </a:spcBef>
              <a:spcAft>
                <a:spcPts val="0"/>
              </a:spcAft>
              <a:buClr>
                <a:srgbClr val="000000"/>
              </a:buClr>
              <a:buSzPct val="100000"/>
              <a:buFont typeface="Arial"/>
              <a:buChar char="»"/>
              <a:defRPr sz="16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57200" y="152400"/>
            <a:ext cx="8228013"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36" name="Shape 36"/>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1313" marR="0" lvl="0" indent="-138113" algn="l" rtl="0">
              <a:spcBef>
                <a:spcPts val="800"/>
              </a:spcBef>
              <a:spcAft>
                <a:spcPts val="0"/>
              </a:spcAft>
              <a:buClr>
                <a:srgbClr val="11628F"/>
              </a:buClr>
              <a:buSzPct val="100000"/>
              <a:buFont typeface="Arial"/>
              <a:buChar char="•"/>
              <a:defRPr sz="32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741363" marR="0" lvl="1" indent="-106362" algn="l" rtl="0">
              <a:spcBef>
                <a:spcPts val="700"/>
              </a:spcBef>
              <a:spcAft>
                <a:spcPts val="0"/>
              </a:spcAft>
              <a:buClr>
                <a:srgbClr val="11628F"/>
              </a:buClr>
              <a:buSzPct val="100000"/>
              <a:buFont typeface="Arial"/>
              <a:buChar char="–"/>
              <a:defRPr sz="2800" b="0" i="0" u="none" strike="noStrike" cap="none">
                <a:solidFill>
                  <a:srgbClr val="11628F"/>
                </a:solidFill>
                <a:latin typeface="Trebuchet MS"/>
                <a:ea typeface="Trebuchet MS"/>
                <a:cs typeface="Trebuchet MS"/>
                <a:sym typeface="Trebuchet MS"/>
              </a:defRPr>
            </a:lvl2pPr>
            <a:lvl3pPr marL="1143000" marR="0" lvl="2" indent="-76200" algn="l" rtl="0">
              <a:spcBef>
                <a:spcPts val="600"/>
              </a:spcBef>
              <a:spcAft>
                <a:spcPts val="0"/>
              </a:spcAft>
              <a:buClr>
                <a:srgbClr val="11628F"/>
              </a:buClr>
              <a:buSzPct val="100000"/>
              <a:buFont typeface="Arial"/>
              <a:buChar char="•"/>
              <a:defRPr sz="2400" b="0" i="0" u="none" strike="noStrike" cap="none">
                <a:solidFill>
                  <a:srgbClr val="11628F"/>
                </a:solidFill>
                <a:latin typeface="Trebuchet MS"/>
                <a:ea typeface="Trebuchet MS"/>
                <a:cs typeface="Trebuchet MS"/>
                <a:sym typeface="Trebuchet MS"/>
              </a:defRPr>
            </a:lvl3pPr>
            <a:lvl4pPr marL="1600200" marR="0" lvl="3"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4pPr>
            <a:lvl5pPr marL="2057400" marR="0" lvl="4"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
        <p:nvSpPr>
          <p:cNvPr id="37" name="Shape 37"/>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800"/>
              </a:spcBef>
              <a:spcAft>
                <a:spcPts val="0"/>
              </a:spcAft>
              <a:buClr>
                <a:srgbClr val="11628F"/>
              </a:buClr>
              <a:buFont typeface="Arial"/>
              <a:buNone/>
              <a:defRPr sz="14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28F"/>
              </a:buClr>
              <a:buFont typeface="Arial"/>
              <a:buNone/>
              <a:defRPr sz="1200" b="0" i="0" u="none" strike="noStrike" cap="none">
                <a:solidFill>
                  <a:srgbClr val="11628F"/>
                </a:solidFill>
                <a:latin typeface="Trebuchet MS"/>
                <a:ea typeface="Trebuchet MS"/>
                <a:cs typeface="Trebuchet MS"/>
                <a:sym typeface="Trebuchet MS"/>
              </a:defRPr>
            </a:lvl2pPr>
            <a:lvl3pPr marL="914400" marR="0" lvl="2" indent="0" algn="l" rtl="0">
              <a:spcBef>
                <a:spcPts val="600"/>
              </a:spcBef>
              <a:spcAft>
                <a:spcPts val="0"/>
              </a:spcAft>
              <a:buClr>
                <a:srgbClr val="11628F"/>
              </a:buClr>
              <a:buFont typeface="Arial"/>
              <a:buNone/>
              <a:defRPr sz="1000" b="0" i="0" u="none" strike="noStrike" cap="none">
                <a:solidFill>
                  <a:srgbClr val="11628F"/>
                </a:solidFill>
                <a:latin typeface="Trebuchet MS"/>
                <a:ea typeface="Trebuchet MS"/>
                <a:cs typeface="Trebuchet MS"/>
                <a:sym typeface="Trebuchet MS"/>
              </a:defRPr>
            </a:lvl3pPr>
            <a:lvl4pPr marL="1371600" marR="0" lvl="3" indent="0" algn="l" rtl="0">
              <a:spcBef>
                <a:spcPts val="500"/>
              </a:spcBef>
              <a:spcAft>
                <a:spcPts val="0"/>
              </a:spcAft>
              <a:buClr>
                <a:srgbClr val="11628F"/>
              </a:buClr>
              <a:buFont typeface="Arial"/>
              <a:buNone/>
              <a:defRPr sz="900" b="0" i="0" u="none" strike="noStrike" cap="none">
                <a:solidFill>
                  <a:srgbClr val="11628F"/>
                </a:solidFill>
                <a:latin typeface="Trebuchet MS"/>
                <a:ea typeface="Trebuchet MS"/>
                <a:cs typeface="Trebuchet MS"/>
                <a:sym typeface="Trebuchet MS"/>
              </a:defRPr>
            </a:lvl4pPr>
            <a:lvl5pPr marL="1828800" marR="0" lvl="4" indent="0" algn="l" rtl="0">
              <a:spcBef>
                <a:spcPts val="500"/>
              </a:spcBef>
              <a:spcAft>
                <a:spcPts val="0"/>
              </a:spcAft>
              <a:buClr>
                <a:srgbClr val="11628F"/>
              </a:buClr>
              <a:buFont typeface="Arial"/>
              <a:buNone/>
              <a:defRPr sz="900" b="0" i="0" u="none" strike="noStrike" cap="none">
                <a:solidFill>
                  <a:srgbClr val="1162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0" i="0" u="none" strike="noStrike" cap="none">
                <a:solidFill>
                  <a:srgbClr val="D10202"/>
                </a:solidFill>
                <a:latin typeface="Arial" panose="020B0604020202020204" pitchFamily="34" charset="0"/>
                <a:ea typeface="Helvetica Neue"/>
                <a:cs typeface="Arial" panose="020B0604020202020204" pitchFamily="34" charset="0"/>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40" name="Shape 40"/>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800"/>
              </a:spcBef>
              <a:spcAft>
                <a:spcPts val="0"/>
              </a:spcAft>
              <a:buClr>
                <a:srgbClr val="11628F"/>
              </a:buClr>
              <a:buFont typeface="Arial"/>
              <a:buNone/>
              <a:defRPr sz="32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28F"/>
              </a:buClr>
              <a:buFont typeface="Arial"/>
              <a:buNone/>
              <a:defRPr sz="2800" b="0" i="0" u="none" strike="noStrike" cap="none">
                <a:solidFill>
                  <a:srgbClr val="11628F"/>
                </a:solidFill>
                <a:latin typeface="Trebuchet MS"/>
                <a:ea typeface="Trebuchet MS"/>
                <a:cs typeface="Trebuchet MS"/>
                <a:sym typeface="Trebuchet MS"/>
              </a:defRPr>
            </a:lvl2pPr>
            <a:lvl3pPr marL="914400" marR="0" lvl="2" indent="0" algn="l" rtl="0">
              <a:spcBef>
                <a:spcPts val="600"/>
              </a:spcBef>
              <a:spcAft>
                <a:spcPts val="0"/>
              </a:spcAft>
              <a:buClr>
                <a:srgbClr val="11628F"/>
              </a:buClr>
              <a:buFont typeface="Arial"/>
              <a:buNone/>
              <a:defRPr sz="2400" b="0" i="0" u="none" strike="noStrike" cap="none">
                <a:solidFill>
                  <a:srgbClr val="11628F"/>
                </a:solidFill>
                <a:latin typeface="Trebuchet MS"/>
                <a:ea typeface="Trebuchet MS"/>
                <a:cs typeface="Trebuchet MS"/>
                <a:sym typeface="Trebuchet MS"/>
              </a:defRPr>
            </a:lvl3pPr>
            <a:lvl4pPr marL="1371600" marR="0" lvl="3" indent="0" algn="l" rtl="0">
              <a:spcBef>
                <a:spcPts val="500"/>
              </a:spcBef>
              <a:spcAft>
                <a:spcPts val="0"/>
              </a:spcAft>
              <a:buClr>
                <a:srgbClr val="11628F"/>
              </a:buClr>
              <a:buFont typeface="Arial"/>
              <a:buNone/>
              <a:defRPr sz="2000" b="0" i="0" u="none" strike="noStrike" cap="none">
                <a:solidFill>
                  <a:srgbClr val="11628F"/>
                </a:solidFill>
                <a:latin typeface="Trebuchet MS"/>
                <a:ea typeface="Trebuchet MS"/>
                <a:cs typeface="Trebuchet MS"/>
                <a:sym typeface="Trebuchet MS"/>
              </a:defRPr>
            </a:lvl4pPr>
            <a:lvl5pPr marL="1828800" marR="0" lvl="4" indent="0" algn="l" rtl="0">
              <a:spcBef>
                <a:spcPts val="500"/>
              </a:spcBef>
              <a:spcAft>
                <a:spcPts val="0"/>
              </a:spcAft>
              <a:buClr>
                <a:srgbClr val="11628F"/>
              </a:buClr>
              <a:buFont typeface="Arial"/>
              <a:buNone/>
              <a:defRPr sz="2000" b="0" i="0" u="none" strike="noStrike" cap="none">
                <a:solidFill>
                  <a:srgbClr val="1162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9pPr>
          </a:lstStyle>
          <a:p>
            <a:endParaRPr dirty="0"/>
          </a:p>
        </p:txBody>
      </p:sp>
      <p:sp>
        <p:nvSpPr>
          <p:cNvPr id="41" name="Shape 41"/>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800"/>
              </a:spcBef>
              <a:spcAft>
                <a:spcPts val="0"/>
              </a:spcAft>
              <a:buClr>
                <a:srgbClr val="11628F"/>
              </a:buClr>
              <a:buFont typeface="Arial"/>
              <a:buNone/>
              <a:defRPr sz="1400" b="0" i="0" u="none" strike="noStrike" cap="none">
                <a:solidFill>
                  <a:srgbClr val="11628F"/>
                </a:solidFill>
                <a:latin typeface="Arial" panose="020B0604020202020204" pitchFamily="34" charset="0"/>
                <a:ea typeface="Arial" panose="020B0604020202020204" pitchFamily="34" charset="0"/>
                <a:cs typeface="Arial" panose="020B0604020202020204" pitchFamily="34" charset="0"/>
                <a:sym typeface="Trebuchet MS"/>
              </a:defRPr>
            </a:lvl1pPr>
            <a:lvl2pPr marL="457200" marR="0" lvl="1" indent="0" algn="l" rtl="0">
              <a:spcBef>
                <a:spcPts val="700"/>
              </a:spcBef>
              <a:spcAft>
                <a:spcPts val="0"/>
              </a:spcAft>
              <a:buClr>
                <a:srgbClr val="11628F"/>
              </a:buClr>
              <a:buFont typeface="Arial"/>
              <a:buNone/>
              <a:defRPr sz="1200" b="0" i="0" u="none" strike="noStrike" cap="none">
                <a:solidFill>
                  <a:srgbClr val="11628F"/>
                </a:solidFill>
                <a:latin typeface="Trebuchet MS"/>
                <a:ea typeface="Trebuchet MS"/>
                <a:cs typeface="Trebuchet MS"/>
                <a:sym typeface="Trebuchet MS"/>
              </a:defRPr>
            </a:lvl2pPr>
            <a:lvl3pPr marL="914400" marR="0" lvl="2" indent="0" algn="l" rtl="0">
              <a:spcBef>
                <a:spcPts val="600"/>
              </a:spcBef>
              <a:spcAft>
                <a:spcPts val="0"/>
              </a:spcAft>
              <a:buClr>
                <a:srgbClr val="11628F"/>
              </a:buClr>
              <a:buFont typeface="Arial"/>
              <a:buNone/>
              <a:defRPr sz="1000" b="0" i="0" u="none" strike="noStrike" cap="none">
                <a:solidFill>
                  <a:srgbClr val="11628F"/>
                </a:solidFill>
                <a:latin typeface="Trebuchet MS"/>
                <a:ea typeface="Trebuchet MS"/>
                <a:cs typeface="Trebuchet MS"/>
                <a:sym typeface="Trebuchet MS"/>
              </a:defRPr>
            </a:lvl3pPr>
            <a:lvl4pPr marL="1371600" marR="0" lvl="3" indent="0" algn="l" rtl="0">
              <a:spcBef>
                <a:spcPts val="500"/>
              </a:spcBef>
              <a:spcAft>
                <a:spcPts val="0"/>
              </a:spcAft>
              <a:buClr>
                <a:srgbClr val="11628F"/>
              </a:buClr>
              <a:buFont typeface="Arial"/>
              <a:buNone/>
              <a:defRPr sz="900" b="0" i="0" u="none" strike="noStrike" cap="none">
                <a:solidFill>
                  <a:srgbClr val="11628F"/>
                </a:solidFill>
                <a:latin typeface="Trebuchet MS"/>
                <a:ea typeface="Trebuchet MS"/>
                <a:cs typeface="Trebuchet MS"/>
                <a:sym typeface="Trebuchet MS"/>
              </a:defRPr>
            </a:lvl4pPr>
            <a:lvl5pPr marL="1828800" marR="0" lvl="4" indent="0" algn="l" rtl="0">
              <a:spcBef>
                <a:spcPts val="500"/>
              </a:spcBef>
              <a:spcAft>
                <a:spcPts val="0"/>
              </a:spcAft>
              <a:buClr>
                <a:srgbClr val="11628F"/>
              </a:buClr>
              <a:buFont typeface="Arial"/>
              <a:buNone/>
              <a:defRPr sz="900" b="0" i="0" u="none" strike="noStrike" cap="none">
                <a:solidFill>
                  <a:srgbClr val="11628F"/>
                </a:solidFill>
                <a:latin typeface="Trebuchet MS"/>
                <a:ea typeface="Trebuchet MS"/>
                <a:cs typeface="Trebuchet MS"/>
                <a:sym typeface="Trebuchet MS"/>
              </a:defRPr>
            </a:lvl5pPr>
            <a:lvl6pPr marL="2286000" marR="0" lvl="5"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6pPr>
            <a:lvl7pPr marL="2743200" marR="0" lvl="6"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7pPr>
            <a:lvl8pPr marL="3200400" marR="0" lvl="7"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8pPr>
            <a:lvl9pPr marL="3657600" marR="0" lvl="8" indent="0" algn="l" rtl="0">
              <a:spcBef>
                <a:spcPts val="500"/>
              </a:spcBef>
              <a:spcAft>
                <a:spcPts val="0"/>
              </a:spcAft>
              <a:buClr>
                <a:srgbClr val="000000"/>
              </a:buClr>
              <a:buFont typeface="Arial"/>
              <a:buNone/>
              <a:defRPr sz="9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
        <p:cNvGrpSpPr/>
        <p:nvPr/>
      </p:nvGrpSpPr>
      <p:grpSpPr>
        <a:xfrm>
          <a:off x="0" y="0"/>
          <a:ext cx="0" cy="0"/>
          <a:chOff x="0" y="0"/>
          <a:chExt cx="0" cy="0"/>
        </a:xfrm>
      </p:grpSpPr>
      <p:sp>
        <p:nvSpPr>
          <p:cNvPr id="7" name="Shape 7"/>
          <p:cNvSpPr/>
          <p:nvPr/>
        </p:nvSpPr>
        <p:spPr>
          <a:xfrm>
            <a:off x="76200" y="98097"/>
            <a:ext cx="8991600" cy="6705599"/>
          </a:xfrm>
          <a:prstGeom prst="roundRect">
            <a:avLst>
              <a:gd name="adj" fmla="val 2300"/>
            </a:avLst>
          </a:prstGeom>
          <a:gradFill>
            <a:gsLst>
              <a:gs pos="0">
                <a:schemeClr val="lt1"/>
              </a:gs>
              <a:gs pos="98000">
                <a:schemeClr val="lt1"/>
              </a:gs>
              <a:gs pos="100000">
                <a:srgbClr val="D10202"/>
              </a:gs>
            </a:gsLst>
            <a:path path="circle">
              <a:fillToRect l="50000" t="50000" r="50000" b="50000"/>
            </a:path>
            <a:tileRect/>
          </a:gra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sp>
        <p:nvSpPr>
          <p:cNvPr id="8" name="Shape 8"/>
          <p:cNvSpPr txBox="1">
            <a:spLocks noGrp="1"/>
          </p:cNvSpPr>
          <p:nvPr>
            <p:ph type="title"/>
          </p:nvPr>
        </p:nvSpPr>
        <p:spPr>
          <a:xfrm>
            <a:off x="457200" y="152400"/>
            <a:ext cx="8228013"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Helvetica Neue"/>
                <a:ea typeface="Helvetica Neue"/>
                <a:cs typeface="Helvetica Neue"/>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9" name="Shape 9"/>
          <p:cNvSpPr txBox="1">
            <a:spLocks noGrp="1"/>
          </p:cNvSpPr>
          <p:nvPr>
            <p:ph type="body" idx="1"/>
          </p:nvPr>
        </p:nvSpPr>
        <p:spPr>
          <a:xfrm>
            <a:off x="469900" y="1295400"/>
            <a:ext cx="8216900" cy="5029199"/>
          </a:xfrm>
          <a:prstGeom prst="rect">
            <a:avLst/>
          </a:prstGeom>
          <a:noFill/>
          <a:ln>
            <a:noFill/>
          </a:ln>
        </p:spPr>
        <p:txBody>
          <a:bodyPr lIns="91425" tIns="91425" rIns="91425" bIns="91425" anchor="t" anchorCtr="0"/>
          <a:lstStyle>
            <a:lvl1pPr marL="341313" marR="0" lvl="0" indent="-138113" algn="l" rtl="0">
              <a:spcBef>
                <a:spcPts val="800"/>
              </a:spcBef>
              <a:spcAft>
                <a:spcPts val="0"/>
              </a:spcAft>
              <a:buClr>
                <a:srgbClr val="11628F"/>
              </a:buClr>
              <a:buSzPct val="100000"/>
              <a:buFont typeface="Arial"/>
              <a:buChar char="•"/>
              <a:defRPr sz="3200" b="0" i="0" u="none" strike="noStrike" cap="none">
                <a:solidFill>
                  <a:srgbClr val="11628F"/>
                </a:solidFill>
                <a:latin typeface="Trebuchet MS"/>
                <a:ea typeface="Trebuchet MS"/>
                <a:cs typeface="Trebuchet MS"/>
                <a:sym typeface="Trebuchet MS"/>
              </a:defRPr>
            </a:lvl1pPr>
            <a:lvl2pPr marL="741363" marR="0" lvl="1" indent="-106362" algn="l" rtl="0">
              <a:spcBef>
                <a:spcPts val="700"/>
              </a:spcBef>
              <a:spcAft>
                <a:spcPts val="0"/>
              </a:spcAft>
              <a:buClr>
                <a:srgbClr val="11628F"/>
              </a:buClr>
              <a:buSzPct val="100000"/>
              <a:buFont typeface="Arial"/>
              <a:buChar char="–"/>
              <a:defRPr sz="2800" b="0" i="0" u="none" strike="noStrike" cap="none">
                <a:solidFill>
                  <a:srgbClr val="11628F"/>
                </a:solidFill>
                <a:latin typeface="Trebuchet MS"/>
                <a:ea typeface="Trebuchet MS"/>
                <a:cs typeface="Trebuchet MS"/>
                <a:sym typeface="Trebuchet MS"/>
              </a:defRPr>
            </a:lvl2pPr>
            <a:lvl3pPr marL="1143000" marR="0" lvl="2" indent="-76200" algn="l" rtl="0">
              <a:spcBef>
                <a:spcPts val="600"/>
              </a:spcBef>
              <a:spcAft>
                <a:spcPts val="0"/>
              </a:spcAft>
              <a:buClr>
                <a:srgbClr val="11628F"/>
              </a:buClr>
              <a:buSzPct val="100000"/>
              <a:buFont typeface="Arial"/>
              <a:buChar char="•"/>
              <a:defRPr sz="2400" b="0" i="0" u="none" strike="noStrike" cap="none">
                <a:solidFill>
                  <a:srgbClr val="11628F"/>
                </a:solidFill>
                <a:latin typeface="Trebuchet MS"/>
                <a:ea typeface="Trebuchet MS"/>
                <a:cs typeface="Trebuchet MS"/>
                <a:sym typeface="Trebuchet MS"/>
              </a:defRPr>
            </a:lvl3pPr>
            <a:lvl4pPr marL="1600200" marR="0" lvl="3"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4pPr>
            <a:lvl5pPr marL="2057400" marR="0" lvl="4" indent="-101600" algn="l" rtl="0">
              <a:spcBef>
                <a:spcPts val="500"/>
              </a:spcBef>
              <a:spcAft>
                <a:spcPts val="0"/>
              </a:spcAft>
              <a:buClr>
                <a:srgbClr val="11628F"/>
              </a:buClr>
              <a:buSzPct val="100000"/>
              <a:buFont typeface="Arial"/>
              <a:buChar char="»"/>
              <a:defRPr sz="2000" b="0" i="0" u="none" strike="noStrike" cap="none">
                <a:solidFill>
                  <a:srgbClr val="1162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
        <p:nvSpPr>
          <p:cNvPr id="10" name="Shape 10"/>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a:t>
            </a:fld>
            <a:endParaRPr lang="en-US" sz="1200" b="0" i="0" u="none" strike="noStrike" cap="none">
              <a:solidFill>
                <a:srgbClr val="D1020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Helvetica" pitchFamily="2" charset="0"/>
          <a:ea typeface="Helvetica" pitchFamily="2" charset="0"/>
          <a:cs typeface="Arial" panose="020B0604020202020204" pitchFamily="34" charset="0"/>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Shape 51"/>
          <p:cNvSpPr/>
          <p:nvPr/>
        </p:nvSpPr>
        <p:spPr>
          <a:xfrm>
            <a:off x="76200" y="98097"/>
            <a:ext cx="8991600" cy="6705600"/>
          </a:xfrm>
          <a:prstGeom prst="roundRect">
            <a:avLst>
              <a:gd name="adj" fmla="val 2300"/>
            </a:avLst>
          </a:prstGeom>
          <a:gradFill>
            <a:gsLst>
              <a:gs pos="0">
                <a:schemeClr val="lt1"/>
              </a:gs>
              <a:gs pos="98000">
                <a:schemeClr val="lt1"/>
              </a:gs>
              <a:gs pos="100000">
                <a:srgbClr val="D10202"/>
              </a:gs>
            </a:gsLst>
            <a:path path="circle">
              <a:fillToRect l="50000" t="50000" r="50000" b="50000"/>
            </a:path>
            <a:tileRect/>
          </a:gra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sp>
        <p:nvSpPr>
          <p:cNvPr id="52" name="Shape 52"/>
          <p:cNvSpPr txBox="1">
            <a:spLocks noGrp="1"/>
          </p:cNvSpPr>
          <p:nvPr>
            <p:ph type="title"/>
          </p:nvPr>
        </p:nvSpPr>
        <p:spPr>
          <a:xfrm>
            <a:off x="457200" y="152400"/>
            <a:ext cx="8228100" cy="914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000" b="0" i="0" u="none" strike="noStrike" cap="none">
                <a:solidFill>
                  <a:srgbClr val="D10202"/>
                </a:solidFill>
                <a:latin typeface="Helvetica Neue"/>
                <a:ea typeface="Helvetica Neue"/>
                <a:cs typeface="Helvetica Neue"/>
                <a:sym typeface="Helvetica Neue"/>
              </a:defRPr>
            </a:lvl1pPr>
            <a:lvl2pPr marL="0" marR="0" lvl="1" indent="0" algn="ctr" rtl="0">
              <a:spcBef>
                <a:spcPts val="0"/>
              </a:spcBef>
              <a:spcAft>
                <a:spcPts val="0"/>
              </a:spcAft>
              <a:buNone/>
              <a:defRPr sz="4400" b="0" i="0" u="none" strike="noStrike" cap="none">
                <a:solidFill>
                  <a:srgbClr val="333399"/>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rgbClr val="333399"/>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rgbClr val="333399"/>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rgbClr val="333399"/>
                </a:solidFill>
                <a:latin typeface="Arial"/>
                <a:ea typeface="Arial"/>
                <a:cs typeface="Arial"/>
                <a:sym typeface="Arial"/>
              </a:defRPr>
            </a:lvl5pPr>
            <a:lvl6pPr marL="457200" marR="0" lvl="5"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6pPr>
            <a:lvl7pPr marL="914400" marR="0" lvl="6"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7pPr>
            <a:lvl8pPr marL="1371600" marR="0" lvl="7"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8pPr>
            <a:lvl9pPr marL="1828800" marR="0" lvl="8" indent="0" algn="l" rtl="0">
              <a:spcBef>
                <a:spcPts val="0"/>
              </a:spcBef>
              <a:spcAft>
                <a:spcPts val="0"/>
              </a:spcAft>
              <a:buNone/>
              <a:defRPr sz="4400" b="0" i="0" u="none" strike="noStrike" cap="none">
                <a:solidFill>
                  <a:srgbClr val="000000"/>
                </a:solidFill>
                <a:latin typeface="Times New Roman"/>
                <a:ea typeface="Times New Roman"/>
                <a:cs typeface="Times New Roman"/>
                <a:sym typeface="Times New Roman"/>
              </a:defRPr>
            </a:lvl9pPr>
          </a:lstStyle>
          <a:p>
            <a:endParaRPr dirty="0"/>
          </a:p>
        </p:txBody>
      </p:sp>
      <p:sp>
        <p:nvSpPr>
          <p:cNvPr id="53" name="Shape 53"/>
          <p:cNvSpPr txBox="1">
            <a:spLocks noGrp="1"/>
          </p:cNvSpPr>
          <p:nvPr>
            <p:ph type="body" idx="1"/>
          </p:nvPr>
        </p:nvSpPr>
        <p:spPr>
          <a:xfrm>
            <a:off x="469900" y="1295400"/>
            <a:ext cx="8217000" cy="5029200"/>
          </a:xfrm>
          <a:prstGeom prst="rect">
            <a:avLst/>
          </a:prstGeom>
          <a:noFill/>
          <a:ln>
            <a:noFill/>
          </a:ln>
        </p:spPr>
        <p:txBody>
          <a:bodyPr lIns="91425" tIns="91425" rIns="91425" bIns="91425" anchor="t" anchorCtr="0"/>
          <a:lstStyle>
            <a:lvl1pPr marL="341312" marR="0" lvl="0" indent="-138112" algn="l" rtl="0">
              <a:spcBef>
                <a:spcPts val="800"/>
              </a:spcBef>
              <a:spcAft>
                <a:spcPts val="0"/>
              </a:spcAft>
              <a:buClr>
                <a:srgbClr val="11618F"/>
              </a:buClr>
              <a:buSzPct val="100000"/>
              <a:buFont typeface="Arial"/>
              <a:buChar char="•"/>
              <a:defRPr sz="3200" b="0" i="0" u="none" strike="noStrike" cap="none">
                <a:solidFill>
                  <a:srgbClr val="11618F"/>
                </a:solidFill>
                <a:latin typeface="Trebuchet MS"/>
                <a:ea typeface="Trebuchet MS"/>
                <a:cs typeface="Trebuchet MS"/>
                <a:sym typeface="Trebuchet MS"/>
              </a:defRPr>
            </a:lvl1pPr>
            <a:lvl2pPr marL="741362" marR="0" lvl="1" indent="-106362" algn="l" rtl="0">
              <a:spcBef>
                <a:spcPts val="700"/>
              </a:spcBef>
              <a:spcAft>
                <a:spcPts val="0"/>
              </a:spcAft>
              <a:buClr>
                <a:srgbClr val="11618F"/>
              </a:buClr>
              <a:buSzPct val="100000"/>
              <a:buFont typeface="Arial"/>
              <a:buChar char="–"/>
              <a:defRPr sz="2800" b="0" i="0" u="none" strike="noStrike" cap="none">
                <a:solidFill>
                  <a:srgbClr val="11618F"/>
                </a:solidFill>
                <a:latin typeface="Trebuchet MS"/>
                <a:ea typeface="Trebuchet MS"/>
                <a:cs typeface="Trebuchet MS"/>
                <a:sym typeface="Trebuchet MS"/>
              </a:defRPr>
            </a:lvl2pPr>
            <a:lvl3pPr marL="1143000" marR="0" lvl="2" indent="-76200" algn="l" rtl="0">
              <a:spcBef>
                <a:spcPts val="600"/>
              </a:spcBef>
              <a:spcAft>
                <a:spcPts val="0"/>
              </a:spcAft>
              <a:buClr>
                <a:srgbClr val="11618F"/>
              </a:buClr>
              <a:buSzPct val="100000"/>
              <a:buFont typeface="Arial"/>
              <a:buChar char="•"/>
              <a:defRPr sz="2400" b="0" i="0" u="none" strike="noStrike" cap="none">
                <a:solidFill>
                  <a:srgbClr val="11618F"/>
                </a:solidFill>
                <a:latin typeface="Trebuchet MS"/>
                <a:ea typeface="Trebuchet MS"/>
                <a:cs typeface="Trebuchet MS"/>
                <a:sym typeface="Trebuchet MS"/>
              </a:defRPr>
            </a:lvl3pPr>
            <a:lvl4pPr marL="1600200" marR="0" lvl="3"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4pPr>
            <a:lvl5pPr marL="2057400" marR="0" lvl="4" indent="-101600" algn="l" rtl="0">
              <a:spcBef>
                <a:spcPts val="500"/>
              </a:spcBef>
              <a:spcAft>
                <a:spcPts val="0"/>
              </a:spcAft>
              <a:buClr>
                <a:srgbClr val="11618F"/>
              </a:buClr>
              <a:buSzPct val="100000"/>
              <a:buFont typeface="Arial"/>
              <a:buChar char="»"/>
              <a:defRPr sz="2000" b="0" i="0" u="none" strike="noStrike" cap="none">
                <a:solidFill>
                  <a:srgbClr val="11618F"/>
                </a:solidFill>
                <a:latin typeface="Trebuchet MS"/>
                <a:ea typeface="Trebuchet MS"/>
                <a:cs typeface="Trebuchet MS"/>
                <a:sym typeface="Trebuchet MS"/>
              </a:defRPr>
            </a:lvl5pPr>
            <a:lvl6pPr marL="2514600" marR="0" lvl="5"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6pPr>
            <a:lvl7pPr marL="2971800" marR="0" lvl="6"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7pPr>
            <a:lvl8pPr marL="3429000" marR="0" lvl="7"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8pPr>
            <a:lvl9pPr marL="3886200" marR="0" lvl="8" indent="-101600" algn="l" rtl="0">
              <a:spcBef>
                <a:spcPts val="500"/>
              </a:spcBef>
              <a:spcAft>
                <a:spcPts val="0"/>
              </a:spcAft>
              <a:buClr>
                <a:srgbClr val="000000"/>
              </a:buClr>
              <a:buSzPct val="100000"/>
              <a:buFont typeface="Arial"/>
              <a:buChar char="»"/>
              <a:defRPr sz="2000" b="0" i="0" u="none" strike="noStrike" cap="none">
                <a:solidFill>
                  <a:srgbClr val="000000"/>
                </a:solidFill>
                <a:latin typeface="Arial"/>
                <a:ea typeface="Arial"/>
                <a:cs typeface="Arial"/>
                <a:sym typeface="Arial"/>
              </a:defRPr>
            </a:lvl9pPr>
          </a:lstStyle>
          <a:p>
            <a:endParaRPr dirty="0"/>
          </a:p>
        </p:txBody>
      </p:sp>
      <p:sp>
        <p:nvSpPr>
          <p:cNvPr id="54" name="Shape 54"/>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a:t>
            </a:fld>
            <a:endParaRPr lang="en-US" sz="1200" b="0" i="0" u="none" strike="noStrike" cap="none">
              <a:solidFill>
                <a:srgbClr val="D1020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Helvetica" pitchFamily="2" charset="0"/>
          <a:ea typeface="Helvetica" pitchFamily="2" charset="0"/>
          <a:cs typeface="Arial" panose="020B0604020202020204" pitchFamily="34" charset="0"/>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hyperlink" Target="http://vivoweb.org/"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www.youtube.com/watch?v=EQcMc4TrfuE"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pro.europeana.eu/share-your-data/data-guidelines/edm-documentation" TargetMode="External"/><Relationship Id="rId7" Type="http://schemas.openxmlformats.org/officeDocument/2006/relationships/image" Target="../media/image5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hyperlink" Target="https://www.youtube.com/watch?v=1Vaytr09H1w" TargetMode="External"/><Relationship Id="rId5" Type="http://schemas.openxmlformats.org/officeDocument/2006/relationships/hyperlink" Target="http://viterbi.usc.edu/news/news/2014/creating-the-art.htm" TargetMode="External"/><Relationship Id="rId4" Type="http://schemas.openxmlformats.org/officeDocument/2006/relationships/hyperlink" Target="https://pressroom.usc.edu/usc-researchers-guiding-the-smithsonian-american-art-museum-to-the-next-generation-of-the-internet/"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usc-isi-i2.github.io/dig/"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www.wired.co.uk/news/archive/2015-05/19/human-trafficking-data-hack" TargetMode="External"/><Relationship Id="rId4" Type="http://schemas.openxmlformats.org/officeDocument/2006/relationships/hyperlink" Target="http://www.forbes.com/sites/thomasbrewster/2015/04/17/darpa-nasa-and-partners-show-off-memex/"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s://www.youtube.com/watch?v=h3_yiBhAJIc"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hyperlink" Target="http://youtube.com/v/h3_yiBhAJIc"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usc-isi-i2.github.io/karma/"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twitter.com/KarmaSemWeb"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8" Type="http://schemas.openxmlformats.org/officeDocument/2006/relationships/hyperlink" Target="http://rdvocab.info/ElementsGr2" TargetMode="External"/><Relationship Id="rId3" Type="http://schemas.openxmlformats.org/officeDocument/2006/relationships/image" Target="../media/image29.png"/><Relationship Id="rId7" Type="http://schemas.openxmlformats.org/officeDocument/2006/relationships/hyperlink" Target="http://www.americanartcollaborative.org/ontology"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xmlns.com/foaf/0.1/" TargetMode="External"/><Relationship Id="rId5" Type="http://schemas.openxmlformats.org/officeDocument/2006/relationships/hyperlink" Target="http://www.w3.org/2004/02/skos/" TargetMode="External"/><Relationship Id="rId10" Type="http://schemas.openxmlformats.org/officeDocument/2006/relationships/hyperlink" Target="http://purl.org/dc/terms/" TargetMode="External"/><Relationship Id="rId4" Type="http://schemas.openxmlformats.org/officeDocument/2006/relationships/hyperlink" Target="http://www.europeana.eu/schemas/edm/" TargetMode="External"/><Relationship Id="rId9" Type="http://schemas.openxmlformats.org/officeDocument/2006/relationships/hyperlink" Target="http://www.openarchives.org/ore/term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www.openarchives.org/ore/terms/" TargetMode="External"/><Relationship Id="rId3" Type="http://schemas.openxmlformats.org/officeDocument/2006/relationships/hyperlink" Target="http://www.europeana.eu/schemas/edm/" TargetMode="External"/><Relationship Id="rId7" Type="http://schemas.openxmlformats.org/officeDocument/2006/relationships/hyperlink" Target="http://rdvocab.info/ElementsGr2"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www.americanartcollaborative.org/ontology" TargetMode="External"/><Relationship Id="rId5" Type="http://schemas.openxmlformats.org/officeDocument/2006/relationships/hyperlink" Target="http://xmlns.com/foaf/0.1/" TargetMode="External"/><Relationship Id="rId10" Type="http://schemas.openxmlformats.org/officeDocument/2006/relationships/image" Target="../media/image30.png"/><Relationship Id="rId4" Type="http://schemas.openxmlformats.org/officeDocument/2006/relationships/hyperlink" Target="http://www.w3.org/2004/02/skos/" TargetMode="External"/><Relationship Id="rId9" Type="http://schemas.openxmlformats.org/officeDocument/2006/relationships/hyperlink" Target="http://purl.org/dc/terms/"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rdvocab.info/ElementsGr2" TargetMode="External"/><Relationship Id="rId3" Type="http://schemas.openxmlformats.org/officeDocument/2006/relationships/image" Target="../media/image31.png"/><Relationship Id="rId7" Type="http://schemas.openxmlformats.org/officeDocument/2006/relationships/hyperlink" Target="http://www.americanartcollaborative.org/ontology"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xmlns.com/foaf/0.1/" TargetMode="External"/><Relationship Id="rId5" Type="http://schemas.openxmlformats.org/officeDocument/2006/relationships/hyperlink" Target="http://www.w3.org/2004/02/skos/" TargetMode="External"/><Relationship Id="rId10" Type="http://schemas.openxmlformats.org/officeDocument/2006/relationships/hyperlink" Target="http://purl.org/dc/terms/" TargetMode="External"/><Relationship Id="rId4" Type="http://schemas.openxmlformats.org/officeDocument/2006/relationships/hyperlink" Target="http://www.europeana.eu/schemas/edm/" TargetMode="External"/><Relationship Id="rId9" Type="http://schemas.openxmlformats.org/officeDocument/2006/relationships/hyperlink" Target="http://www.openarchives.org/ore/terms/"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34.png"/><Relationship Id="rId4" Type="http://schemas.openxmlformats.org/officeDocument/2006/relationships/image" Target="../media/image9.png"/><Relationship Id="rId9"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www.openarchives.org/ore/terms/" TargetMode="External"/><Relationship Id="rId3" Type="http://schemas.openxmlformats.org/officeDocument/2006/relationships/hyperlink" Target="http://www.europeana.eu/schemas/edm/" TargetMode="External"/><Relationship Id="rId7" Type="http://schemas.openxmlformats.org/officeDocument/2006/relationships/hyperlink" Target="http://rdvocab.info/ElementsGr2"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www.americanartcollaborative.org/ontology" TargetMode="External"/><Relationship Id="rId5" Type="http://schemas.openxmlformats.org/officeDocument/2006/relationships/hyperlink" Target="http://xmlns.com/foaf/0.1/" TargetMode="External"/><Relationship Id="rId10" Type="http://schemas.openxmlformats.org/officeDocument/2006/relationships/image" Target="../media/image36.png"/><Relationship Id="rId4" Type="http://schemas.openxmlformats.org/officeDocument/2006/relationships/hyperlink" Target="http://www.w3.org/2004/02/skos/" TargetMode="External"/><Relationship Id="rId9" Type="http://schemas.openxmlformats.org/officeDocument/2006/relationships/hyperlink" Target="http://purl.org/dc/terms/"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notesSlide" Target="../notesSlides/notesSlide82.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14.pn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3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www.isi.edu/integration/karm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twitter.com/KarmaSemWeb"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381000" y="1676400"/>
            <a:ext cx="8458200" cy="1470024"/>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Clr>
                <a:srgbClr val="000000"/>
              </a:buClr>
              <a:buSzPct val="25000"/>
              <a:buFont typeface="Arial"/>
              <a:buNone/>
            </a:pPr>
            <a:r>
              <a:rPr lang="en-US" sz="4400" u="none" strike="noStrike" cap="none" dirty="0">
                <a:solidFill>
                  <a:srgbClr val="D10202"/>
                </a:solidFill>
                <a:sym typeface="Helvetica Neue"/>
              </a:rPr>
              <a:t>Karma: A Data Integration Tool</a:t>
            </a:r>
          </a:p>
        </p:txBody>
      </p:sp>
      <p:sp>
        <p:nvSpPr>
          <p:cNvPr id="99" name="Shape 99"/>
          <p:cNvSpPr txBox="1">
            <a:spLocks noGrp="1"/>
          </p:cNvSpPr>
          <p:nvPr>
            <p:ph type="subTitle" idx="1"/>
          </p:nvPr>
        </p:nvSpPr>
        <p:spPr>
          <a:xfrm>
            <a:off x="152400" y="3741849"/>
            <a:ext cx="8839200" cy="1345200"/>
          </a:xfrm>
          <a:prstGeom prst="rect">
            <a:avLst/>
          </a:prstGeom>
          <a:noFill/>
          <a:ln>
            <a:noFill/>
          </a:ln>
        </p:spPr>
        <p:txBody>
          <a:bodyPr lIns="90000" tIns="46800" rIns="90000" bIns="46800" anchor="t" anchorCtr="0">
            <a:noAutofit/>
          </a:bodyPr>
          <a:lstStyle/>
          <a:p>
            <a:pPr lvl="0" rtl="0">
              <a:spcBef>
                <a:spcPts val="0"/>
              </a:spcBef>
              <a:buClr>
                <a:srgbClr val="11628F"/>
              </a:buClr>
              <a:buSzPct val="25000"/>
              <a:buFont typeface="Arial"/>
              <a:buNone/>
            </a:pPr>
            <a:r>
              <a:rPr lang="en-US" sz="2400" b="1" dirty="0">
                <a:latin typeface="+mn-lt"/>
              </a:rPr>
              <a:t>Information Integration Research Group</a:t>
            </a:r>
          </a:p>
          <a:p>
            <a:pPr lvl="0" rtl="0">
              <a:spcBef>
                <a:spcPts val="0"/>
              </a:spcBef>
              <a:buClr>
                <a:srgbClr val="11628F"/>
              </a:buClr>
              <a:buSzPct val="25000"/>
              <a:buFont typeface="Arial"/>
              <a:buNone/>
            </a:pPr>
            <a:r>
              <a:rPr lang="en-US" sz="2400" dirty="0">
                <a:latin typeface="+mn-lt"/>
              </a:rPr>
              <a:t>Information Sciences Institute, USC</a:t>
            </a:r>
          </a:p>
          <a:p>
            <a:pPr marL="0" marR="0" lvl="0" indent="0" algn="ctr" rtl="0">
              <a:spcBef>
                <a:spcPts val="800"/>
              </a:spcBef>
              <a:spcAft>
                <a:spcPts val="0"/>
              </a:spcAft>
              <a:buClr>
                <a:srgbClr val="11628F"/>
              </a:buClr>
              <a:buSzPct val="25000"/>
              <a:buFont typeface="Arial"/>
              <a:buNone/>
            </a:pPr>
            <a:endParaRPr sz="1600" u="none" strike="noStrike" cap="none" dirty="0">
              <a:solidFill>
                <a:srgbClr val="11628F"/>
              </a:solidFill>
              <a:latin typeface="+mn-lt"/>
              <a:ea typeface="Trebuchet MS"/>
              <a:sym typeface="Trebuchet MS"/>
            </a:endParaRPr>
          </a:p>
        </p:txBody>
      </p:sp>
      <p:sp>
        <p:nvSpPr>
          <p:cNvPr id="100" name="Shape 100"/>
          <p:cNvSpPr txBox="1"/>
          <p:nvPr/>
        </p:nvSpPr>
        <p:spPr>
          <a:xfrm>
            <a:off x="1288175" y="5715000"/>
            <a:ext cx="6931500" cy="914400"/>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000000"/>
              </a:buClr>
              <a:buSzPct val="25000"/>
              <a:buFont typeface="Arial"/>
              <a:buNone/>
            </a:pPr>
            <a:r>
              <a:rPr lang="en-US" sz="1600" dirty="0">
                <a:solidFill>
                  <a:srgbClr val="11628F"/>
                </a:solidFill>
                <a:latin typeface="+mn-lt"/>
                <a:ea typeface="Trebuchet MS"/>
                <a:cs typeface="Arial" panose="020B0604020202020204" pitchFamily="34" charset="0"/>
                <a:sym typeface="Trebuchet MS"/>
              </a:rPr>
              <a:t>Pedro </a:t>
            </a:r>
            <a:r>
              <a:rPr lang="en-US" sz="1600" dirty="0" err="1">
                <a:solidFill>
                  <a:srgbClr val="11628F"/>
                </a:solidFill>
                <a:latin typeface="+mn-lt"/>
                <a:ea typeface="Trebuchet MS"/>
                <a:cs typeface="Arial" panose="020B0604020202020204" pitchFamily="34" charset="0"/>
                <a:sym typeface="Trebuchet MS"/>
              </a:rPr>
              <a:t>Szekely</a:t>
            </a:r>
            <a:r>
              <a:rPr lang="en-US" sz="1600" dirty="0">
                <a:solidFill>
                  <a:srgbClr val="11628F"/>
                </a:solidFill>
                <a:latin typeface="+mn-lt"/>
                <a:ea typeface="Trebuchet MS"/>
                <a:cs typeface="Arial" panose="020B0604020202020204" pitchFamily="34" charset="0"/>
                <a:sym typeface="Trebuchet MS"/>
              </a:rPr>
              <a:t>, Craig </a:t>
            </a:r>
            <a:r>
              <a:rPr lang="en-US" sz="1600" dirty="0" err="1">
                <a:solidFill>
                  <a:srgbClr val="11628F"/>
                </a:solidFill>
                <a:latin typeface="+mn-lt"/>
                <a:ea typeface="Trebuchet MS"/>
                <a:cs typeface="Arial" panose="020B0604020202020204" pitchFamily="34" charset="0"/>
                <a:sym typeface="Trebuchet MS"/>
              </a:rPr>
              <a:t>Knoblock</a:t>
            </a:r>
            <a:r>
              <a:rPr lang="en-US" sz="1600" dirty="0">
                <a:solidFill>
                  <a:srgbClr val="11628F"/>
                </a:solidFill>
                <a:latin typeface="+mn-lt"/>
                <a:ea typeface="Trebuchet MS"/>
                <a:cs typeface="Arial" panose="020B0604020202020204" pitchFamily="34" charset="0"/>
                <a:sym typeface="Trebuchet MS"/>
              </a:rPr>
              <a:t>, Jose Luis Ambite,</a:t>
            </a:r>
            <a:r>
              <a:rPr lang="en-US" sz="1600" u="none" strike="noStrike" cap="none" dirty="0">
                <a:solidFill>
                  <a:srgbClr val="11628F"/>
                </a:solidFill>
                <a:latin typeface="+mn-lt"/>
                <a:ea typeface="Trebuchet MS"/>
                <a:cs typeface="Arial" panose="020B0604020202020204" pitchFamily="34" charset="0"/>
                <a:sym typeface="Trebuchet MS"/>
              </a:rPr>
              <a:t> Mohsen </a:t>
            </a:r>
            <a:r>
              <a:rPr lang="en-US" sz="1600" u="none" strike="noStrike" cap="none" dirty="0" err="1">
                <a:solidFill>
                  <a:srgbClr val="11628F"/>
                </a:solidFill>
                <a:latin typeface="+mn-lt"/>
                <a:ea typeface="Trebuchet MS"/>
                <a:cs typeface="Arial" panose="020B0604020202020204" pitchFamily="34" charset="0"/>
                <a:sym typeface="Trebuchet MS"/>
              </a:rPr>
              <a:t>Taheriyan</a:t>
            </a:r>
            <a:r>
              <a:rPr lang="en-US" sz="1600" u="none" strike="noStrike" cap="none" dirty="0">
                <a:solidFill>
                  <a:srgbClr val="11628F"/>
                </a:solidFill>
                <a:latin typeface="+mn-lt"/>
                <a:ea typeface="Trebuchet MS"/>
                <a:cs typeface="Arial" panose="020B0604020202020204" pitchFamily="34" charset="0"/>
                <a:sym typeface="Trebuchet MS"/>
              </a:rPr>
              <a:t>, Jason </a:t>
            </a:r>
            <a:r>
              <a:rPr lang="en-US" sz="1600" u="none" strike="noStrike" cap="none" dirty="0" err="1">
                <a:solidFill>
                  <a:srgbClr val="11628F"/>
                </a:solidFill>
                <a:latin typeface="+mn-lt"/>
                <a:ea typeface="Trebuchet MS"/>
                <a:cs typeface="Arial" panose="020B0604020202020204" pitchFamily="34" charset="0"/>
                <a:sym typeface="Trebuchet MS"/>
              </a:rPr>
              <a:t>Slepicka</a:t>
            </a:r>
            <a:r>
              <a:rPr lang="en-US" sz="1600" u="none" strike="noStrike" cap="none" dirty="0">
                <a:solidFill>
                  <a:srgbClr val="11628F"/>
                </a:solidFill>
                <a:latin typeface="+mn-lt"/>
                <a:ea typeface="Trebuchet MS"/>
                <a:cs typeface="Arial" panose="020B0604020202020204" pitchFamily="34" charset="0"/>
                <a:sym typeface="Trebuchet MS"/>
              </a:rPr>
              <a:t>, Bo Wu, Dipsy Kapoor, and many students.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Information Integration in Karma</a:t>
            </a:r>
          </a:p>
        </p:txBody>
      </p:sp>
      <p:sp>
        <p:nvSpPr>
          <p:cNvPr id="739" name="Shape 739"/>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a:t>
            </a:fld>
            <a:endParaRPr lang="en-US" sz="1200">
              <a:solidFill>
                <a:srgbClr val="D10202"/>
              </a:solidFill>
              <a:latin typeface="Arial"/>
              <a:ea typeface="Arial"/>
              <a:cs typeface="Arial"/>
              <a:sym typeface="Arial"/>
            </a:endParaRPr>
          </a:p>
        </p:txBody>
      </p:sp>
      <p:sp>
        <p:nvSpPr>
          <p:cNvPr id="740" name="Shape 740"/>
          <p:cNvSpPr txBox="1"/>
          <p:nvPr/>
        </p:nvSpPr>
        <p:spPr>
          <a:xfrm>
            <a:off x="588131" y="2061786"/>
            <a:ext cx="1678916"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1618F"/>
              </a:buClr>
              <a:buSzPct val="25000"/>
              <a:buFont typeface="Trebuchet MS"/>
              <a:buNone/>
            </a:pPr>
            <a:r>
              <a:rPr lang="en-US" sz="1800" u="none" strike="noStrike" cap="none" dirty="0">
                <a:solidFill>
                  <a:srgbClr val="11618F"/>
                </a:solidFill>
                <a:latin typeface="Arial" panose="020B0604020202020204" pitchFamily="34" charset="0"/>
                <a:ea typeface="Trebuchet MS"/>
                <a:cs typeface="Arial" panose="020B0604020202020204" pitchFamily="34" charset="0"/>
                <a:sym typeface="Trebuchet MS"/>
              </a:rPr>
              <a:t>Domain Model</a:t>
            </a:r>
          </a:p>
        </p:txBody>
      </p:sp>
      <p:sp>
        <p:nvSpPr>
          <p:cNvPr id="741" name="Shape 741"/>
          <p:cNvSpPr txBox="1"/>
          <p:nvPr/>
        </p:nvSpPr>
        <p:spPr>
          <a:xfrm>
            <a:off x="6447833" y="3602685"/>
            <a:ext cx="1934165" cy="36933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rgbClr val="1F497D"/>
                </a:solidFill>
                <a:latin typeface="Arial" panose="020B0604020202020204" pitchFamily="34" charset="0"/>
                <a:ea typeface="Trebuchet MS"/>
                <a:cs typeface="Arial" panose="020B0604020202020204" pitchFamily="34" charset="0"/>
                <a:sym typeface="Trebuchet MS"/>
              </a:rPr>
              <a:t>Source Mappings</a:t>
            </a:r>
          </a:p>
        </p:txBody>
      </p:sp>
      <p:sp>
        <p:nvSpPr>
          <p:cNvPr id="742" name="Shape 742"/>
          <p:cNvSpPr/>
          <p:nvPr/>
        </p:nvSpPr>
        <p:spPr>
          <a:xfrm>
            <a:off x="3721862" y="2776064"/>
            <a:ext cx="1764538" cy="1053532"/>
          </a:xfrm>
          <a:prstGeom prst="rect">
            <a:avLst/>
          </a:prstGeom>
          <a:solidFill>
            <a:srgbClr val="C0504D"/>
          </a:solidFill>
          <a:ln w="25400" cap="flat" cmpd="sng">
            <a:solidFill>
              <a:srgbClr val="8C3A38"/>
            </a:solidFill>
            <a:prstDash val="solid"/>
            <a:round/>
            <a:headEnd type="none" w="med" len="med"/>
            <a:tailEnd type="none" w="med" len="med"/>
          </a:ln>
          <a:effectLst>
            <a:outerShdw blurRad="50799" dist="38100" dir="270000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Trebuchet MS"/>
              <a:buNone/>
            </a:pPr>
            <a:r>
              <a:rPr lang="en-US" sz="1800" u="none" strike="noStrike" cap="none" dirty="0">
                <a:solidFill>
                  <a:srgbClr val="FFFFFF"/>
                </a:solidFill>
                <a:latin typeface="Arial" panose="020B0604020202020204" pitchFamily="34" charset="0"/>
                <a:ea typeface="Trebuchet MS"/>
                <a:cs typeface="Arial" panose="020B0604020202020204" pitchFamily="34" charset="0"/>
                <a:sym typeface="Trebuchet MS"/>
              </a:rPr>
              <a:t>Karma</a:t>
            </a:r>
          </a:p>
        </p:txBody>
      </p:sp>
      <p:pic>
        <p:nvPicPr>
          <p:cNvPr id="743" name="Shape 743" descr="user-green.pdf"/>
          <p:cNvPicPr preferRelativeResize="0"/>
          <p:nvPr/>
        </p:nvPicPr>
        <p:blipFill rotWithShape="1">
          <a:blip r:embed="rId3">
            <a:alphaModFix/>
          </a:blip>
          <a:srcRect/>
          <a:stretch/>
        </p:blipFill>
        <p:spPr>
          <a:xfrm>
            <a:off x="4341951" y="1772121"/>
            <a:ext cx="611047" cy="785257"/>
          </a:xfrm>
          <a:prstGeom prst="rect">
            <a:avLst/>
          </a:prstGeom>
          <a:noFill/>
          <a:ln>
            <a:noFill/>
          </a:ln>
        </p:spPr>
      </p:pic>
      <p:sp>
        <p:nvSpPr>
          <p:cNvPr id="744" name="Shape 744"/>
          <p:cNvSpPr/>
          <p:nvPr/>
        </p:nvSpPr>
        <p:spPr>
          <a:xfrm>
            <a:off x="2380784" y="2704273"/>
            <a:ext cx="1200614" cy="454879"/>
          </a:xfrm>
          <a:custGeom>
            <a:avLst/>
            <a:gdLst/>
            <a:ahLst/>
            <a:cxnLst/>
            <a:rect l="0" t="0" r="0" b="0"/>
            <a:pathLst>
              <a:path w="120000" h="120000" extrusionOk="0">
                <a:moveTo>
                  <a:pt x="0" y="64"/>
                </a:moveTo>
                <a:cubicBezTo>
                  <a:pt x="45340" y="-3228"/>
                  <a:pt x="50151" y="121334"/>
                  <a:pt x="120000" y="119989"/>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745" name="Shape 745"/>
          <p:cNvGrpSpPr/>
          <p:nvPr/>
        </p:nvGrpSpPr>
        <p:grpSpPr>
          <a:xfrm>
            <a:off x="6646076" y="3140806"/>
            <a:ext cx="1479994" cy="425890"/>
            <a:chOff x="2342155" y="1737130"/>
            <a:chExt cx="1479994" cy="425890"/>
          </a:xfrm>
        </p:grpSpPr>
        <p:sp>
          <p:nvSpPr>
            <p:cNvPr id="746" name="Shape 746"/>
            <p:cNvSpPr/>
            <p:nvPr/>
          </p:nvSpPr>
          <p:spPr>
            <a:xfrm>
              <a:off x="2342155" y="1737130"/>
              <a:ext cx="1479994" cy="425890"/>
            </a:xfrm>
            <a:prstGeom prst="roundRect">
              <a:avLst>
                <a:gd name="adj" fmla="val 16667"/>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747" name="Shape 747"/>
            <p:cNvGrpSpPr/>
            <p:nvPr/>
          </p:nvGrpSpPr>
          <p:grpSpPr>
            <a:xfrm>
              <a:off x="2458524" y="1797971"/>
              <a:ext cx="1247255" cy="319418"/>
              <a:chOff x="2483174" y="1797971"/>
              <a:chExt cx="1247255" cy="319418"/>
            </a:xfrm>
          </p:grpSpPr>
          <p:sp>
            <p:nvSpPr>
              <p:cNvPr id="748" name="Shape 748"/>
              <p:cNvSpPr/>
              <p:nvPr/>
            </p:nvSpPr>
            <p:spPr>
              <a:xfrm>
                <a:off x="2483174" y="1805574"/>
                <a:ext cx="311813" cy="311813"/>
              </a:xfrm>
              <a:prstGeom prst="ellipse">
                <a:avLst/>
              </a:prstGeom>
              <a:solidFill>
                <a:srgbClr val="7692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749" name="Shape 749"/>
              <p:cNvSpPr/>
              <p:nvPr/>
            </p:nvSpPr>
            <p:spPr>
              <a:xfrm>
                <a:off x="2794988" y="1805575"/>
                <a:ext cx="311813" cy="311813"/>
              </a:xfrm>
              <a:prstGeom prst="ellipse">
                <a:avLst/>
              </a:prstGeom>
              <a:solidFill>
                <a:srgbClr val="8064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750" name="Shape 750"/>
              <p:cNvSpPr/>
              <p:nvPr/>
            </p:nvSpPr>
            <p:spPr>
              <a:xfrm>
                <a:off x="3106801" y="1797971"/>
                <a:ext cx="311813" cy="311813"/>
              </a:xfrm>
              <a:prstGeom prst="ellipse">
                <a:avLst/>
              </a:prstGeom>
              <a:solidFill>
                <a:srgbClr val="1F497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751" name="Shape 751"/>
              <p:cNvSpPr/>
              <p:nvPr/>
            </p:nvSpPr>
            <p:spPr>
              <a:xfrm>
                <a:off x="3418616" y="1797971"/>
                <a:ext cx="311813" cy="311813"/>
              </a:xfrm>
              <a:prstGeom prst="ellips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nvGrpSpPr>
          <p:cNvPr id="752" name="Shape 752"/>
          <p:cNvGrpSpPr/>
          <p:nvPr/>
        </p:nvGrpSpPr>
        <p:grpSpPr>
          <a:xfrm>
            <a:off x="720337" y="2431119"/>
            <a:ext cx="1479994" cy="431244"/>
            <a:chOff x="4063953" y="2206415"/>
            <a:chExt cx="1479994" cy="431244"/>
          </a:xfrm>
        </p:grpSpPr>
        <p:sp>
          <p:nvSpPr>
            <p:cNvPr id="753" name="Shape 753"/>
            <p:cNvSpPr/>
            <p:nvPr/>
          </p:nvSpPr>
          <p:spPr>
            <a:xfrm>
              <a:off x="4063953" y="2206415"/>
              <a:ext cx="1479994" cy="431244"/>
            </a:xfrm>
            <a:prstGeom prst="roundRect">
              <a:avLst>
                <a:gd name="adj" fmla="val 16667"/>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754" name="Shape 754"/>
            <p:cNvGrpSpPr/>
            <p:nvPr/>
          </p:nvGrpSpPr>
          <p:grpSpPr>
            <a:xfrm>
              <a:off x="4181036" y="2274167"/>
              <a:ext cx="1245828" cy="295739"/>
              <a:chOff x="4871492" y="1569891"/>
              <a:chExt cx="2024915" cy="410303"/>
            </a:xfrm>
          </p:grpSpPr>
          <p:sp>
            <p:nvSpPr>
              <p:cNvPr id="755" name="Shape 755"/>
              <p:cNvSpPr/>
              <p:nvPr/>
            </p:nvSpPr>
            <p:spPr>
              <a:xfrm>
                <a:off x="6147923" y="1759135"/>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756" name="Shape 756"/>
              <p:cNvSpPr/>
              <p:nvPr/>
            </p:nvSpPr>
            <p:spPr>
              <a:xfrm>
                <a:off x="5711148" y="167900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757" name="Shape 757"/>
              <p:cNvSpPr/>
              <p:nvPr/>
            </p:nvSpPr>
            <p:spPr>
              <a:xfrm>
                <a:off x="5248460" y="1854863"/>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758" name="Shape 758"/>
              <p:cNvSpPr/>
              <p:nvPr/>
            </p:nvSpPr>
            <p:spPr>
              <a:xfrm>
                <a:off x="4871492"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759" name="Shape 759"/>
              <p:cNvSpPr/>
              <p:nvPr/>
            </p:nvSpPr>
            <p:spPr>
              <a:xfrm>
                <a:off x="5191921" y="161137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760" name="Shape 760"/>
              <p:cNvSpPr/>
              <p:nvPr/>
            </p:nvSpPr>
            <p:spPr>
              <a:xfrm>
                <a:off x="5838455" y="186286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761" name="Shape 761"/>
              <p:cNvSpPr/>
              <p:nvPr/>
            </p:nvSpPr>
            <p:spPr>
              <a:xfrm>
                <a:off x="6776828"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762" name="Shape 762"/>
              <p:cNvSpPr/>
              <p:nvPr/>
            </p:nvSpPr>
            <p:spPr>
              <a:xfrm>
                <a:off x="6663585" y="1569891"/>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763" name="Shape 763"/>
              <p:cNvCxnSpPr>
                <a:stCxn id="756" idx="4"/>
                <a:endCxn id="755" idx="0"/>
              </p:cNvCxnSpPr>
              <p:nvPr/>
            </p:nvCxnSpPr>
            <p:spPr>
              <a:xfrm rot="10800000" flipH="1">
                <a:off x="5770938" y="1759435"/>
                <a:ext cx="436800" cy="369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764" name="Shape 764"/>
              <p:cNvCxnSpPr>
                <a:stCxn id="756" idx="4"/>
                <a:endCxn id="757" idx="0"/>
              </p:cNvCxnSpPr>
              <p:nvPr/>
            </p:nvCxnSpPr>
            <p:spPr>
              <a:xfrm flipH="1">
                <a:off x="5308338" y="1796335"/>
                <a:ext cx="462600" cy="58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765" name="Shape 765"/>
              <p:cNvCxnSpPr>
                <a:stCxn id="757" idx="4"/>
                <a:endCxn id="758" idx="0"/>
              </p:cNvCxnSpPr>
              <p:nvPr/>
            </p:nvCxnSpPr>
            <p:spPr>
              <a:xfrm rot="10800000">
                <a:off x="4931450" y="1820690"/>
                <a:ext cx="376800" cy="1515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766" name="Shape 766"/>
              <p:cNvCxnSpPr>
                <a:stCxn id="756" idx="3"/>
                <a:endCxn id="759" idx="7"/>
              </p:cNvCxnSpPr>
              <p:nvPr/>
            </p:nvCxnSpPr>
            <p:spPr>
              <a:xfrm rot="10800000">
                <a:off x="5294260" y="1628553"/>
                <a:ext cx="434400" cy="150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767" name="Shape 767"/>
              <p:cNvCxnSpPr>
                <a:stCxn id="755" idx="3"/>
                <a:endCxn id="760" idx="0"/>
              </p:cNvCxnSpPr>
              <p:nvPr/>
            </p:nvCxnSpPr>
            <p:spPr>
              <a:xfrm flipH="1">
                <a:off x="5898135" y="1859280"/>
                <a:ext cx="267300" cy="3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768" name="Shape 768"/>
              <p:cNvCxnSpPr>
                <a:stCxn id="755" idx="4"/>
                <a:endCxn id="761" idx="0"/>
              </p:cNvCxnSpPr>
              <p:nvPr/>
            </p:nvCxnSpPr>
            <p:spPr>
              <a:xfrm rot="10800000" flipH="1">
                <a:off x="6207713" y="1820662"/>
                <a:ext cx="629100" cy="55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769" name="Shape 769"/>
              <p:cNvCxnSpPr/>
              <p:nvPr/>
            </p:nvCxnSpPr>
            <p:spPr>
              <a:xfrm rot="10800000" flipH="1">
                <a:off x="6218887" y="1627743"/>
                <a:ext cx="504486" cy="126657"/>
              </a:xfrm>
              <a:prstGeom prst="straightConnector1">
                <a:avLst/>
              </a:prstGeom>
              <a:solidFill>
                <a:srgbClr val="C0504D"/>
              </a:solidFill>
              <a:ln w="12700" cap="flat" cmpd="sng">
                <a:solidFill>
                  <a:srgbClr val="C0504D"/>
                </a:solidFill>
                <a:prstDash val="solid"/>
                <a:round/>
                <a:headEnd type="none" w="med" len="med"/>
                <a:tailEnd type="none" w="med" len="med"/>
              </a:ln>
            </p:spPr>
          </p:cxnSp>
        </p:grpSp>
      </p:grpSp>
      <p:pic>
        <p:nvPicPr>
          <p:cNvPr id="770" name="Shape 770"/>
          <p:cNvPicPr preferRelativeResize="0"/>
          <p:nvPr/>
        </p:nvPicPr>
        <p:blipFill rotWithShape="1">
          <a:blip r:embed="rId4">
            <a:alphaModFix/>
          </a:blip>
          <a:srcRect/>
          <a:stretch/>
        </p:blipFill>
        <p:spPr>
          <a:xfrm>
            <a:off x="720337" y="3472869"/>
            <a:ext cx="1479994" cy="1069779"/>
          </a:xfrm>
          <a:prstGeom prst="rect">
            <a:avLst/>
          </a:prstGeom>
          <a:noFill/>
          <a:ln>
            <a:noFill/>
          </a:ln>
        </p:spPr>
      </p:pic>
      <p:sp>
        <p:nvSpPr>
          <p:cNvPr id="771" name="Shape 771"/>
          <p:cNvSpPr/>
          <p:nvPr/>
        </p:nvSpPr>
        <p:spPr>
          <a:xfrm>
            <a:off x="509858" y="3283592"/>
            <a:ext cx="1852341" cy="620397"/>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772" name="Shape 772"/>
          <p:cNvSpPr/>
          <p:nvPr/>
        </p:nvSpPr>
        <p:spPr>
          <a:xfrm>
            <a:off x="509858" y="4032755"/>
            <a:ext cx="1852341" cy="620397"/>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773" name="Shape 773"/>
          <p:cNvSpPr/>
          <p:nvPr/>
        </p:nvSpPr>
        <p:spPr>
          <a:xfrm rot="10800000" flipH="1">
            <a:off x="2380784" y="3517137"/>
            <a:ext cx="1200614" cy="454879"/>
          </a:xfrm>
          <a:custGeom>
            <a:avLst/>
            <a:gdLst/>
            <a:ahLst/>
            <a:cxnLst/>
            <a:rect l="0" t="0" r="0" b="0"/>
            <a:pathLst>
              <a:path w="120000" h="120000" extrusionOk="0">
                <a:moveTo>
                  <a:pt x="0" y="64"/>
                </a:moveTo>
                <a:cubicBezTo>
                  <a:pt x="45340" y="-3228"/>
                  <a:pt x="50151" y="121334"/>
                  <a:pt x="120000" y="119989"/>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774" name="Shape 774"/>
          <p:cNvSpPr txBox="1"/>
          <p:nvPr/>
        </p:nvSpPr>
        <p:spPr>
          <a:xfrm>
            <a:off x="592885" y="4044648"/>
            <a:ext cx="1678916"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Samples of Source Data</a:t>
            </a:r>
          </a:p>
        </p:txBody>
      </p:sp>
      <p:sp>
        <p:nvSpPr>
          <p:cNvPr id="775" name="Shape 775"/>
          <p:cNvSpPr/>
          <p:nvPr/>
        </p:nvSpPr>
        <p:spPr>
          <a:xfrm>
            <a:off x="5590176" y="3357919"/>
            <a:ext cx="938333" cy="5735"/>
          </a:xfrm>
          <a:custGeom>
            <a:avLst/>
            <a:gdLst/>
            <a:ahLst/>
            <a:cxnLst/>
            <a:rect l="0" t="0" r="0" b="0"/>
            <a:pathLst>
              <a:path w="120000" h="120000" extrusionOk="0">
                <a:moveTo>
                  <a:pt x="0" y="120000"/>
                </a:moveTo>
                <a:cubicBezTo>
                  <a:pt x="43843" y="48563"/>
                  <a:pt x="52457" y="29181"/>
                  <a:pt x="120000" y="0"/>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76" name="Shape 776"/>
          <p:cNvSpPr txBox="1"/>
          <p:nvPr/>
        </p:nvSpPr>
        <p:spPr>
          <a:xfrm rot="-384525">
            <a:off x="5761493" y="1378969"/>
            <a:ext cx="2936821" cy="132343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Trebuchet MS"/>
              <a:buNone/>
            </a:pPr>
            <a:r>
              <a:rPr lang="en-US" sz="2000" u="none" strike="noStrike" cap="none" dirty="0">
                <a:solidFill>
                  <a:srgbClr val="FFFFFF"/>
                </a:solidFill>
                <a:latin typeface="Arial" panose="020B0604020202020204" pitchFamily="34" charset="0"/>
                <a:ea typeface="Trebuchet MS"/>
                <a:cs typeface="Arial" panose="020B0604020202020204" pitchFamily="34" charset="0"/>
                <a:sym typeface="Trebuchet MS"/>
              </a:rPr>
              <a:t>Karma </a:t>
            </a:r>
          </a:p>
          <a:p>
            <a:pPr marL="0" marR="0" lvl="0" indent="0" algn="ctr" rtl="0">
              <a:lnSpc>
                <a:spcPct val="100000"/>
              </a:lnSpc>
              <a:spcBef>
                <a:spcPts val="0"/>
              </a:spcBef>
              <a:spcAft>
                <a:spcPts val="0"/>
              </a:spcAft>
              <a:buClr>
                <a:srgbClr val="FFFFFF"/>
              </a:buClr>
              <a:buSzPct val="25000"/>
              <a:buFont typeface="Trebuchet MS"/>
              <a:buNone/>
            </a:pPr>
            <a:r>
              <a:rPr lang="en-US" sz="2000" u="none" strike="noStrike" cap="none" dirty="0">
                <a:solidFill>
                  <a:srgbClr val="FFFFFF"/>
                </a:solidFill>
                <a:latin typeface="Arial" panose="020B0604020202020204" pitchFamily="34" charset="0"/>
                <a:ea typeface="Trebuchet MS"/>
                <a:cs typeface="Arial" panose="020B0604020202020204" pitchFamily="34" charset="0"/>
                <a:sym typeface="Trebuchet MS"/>
              </a:rPr>
              <a:t>semi-automatically generates Source Mappings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408"/>
        <p:cNvGrpSpPr/>
        <p:nvPr/>
      </p:nvGrpSpPr>
      <p:grpSpPr>
        <a:xfrm>
          <a:off x="0" y="0"/>
          <a:ext cx="0" cy="0"/>
          <a:chOff x="0" y="0"/>
          <a:chExt cx="0" cy="0"/>
        </a:xfrm>
      </p:grpSpPr>
      <p:sp>
        <p:nvSpPr>
          <p:cNvPr id="3409" name="Shape 3409"/>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Evaluation</a:t>
            </a:r>
          </a:p>
        </p:txBody>
      </p:sp>
      <p:sp>
        <p:nvSpPr>
          <p:cNvPr id="3410" name="Shape 3410"/>
          <p:cNvSpPr txBox="1">
            <a:spLocks noGrp="1"/>
          </p:cNvSpPr>
          <p:nvPr>
            <p:ph type="sldNum" idx="12"/>
          </p:nvPr>
        </p:nvSpPr>
        <p:spPr>
          <a:xfrm>
            <a:off x="8458200" y="59766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99</a:t>
            </a:fld>
            <a:endParaRPr lang="en-US" sz="1200">
              <a:solidFill>
                <a:srgbClr val="D10202"/>
              </a:solidFill>
              <a:latin typeface="Arial"/>
              <a:ea typeface="Arial"/>
              <a:cs typeface="Arial"/>
              <a:sym typeface="Arial"/>
            </a:endParaRPr>
          </a:p>
        </p:txBody>
      </p:sp>
      <p:graphicFrame>
        <p:nvGraphicFramePr>
          <p:cNvPr id="3411" name="Shape 3411"/>
          <p:cNvGraphicFramePr/>
          <p:nvPr/>
        </p:nvGraphicFramePr>
        <p:xfrm>
          <a:off x="104150" y="1295400"/>
          <a:ext cx="8920225" cy="4114850"/>
        </p:xfrm>
        <a:graphic>
          <a:graphicData uri="http://schemas.openxmlformats.org/drawingml/2006/table">
            <a:tbl>
              <a:tblPr bandRow="1">
                <a:noFill/>
                <a:tableStyleId>{A399751C-6827-4E41-B135-C0F853442EDF}</a:tableStyleId>
              </a:tblPr>
              <a:tblGrid>
                <a:gridCol w="2723775">
                  <a:extLst>
                    <a:ext uri="{9D8B030D-6E8A-4147-A177-3AD203B41FA5}">
                      <a16:colId xmlns:a16="http://schemas.microsoft.com/office/drawing/2014/main" val="20000"/>
                    </a:ext>
                  </a:extLst>
                </a:gridCol>
                <a:gridCol w="1874375">
                  <a:extLst>
                    <a:ext uri="{9D8B030D-6E8A-4147-A177-3AD203B41FA5}">
                      <a16:colId xmlns:a16="http://schemas.microsoft.com/office/drawing/2014/main" val="20001"/>
                    </a:ext>
                  </a:extLst>
                </a:gridCol>
                <a:gridCol w="1155575">
                  <a:extLst>
                    <a:ext uri="{9D8B030D-6E8A-4147-A177-3AD203B41FA5}">
                      <a16:colId xmlns:a16="http://schemas.microsoft.com/office/drawing/2014/main" val="20002"/>
                    </a:ext>
                  </a:extLst>
                </a:gridCol>
                <a:gridCol w="3166500">
                  <a:extLst>
                    <a:ext uri="{9D8B030D-6E8A-4147-A177-3AD203B41FA5}">
                      <a16:colId xmlns:a16="http://schemas.microsoft.com/office/drawing/2014/main" val="20003"/>
                    </a:ext>
                  </a:extLst>
                </a:gridCol>
              </a:tblGrid>
              <a:tr h="359225">
                <a:tc>
                  <a:txBody>
                    <a:bodyPr/>
                    <a:lstStyle/>
                    <a:p>
                      <a:pPr marL="0" marR="0" lvl="0" indent="0" algn="ctr" rtl="0">
                        <a:spcBef>
                          <a:spcPts val="0"/>
                        </a:spcBef>
                        <a:buSzPct val="25000"/>
                        <a:buNone/>
                      </a:pPr>
                      <a:r>
                        <a:rPr lang="en-US" sz="1600" b="0" i="0" dirty="0">
                          <a:solidFill>
                            <a:schemeClr val="lt1"/>
                          </a:solidFill>
                          <a:latin typeface="Arial" panose="020B0604020202020204" pitchFamily="34" charset="0"/>
                          <a:ea typeface="Trebuchet MS"/>
                          <a:cs typeface="Arial" panose="020B0604020202020204" pitchFamily="34" charset="0"/>
                          <a:sym typeface="Trebuchet MS"/>
                        </a:rPr>
                        <a:t>Dataset</a:t>
                      </a:r>
                    </a:p>
                  </a:txBody>
                  <a:tcPr marL="91450" marR="91450" marT="45725" marB="45725">
                    <a:lnL w="9525" cap="flat" cmpd="sng">
                      <a:solidFill>
                        <a:schemeClr val="lt1"/>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11628F"/>
                    </a:solidFill>
                  </a:tcPr>
                </a:tc>
                <a:tc>
                  <a:txBody>
                    <a:bodyPr/>
                    <a:lstStyle/>
                    <a:p>
                      <a:pPr lvl="0" rtl="0">
                        <a:spcBef>
                          <a:spcPts val="0"/>
                        </a:spcBef>
                        <a:buNone/>
                      </a:pPr>
                      <a:r>
                        <a:rPr lang="en-US" sz="1600" b="0" i="0" dirty="0">
                          <a:solidFill>
                            <a:schemeClr val="lt1"/>
                          </a:solidFill>
                          <a:latin typeface="Arial" panose="020B0604020202020204" pitchFamily="34" charset="0"/>
                          <a:ea typeface="Trebuchet MS"/>
                          <a:cs typeface="Arial" panose="020B0604020202020204" pitchFamily="34" charset="0"/>
                          <a:sym typeface="Trebuchet MS"/>
                        </a:rPr>
                        <a:t>Ontology</a:t>
                      </a:r>
                    </a:p>
                  </a:txBody>
                  <a:tcPr marL="91450" marR="9145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sz="1600" b="0" i="0" dirty="0">
                          <a:solidFill>
                            <a:schemeClr val="lt1"/>
                          </a:solidFill>
                          <a:latin typeface="Arial" panose="020B0604020202020204" pitchFamily="34" charset="0"/>
                          <a:ea typeface="Trebuchet MS"/>
                          <a:cs typeface="Arial" panose="020B0604020202020204" pitchFamily="34" charset="0"/>
                          <a:sym typeface="Trebuchet MS"/>
                        </a:rPr>
                        <a:t>Gold Standard Models</a:t>
                      </a:r>
                    </a:p>
                  </a:txBody>
                  <a:tcPr marL="91450" marR="9145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sz="1600" b="0" i="0" dirty="0">
                          <a:solidFill>
                            <a:schemeClr val="lt1"/>
                          </a:solidFill>
                          <a:latin typeface="Arial" panose="020B0604020202020204" pitchFamily="34" charset="0"/>
                          <a:ea typeface="Trebuchet MS"/>
                          <a:cs typeface="Arial" panose="020B0604020202020204" pitchFamily="34" charset="0"/>
                          <a:sym typeface="Trebuchet MS"/>
                        </a:rPr>
                        <a:t>Linked Data</a:t>
                      </a:r>
                    </a:p>
                  </a:txBody>
                  <a:tcPr marL="91450" marR="9145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extLst>
                  <a:ext uri="{0D108BD9-81ED-4DB2-BD59-A6C34878D82A}">
                    <a16:rowId xmlns:a16="http://schemas.microsoft.com/office/drawing/2014/main" val="10000"/>
                  </a:ext>
                </a:extLst>
              </a:tr>
              <a:tr h="359225">
                <a:tc>
                  <a:txBody>
                    <a:bodyPr/>
                    <a:lstStyle/>
                    <a:p>
                      <a:pPr marL="0" marR="0" lvl="0" indent="0" algn="l" rtl="0">
                        <a:spcBef>
                          <a:spcPts val="0"/>
                        </a:spcBef>
                        <a:buSzPct val="25000"/>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29 museum data sources</a:t>
                      </a:r>
                    </a:p>
                    <a:p>
                      <a:pPr marL="0" marR="0" lvl="0" indent="0" algn="l" rtl="0">
                        <a:spcBef>
                          <a:spcPts val="0"/>
                        </a:spcBef>
                        <a:buSzPct val="25000"/>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458 attributes (columns)</a:t>
                      </a:r>
                    </a:p>
                  </a:txBody>
                  <a:tcPr marL="91450" marR="91450" marT="45725" marB="45725">
                    <a:lnR w="12700" cap="flat" cmpd="sng">
                      <a:solidFill>
                        <a:srgbClr val="11618F"/>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CRM</a:t>
                      </a:r>
                    </a:p>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147 classes</a:t>
                      </a:r>
                    </a:p>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409 properties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852 nodes</a:t>
                      </a:r>
                    </a:p>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825 links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RDF generated from the same dataset (leave-one-out)</a:t>
                      </a:r>
                    </a:p>
                  </a:txBody>
                  <a:tcPr marL="91450" marR="91450" marT="45725" marB="45725">
                    <a:lnL w="12700" cap="flat" cmpd="sng">
                      <a:solidFill>
                        <a:srgbClr val="11618F"/>
                      </a:solidFill>
                      <a:prstDash val="solid"/>
                      <a:round/>
                      <a:headEnd type="none" w="med" len="med"/>
                      <a:tailEnd type="none" w="med" len="med"/>
                    </a:lnL>
                    <a:lnT w="12700" cap="flat" cmpd="sng">
                      <a:solidFill>
                        <a:srgbClr val="FFFFF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9225">
                <a:tc>
                  <a:txBody>
                    <a:bodyPr/>
                    <a:lstStyle/>
                    <a:p>
                      <a:pPr lvl="0" rtl="0">
                        <a:spcBef>
                          <a:spcPts val="0"/>
                        </a:spcBef>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29 museum data sources</a:t>
                      </a:r>
                    </a:p>
                    <a:p>
                      <a:pPr lvl="0" rtl="0">
                        <a:spcBef>
                          <a:spcPts val="0"/>
                        </a:spcBef>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458 attributes</a:t>
                      </a:r>
                    </a:p>
                  </a:txBody>
                  <a:tcPr marL="91450" marR="91450" marT="45725" marB="45725">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CRM</a:t>
                      </a:r>
                    </a:p>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147 classes</a:t>
                      </a:r>
                    </a:p>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409 properties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852 nodes</a:t>
                      </a:r>
                    </a:p>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825 links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RDF published by Smithsonian American Art Museum (more than 3 million triples)</a:t>
                      </a:r>
                    </a:p>
                  </a:txBody>
                  <a:tcPr marL="91450" marR="91450" marT="45725" marB="45725">
                    <a:lnL w="12700" cap="flat" cmpd="sng">
                      <a:solidFill>
                        <a:srgbClr val="11618F"/>
                      </a:solidFill>
                      <a:prstDash val="solid"/>
                      <a:round/>
                      <a:headEnd type="none" w="med" len="med"/>
                      <a:tailEnd type="none" w="med" len="med"/>
                    </a:lnL>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9225">
                <a:tc>
                  <a:txBody>
                    <a:bodyPr/>
                    <a:lstStyle/>
                    <a:p>
                      <a:pPr lvl="0" rtl="0">
                        <a:spcBef>
                          <a:spcPts val="0"/>
                        </a:spcBef>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29 museum data sources</a:t>
                      </a:r>
                    </a:p>
                    <a:p>
                      <a:pPr lvl="0" rtl="0">
                        <a:spcBef>
                          <a:spcPts val="0"/>
                        </a:spcBef>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329 attributes</a:t>
                      </a:r>
                    </a:p>
                  </a:txBody>
                  <a:tcPr marL="91450" marR="91450" marT="45725" marB="45725">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EDM</a:t>
                      </a:r>
                    </a:p>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147 classes</a:t>
                      </a:r>
                    </a:p>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409 properties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470 nodes</a:t>
                      </a:r>
                    </a:p>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441 links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RDF generated from the same dataset (leave-one-out)</a:t>
                      </a:r>
                    </a:p>
                  </a:txBody>
                  <a:tcPr marL="91450" marR="91450" marT="45725" marB="45725">
                    <a:lnL w="12700" cap="flat" cmpd="sng">
                      <a:solidFill>
                        <a:srgbClr val="11618F"/>
                      </a:solidFill>
                      <a:prstDash val="solid"/>
                      <a:round/>
                      <a:headEnd type="none" w="med" len="med"/>
                      <a:tailEnd type="none" w="med" len="med"/>
                    </a:lnL>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9225">
                <a:tc>
                  <a:txBody>
                    <a:bodyPr/>
                    <a:lstStyle/>
                    <a:p>
                      <a:pPr lvl="0" rtl="0">
                        <a:spcBef>
                          <a:spcPts val="0"/>
                        </a:spcBef>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15 sources containing data about weapon ads</a:t>
                      </a:r>
                    </a:p>
                    <a:p>
                      <a:pPr lvl="0" rtl="0">
                        <a:spcBef>
                          <a:spcPts val="0"/>
                        </a:spcBef>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175 attributes</a:t>
                      </a:r>
                    </a:p>
                  </a:txBody>
                  <a:tcPr marL="91450" marR="91450" marT="45725" marB="45725">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11628F"/>
                        </a:buClr>
                        <a:buSzPct val="25000"/>
                        <a:buFont typeface="Trebuchet MS"/>
                        <a:buNone/>
                      </a:pPr>
                      <a:r>
                        <a:rPr lang="en-US" sz="1600" b="0" i="0" dirty="0" err="1">
                          <a:solidFill>
                            <a:srgbClr val="0B5394"/>
                          </a:solidFill>
                          <a:latin typeface="Arial" panose="020B0604020202020204" pitchFamily="34" charset="0"/>
                          <a:ea typeface="Trebuchet MS"/>
                          <a:cs typeface="Arial" panose="020B0604020202020204" pitchFamily="34" charset="0"/>
                          <a:sym typeface="Trebuchet MS"/>
                        </a:rPr>
                        <a:t>schema.org</a:t>
                      </a:r>
                      <a:r>
                        <a:rPr lang="en-US" sz="1600" b="0" i="0" dirty="0">
                          <a:solidFill>
                            <a:srgbClr val="0B5394"/>
                          </a:solidFill>
                          <a:latin typeface="Arial" panose="020B0604020202020204" pitchFamily="34" charset="0"/>
                          <a:ea typeface="Trebuchet MS"/>
                          <a:cs typeface="Arial" panose="020B0604020202020204" pitchFamily="34" charset="0"/>
                          <a:sym typeface="Trebuchet MS"/>
                        </a:rPr>
                        <a:t> (</a:t>
                      </a:r>
                      <a:r>
                        <a:rPr lang="en-US" sz="1600" b="0" i="0" dirty="0" err="1">
                          <a:solidFill>
                            <a:srgbClr val="0B5394"/>
                          </a:solidFill>
                          <a:latin typeface="Arial" panose="020B0604020202020204" pitchFamily="34" charset="0"/>
                          <a:ea typeface="Trebuchet MS"/>
                          <a:cs typeface="Arial" panose="020B0604020202020204" pitchFamily="34" charset="0"/>
                          <a:sym typeface="Trebuchet MS"/>
                        </a:rPr>
                        <a:t>ext</a:t>
                      </a:r>
                      <a:r>
                        <a:rPr lang="en-US" sz="1600" b="0" i="0" dirty="0">
                          <a:solidFill>
                            <a:srgbClr val="0B5394"/>
                          </a:solidFill>
                          <a:latin typeface="Arial" panose="020B0604020202020204" pitchFamily="34" charset="0"/>
                          <a:ea typeface="Trebuchet MS"/>
                          <a:cs typeface="Arial" panose="020B0604020202020204" pitchFamily="34" charset="0"/>
                          <a:sym typeface="Trebuchet MS"/>
                        </a:rPr>
                        <a:t>)</a:t>
                      </a:r>
                    </a:p>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736 classes</a:t>
                      </a:r>
                    </a:p>
                    <a:p>
                      <a:pPr marL="0" marR="0" lvl="0" indent="0" algn="l"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1081 properties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261 nodes</a:t>
                      </a:r>
                    </a:p>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246 links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RDF generated from the same dataset (leave-one-out)</a:t>
                      </a:r>
                    </a:p>
                  </a:txBody>
                  <a:tcPr marL="91450" marR="91450" marT="45725" marB="45725">
                    <a:lnL w="12700" cap="flat" cmpd="sng">
                      <a:solidFill>
                        <a:srgbClr val="11618F"/>
                      </a:solidFill>
                      <a:prstDash val="solid"/>
                      <a:round/>
                      <a:headEnd type="none" w="med" len="med"/>
                      <a:tailEnd type="none" w="med" len="med"/>
                    </a:lnL>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sp>
        <p:nvSpPr>
          <p:cNvPr id="3416" name="Shape 3416"/>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Results</a:t>
            </a:r>
          </a:p>
        </p:txBody>
      </p:sp>
      <p:sp>
        <p:nvSpPr>
          <p:cNvPr id="3417" name="Shape 3417"/>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100</a:t>
            </a:fld>
            <a:endParaRPr lang="en-US" sz="1200">
              <a:solidFill>
                <a:srgbClr val="D10202"/>
              </a:solidFill>
              <a:latin typeface="Arial"/>
              <a:ea typeface="Arial"/>
              <a:cs typeface="Arial"/>
              <a:sym typeface="Arial"/>
            </a:endParaRPr>
          </a:p>
        </p:txBody>
      </p:sp>
      <p:graphicFrame>
        <p:nvGraphicFramePr>
          <p:cNvPr id="3418" name="Shape 3418"/>
          <p:cNvGraphicFramePr/>
          <p:nvPr/>
        </p:nvGraphicFramePr>
        <p:xfrm>
          <a:off x="92675" y="1295400"/>
          <a:ext cx="8934150" cy="3017590"/>
        </p:xfrm>
        <a:graphic>
          <a:graphicData uri="http://schemas.openxmlformats.org/drawingml/2006/table">
            <a:tbl>
              <a:tblPr bandRow="1">
                <a:noFill/>
                <a:tableStyleId>{A399751C-6827-4E41-B135-C0F853442EDF}</a:tableStyleId>
              </a:tblPr>
              <a:tblGrid>
                <a:gridCol w="718300">
                  <a:extLst>
                    <a:ext uri="{9D8B030D-6E8A-4147-A177-3AD203B41FA5}">
                      <a16:colId xmlns:a16="http://schemas.microsoft.com/office/drawing/2014/main" val="20000"/>
                    </a:ext>
                  </a:extLst>
                </a:gridCol>
                <a:gridCol w="960975">
                  <a:extLst>
                    <a:ext uri="{9D8B030D-6E8A-4147-A177-3AD203B41FA5}">
                      <a16:colId xmlns:a16="http://schemas.microsoft.com/office/drawing/2014/main" val="20001"/>
                    </a:ext>
                  </a:extLst>
                </a:gridCol>
                <a:gridCol w="1005400">
                  <a:extLst>
                    <a:ext uri="{9D8B030D-6E8A-4147-A177-3AD203B41FA5}">
                      <a16:colId xmlns:a16="http://schemas.microsoft.com/office/drawing/2014/main" val="20002"/>
                    </a:ext>
                  </a:extLst>
                </a:gridCol>
                <a:gridCol w="1020725">
                  <a:extLst>
                    <a:ext uri="{9D8B030D-6E8A-4147-A177-3AD203B41FA5}">
                      <a16:colId xmlns:a16="http://schemas.microsoft.com/office/drawing/2014/main" val="20003"/>
                    </a:ext>
                  </a:extLst>
                </a:gridCol>
                <a:gridCol w="1169750">
                  <a:extLst>
                    <a:ext uri="{9D8B030D-6E8A-4147-A177-3AD203B41FA5}">
                      <a16:colId xmlns:a16="http://schemas.microsoft.com/office/drawing/2014/main" val="20004"/>
                    </a:ext>
                  </a:extLst>
                </a:gridCol>
                <a:gridCol w="1076850">
                  <a:extLst>
                    <a:ext uri="{9D8B030D-6E8A-4147-A177-3AD203B41FA5}">
                      <a16:colId xmlns:a16="http://schemas.microsoft.com/office/drawing/2014/main" val="20005"/>
                    </a:ext>
                  </a:extLst>
                </a:gridCol>
                <a:gridCol w="957525">
                  <a:extLst>
                    <a:ext uri="{9D8B030D-6E8A-4147-A177-3AD203B41FA5}">
                      <a16:colId xmlns:a16="http://schemas.microsoft.com/office/drawing/2014/main" val="20006"/>
                    </a:ext>
                  </a:extLst>
                </a:gridCol>
                <a:gridCol w="1097725">
                  <a:extLst>
                    <a:ext uri="{9D8B030D-6E8A-4147-A177-3AD203B41FA5}">
                      <a16:colId xmlns:a16="http://schemas.microsoft.com/office/drawing/2014/main" val="20007"/>
                    </a:ext>
                  </a:extLst>
                </a:gridCol>
                <a:gridCol w="926900">
                  <a:extLst>
                    <a:ext uri="{9D8B030D-6E8A-4147-A177-3AD203B41FA5}">
                      <a16:colId xmlns:a16="http://schemas.microsoft.com/office/drawing/2014/main" val="20008"/>
                    </a:ext>
                  </a:extLst>
                </a:gridCol>
              </a:tblGrid>
              <a:tr h="590550">
                <a:tc>
                  <a:txBody>
                    <a:bodyPr/>
                    <a:lstStyle/>
                    <a:p>
                      <a:pPr marL="0" marR="0" lvl="0" indent="0" algn="ctr" rtl="0">
                        <a:spcBef>
                          <a:spcPts val="0"/>
                        </a:spcBef>
                        <a:buSzPct val="25000"/>
                        <a:buNone/>
                      </a:pPr>
                      <a:r>
                        <a:rPr lang="en-US" b="0" i="0" dirty="0">
                          <a:solidFill>
                            <a:schemeClr val="lt1"/>
                          </a:solidFill>
                          <a:latin typeface="Arial" panose="020B0604020202020204" pitchFamily="34" charset="0"/>
                          <a:ea typeface="Trebuchet MS"/>
                          <a:cs typeface="Arial" panose="020B0604020202020204" pitchFamily="34" charset="0"/>
                          <a:sym typeface="Trebuchet MS"/>
                        </a:rPr>
                        <a:t>max </a:t>
                      </a:r>
                      <a:r>
                        <a:rPr lang="en-US" b="0" i="0" dirty="0" err="1">
                          <a:solidFill>
                            <a:schemeClr val="lt1"/>
                          </a:solidFill>
                          <a:latin typeface="Arial" panose="020B0604020202020204" pitchFamily="34" charset="0"/>
                          <a:ea typeface="Trebuchet MS"/>
                          <a:cs typeface="Arial" panose="020B0604020202020204" pitchFamily="34" charset="0"/>
                          <a:sym typeface="Trebuchet MS"/>
                        </a:rPr>
                        <a:t>len</a:t>
                      </a:r>
                      <a:r>
                        <a:rPr lang="en-US" b="0" i="0" dirty="0">
                          <a:solidFill>
                            <a:schemeClr val="lt1"/>
                          </a:solidFill>
                          <a:latin typeface="Arial" panose="020B0604020202020204" pitchFamily="34" charset="0"/>
                          <a:ea typeface="Trebuchet MS"/>
                          <a:cs typeface="Arial" panose="020B0604020202020204" pitchFamily="34" charset="0"/>
                          <a:sym typeface="Trebuchet MS"/>
                        </a:rPr>
                        <a:t> of patterns</a:t>
                      </a:r>
                    </a:p>
                  </a:txBody>
                  <a:tcPr marL="91450" marR="91450" marT="45725" marB="45725" anchor="ctr">
                    <a:lnL w="9525"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gridSpan="2">
                  <a:txBody>
                    <a:bodyPr/>
                    <a:lstStyle/>
                    <a:p>
                      <a:pPr lvl="0" algn="ctr" rtl="0">
                        <a:spcBef>
                          <a:spcPts val="0"/>
                        </a:spcBef>
                        <a:buNone/>
                      </a:pPr>
                      <a:r>
                        <a:rPr lang="en-US" sz="1800" b="0" i="0" dirty="0">
                          <a:solidFill>
                            <a:schemeClr val="lt1"/>
                          </a:solidFill>
                          <a:latin typeface="Arial" panose="020B0604020202020204" pitchFamily="34" charset="0"/>
                          <a:ea typeface="Trebuchet MS"/>
                          <a:cs typeface="Arial" panose="020B0604020202020204" pitchFamily="34" charset="0"/>
                          <a:sym typeface="Trebuchet MS"/>
                        </a:rPr>
                        <a:t>Museum</a:t>
                      </a:r>
                    </a:p>
                    <a:p>
                      <a:pPr lvl="0" algn="ctr" rtl="0">
                        <a:spcBef>
                          <a:spcPts val="0"/>
                        </a:spcBef>
                        <a:buNone/>
                      </a:pPr>
                      <a:r>
                        <a:rPr lang="en-US" sz="1800" b="0" i="0" dirty="0">
                          <a:solidFill>
                            <a:schemeClr val="lt1"/>
                          </a:solidFill>
                          <a:latin typeface="Arial" panose="020B0604020202020204" pitchFamily="34" charset="0"/>
                          <a:ea typeface="Trebuchet MS"/>
                          <a:cs typeface="Arial" panose="020B0604020202020204" pitchFamily="34" charset="0"/>
                          <a:sym typeface="Trebuchet MS"/>
                        </a:rPr>
                        <a:t>CRM (leave-one-out)</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hMerge="1">
                  <a:txBody>
                    <a:bodyPr/>
                    <a:lstStyle/>
                    <a:p>
                      <a:endParaRPr lang="en-US"/>
                    </a:p>
                  </a:txBody>
                  <a:tcPr/>
                </a:tc>
                <a:tc gridSpan="2">
                  <a:txBody>
                    <a:bodyPr/>
                    <a:lstStyle/>
                    <a:p>
                      <a:pPr lvl="0" algn="ctr" rtl="0">
                        <a:spcBef>
                          <a:spcPts val="0"/>
                        </a:spcBef>
                        <a:buNone/>
                      </a:pPr>
                      <a:r>
                        <a:rPr lang="en-US" sz="1800" b="0" i="0" dirty="0">
                          <a:solidFill>
                            <a:schemeClr val="lt1"/>
                          </a:solidFill>
                          <a:latin typeface="Arial" panose="020B0604020202020204" pitchFamily="34" charset="0"/>
                          <a:ea typeface="Trebuchet MS"/>
                          <a:cs typeface="Arial" panose="020B0604020202020204" pitchFamily="34" charset="0"/>
                          <a:sym typeface="Trebuchet MS"/>
                        </a:rPr>
                        <a:t>Museum</a:t>
                      </a:r>
                    </a:p>
                    <a:p>
                      <a:pPr lvl="0" algn="ctr" rtl="0">
                        <a:spcBef>
                          <a:spcPts val="0"/>
                        </a:spcBef>
                        <a:buNone/>
                      </a:pPr>
                      <a:r>
                        <a:rPr lang="en-US" sz="1800" b="0" i="0" dirty="0">
                          <a:solidFill>
                            <a:schemeClr val="lt1"/>
                          </a:solidFill>
                          <a:latin typeface="Arial" panose="020B0604020202020204" pitchFamily="34" charset="0"/>
                          <a:ea typeface="Trebuchet MS"/>
                          <a:cs typeface="Arial" panose="020B0604020202020204" pitchFamily="34" charset="0"/>
                          <a:sym typeface="Trebuchet MS"/>
                        </a:rPr>
                        <a:t>CRM (Smithsonian LD)</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hMerge="1">
                  <a:txBody>
                    <a:bodyPr/>
                    <a:lstStyle/>
                    <a:p>
                      <a:endParaRPr lang="en-US"/>
                    </a:p>
                  </a:txBody>
                  <a:tcPr/>
                </a:tc>
                <a:tc gridSpan="2">
                  <a:txBody>
                    <a:bodyPr/>
                    <a:lstStyle/>
                    <a:p>
                      <a:pPr lvl="0" algn="ctr" rtl="0">
                        <a:spcBef>
                          <a:spcPts val="0"/>
                        </a:spcBef>
                        <a:buNone/>
                      </a:pPr>
                      <a:r>
                        <a:rPr lang="en-US" sz="1800" b="0" i="0" dirty="0">
                          <a:solidFill>
                            <a:schemeClr val="lt1"/>
                          </a:solidFill>
                          <a:latin typeface="Arial" panose="020B0604020202020204" pitchFamily="34" charset="0"/>
                          <a:ea typeface="Trebuchet MS"/>
                          <a:cs typeface="Arial" panose="020B0604020202020204" pitchFamily="34" charset="0"/>
                          <a:sym typeface="Trebuchet MS"/>
                        </a:rPr>
                        <a:t>Museum</a:t>
                      </a:r>
                    </a:p>
                    <a:p>
                      <a:pPr lvl="0" algn="ctr" rtl="0">
                        <a:spcBef>
                          <a:spcPts val="0"/>
                        </a:spcBef>
                        <a:buNone/>
                      </a:pPr>
                      <a:r>
                        <a:rPr lang="en-US" sz="1800" b="0" i="0" dirty="0">
                          <a:solidFill>
                            <a:schemeClr val="lt1"/>
                          </a:solidFill>
                          <a:latin typeface="Arial" panose="020B0604020202020204" pitchFamily="34" charset="0"/>
                          <a:ea typeface="Trebuchet MS"/>
                          <a:cs typeface="Arial" panose="020B0604020202020204" pitchFamily="34" charset="0"/>
                          <a:sym typeface="Trebuchet MS"/>
                        </a:rPr>
                        <a:t>EDM</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hMerge="1">
                  <a:txBody>
                    <a:bodyPr/>
                    <a:lstStyle/>
                    <a:p>
                      <a:endParaRPr lang="en-US"/>
                    </a:p>
                  </a:txBody>
                  <a:tcPr/>
                </a:tc>
                <a:tc gridSpan="2">
                  <a:txBody>
                    <a:bodyPr/>
                    <a:lstStyle/>
                    <a:p>
                      <a:pPr lvl="0" algn="ctr" rtl="0">
                        <a:spcBef>
                          <a:spcPts val="0"/>
                        </a:spcBef>
                        <a:buNone/>
                      </a:pPr>
                      <a:r>
                        <a:rPr lang="en-US" sz="1800" b="0" i="0" dirty="0">
                          <a:solidFill>
                            <a:schemeClr val="lt1"/>
                          </a:solidFill>
                          <a:latin typeface="Arial" panose="020B0604020202020204" pitchFamily="34" charset="0"/>
                          <a:ea typeface="Trebuchet MS"/>
                          <a:cs typeface="Arial" panose="020B0604020202020204" pitchFamily="34" charset="0"/>
                          <a:sym typeface="Trebuchet MS"/>
                        </a:rPr>
                        <a:t>Weapon</a:t>
                      </a:r>
                    </a:p>
                    <a:p>
                      <a:pPr lvl="0" algn="ctr" rtl="0">
                        <a:spcBef>
                          <a:spcPts val="0"/>
                        </a:spcBef>
                        <a:buNone/>
                      </a:pPr>
                      <a:r>
                        <a:rPr lang="en-US" sz="1800" b="0" i="0" dirty="0" err="1">
                          <a:solidFill>
                            <a:schemeClr val="lt1"/>
                          </a:solidFill>
                          <a:latin typeface="Arial" panose="020B0604020202020204" pitchFamily="34" charset="0"/>
                          <a:ea typeface="Trebuchet MS"/>
                          <a:cs typeface="Arial" panose="020B0604020202020204" pitchFamily="34" charset="0"/>
                          <a:sym typeface="Trebuchet MS"/>
                        </a:rPr>
                        <a:t>schema.org</a:t>
                      </a:r>
                      <a:endParaRPr lang="en-US" sz="1800" b="0" i="0" dirty="0">
                        <a:solidFill>
                          <a:schemeClr val="lt1"/>
                        </a:solidFill>
                        <a:latin typeface="Arial" panose="020B0604020202020204" pitchFamily="34" charset="0"/>
                        <a:ea typeface="Trebuchet MS"/>
                        <a:cs typeface="Arial" panose="020B0604020202020204" pitchFamily="34" charset="0"/>
                        <a:sym typeface="Trebuchet MS"/>
                      </a:endParaRPr>
                    </a:p>
                  </a:txBody>
                  <a:tcPr marL="91450" marR="91450" marT="45725" marB="45725" anchor="ctr">
                    <a:lnL w="12700"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hMerge="1">
                  <a:txBody>
                    <a:bodyPr/>
                    <a:lstStyle/>
                    <a:p>
                      <a:endParaRPr lang="en-US"/>
                    </a:p>
                  </a:txBody>
                  <a:tcPr/>
                </a:tc>
                <a:extLst>
                  <a:ext uri="{0D108BD9-81ED-4DB2-BD59-A6C34878D82A}">
                    <a16:rowId xmlns:a16="http://schemas.microsoft.com/office/drawing/2014/main" val="10000"/>
                  </a:ext>
                </a:extLst>
              </a:tr>
              <a:tr h="292375">
                <a:tc>
                  <a:txBody>
                    <a:bodyPr/>
                    <a:lstStyle/>
                    <a:p>
                      <a:pPr marL="0" marR="0" lvl="0" indent="0" algn="ctr" rtl="0">
                        <a:spcBef>
                          <a:spcPts val="0"/>
                        </a:spcBef>
                        <a:buNone/>
                      </a:pPr>
                      <a:endParaRPr sz="1800" b="0" i="0" dirty="0">
                        <a:solidFill>
                          <a:schemeClr val="lt1"/>
                        </a:solidFill>
                        <a:latin typeface="Arial" panose="020B0604020202020204" pitchFamily="34" charset="0"/>
                        <a:ea typeface="Trebuchet MS"/>
                        <a:cs typeface="Arial" panose="020B0604020202020204" pitchFamily="34" charset="0"/>
                        <a:sym typeface="Trebuchet MS"/>
                      </a:endParaRPr>
                    </a:p>
                  </a:txBody>
                  <a:tcPr marL="91450" marR="91450" marT="45725" marB="45725" anchor="ctr">
                    <a:lnL w="9525"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b="0" i="0" dirty="0">
                          <a:solidFill>
                            <a:schemeClr val="lt1"/>
                          </a:solidFill>
                          <a:latin typeface="Arial" panose="020B0604020202020204" pitchFamily="34" charset="0"/>
                          <a:ea typeface="Trebuchet MS"/>
                          <a:cs typeface="Arial" panose="020B0604020202020204" pitchFamily="34" charset="0"/>
                          <a:sym typeface="Trebuchet MS"/>
                        </a:rPr>
                        <a:t>precision</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b="0" i="0" dirty="0">
                          <a:solidFill>
                            <a:schemeClr val="lt1"/>
                          </a:solidFill>
                          <a:latin typeface="Arial" panose="020B0604020202020204" pitchFamily="34" charset="0"/>
                          <a:ea typeface="Trebuchet MS"/>
                          <a:cs typeface="Arial" panose="020B0604020202020204" pitchFamily="34" charset="0"/>
                          <a:sym typeface="Trebuchet MS"/>
                        </a:rPr>
                        <a:t>recall</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b="0" i="0" dirty="0">
                          <a:solidFill>
                            <a:schemeClr val="lt1"/>
                          </a:solidFill>
                          <a:latin typeface="Arial" panose="020B0604020202020204" pitchFamily="34" charset="0"/>
                          <a:ea typeface="Trebuchet MS"/>
                          <a:cs typeface="Arial" panose="020B0604020202020204" pitchFamily="34" charset="0"/>
                          <a:sym typeface="Trebuchet MS"/>
                        </a:rPr>
                        <a:t>precision</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b="0" i="0" dirty="0">
                          <a:solidFill>
                            <a:schemeClr val="lt1"/>
                          </a:solidFill>
                          <a:latin typeface="Arial" panose="020B0604020202020204" pitchFamily="34" charset="0"/>
                          <a:ea typeface="Trebuchet MS"/>
                          <a:cs typeface="Arial" panose="020B0604020202020204" pitchFamily="34" charset="0"/>
                          <a:sym typeface="Trebuchet MS"/>
                        </a:rPr>
                        <a:t>recall</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b="0" i="0" dirty="0">
                          <a:solidFill>
                            <a:schemeClr val="lt1"/>
                          </a:solidFill>
                          <a:latin typeface="Arial" panose="020B0604020202020204" pitchFamily="34" charset="0"/>
                          <a:ea typeface="Trebuchet MS"/>
                          <a:cs typeface="Arial" panose="020B0604020202020204" pitchFamily="34" charset="0"/>
                          <a:sym typeface="Trebuchet MS"/>
                        </a:rPr>
                        <a:t>precision</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b="0" i="0" dirty="0">
                          <a:solidFill>
                            <a:schemeClr val="lt1"/>
                          </a:solidFill>
                          <a:latin typeface="Arial" panose="020B0604020202020204" pitchFamily="34" charset="0"/>
                          <a:ea typeface="Trebuchet MS"/>
                          <a:cs typeface="Arial" panose="020B0604020202020204" pitchFamily="34" charset="0"/>
                          <a:sym typeface="Trebuchet MS"/>
                        </a:rPr>
                        <a:t>recall</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b="0" i="0" dirty="0">
                          <a:solidFill>
                            <a:schemeClr val="lt1"/>
                          </a:solidFill>
                          <a:latin typeface="Arial" panose="020B0604020202020204" pitchFamily="34" charset="0"/>
                          <a:ea typeface="Trebuchet MS"/>
                          <a:cs typeface="Arial" panose="020B0604020202020204" pitchFamily="34" charset="0"/>
                          <a:sym typeface="Trebuchet MS"/>
                        </a:rPr>
                        <a:t>precision</a:t>
                      </a:r>
                    </a:p>
                  </a:txBody>
                  <a:tcPr marL="91450" marR="91450" marT="45725" marB="45725" anchor="ctr">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b="0" i="0" dirty="0">
                          <a:solidFill>
                            <a:schemeClr val="lt1"/>
                          </a:solidFill>
                          <a:latin typeface="Arial" panose="020B0604020202020204" pitchFamily="34" charset="0"/>
                          <a:ea typeface="Trebuchet MS"/>
                          <a:cs typeface="Arial" panose="020B0604020202020204" pitchFamily="34" charset="0"/>
                          <a:sym typeface="Trebuchet MS"/>
                        </a:rPr>
                        <a:t>recall</a:t>
                      </a:r>
                    </a:p>
                  </a:txBody>
                  <a:tcPr marL="91450" marR="91450" marT="45725" marB="45725" anchor="ctr">
                    <a:lnL w="12700"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extLst>
                  <a:ext uri="{0D108BD9-81ED-4DB2-BD59-A6C34878D82A}">
                    <a16:rowId xmlns:a16="http://schemas.microsoft.com/office/drawing/2014/main" val="10001"/>
                  </a:ext>
                </a:extLst>
              </a:tr>
              <a:tr h="352025">
                <a:tc>
                  <a:txBody>
                    <a:bodyPr/>
                    <a:lstStyle/>
                    <a:p>
                      <a:pPr marL="0" marR="0" lvl="0" indent="0" algn="ctr" rtl="0">
                        <a:spcBef>
                          <a:spcPts val="0"/>
                        </a:spcBef>
                        <a:buSzPct val="25000"/>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a:t>
                      </a:r>
                    </a:p>
                  </a:txBody>
                  <a:tcPr marL="91450" marR="91450" marT="45725" marB="45725" anchor="ctr">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18F"/>
                        </a:buClr>
                        <a:buSzPct val="25000"/>
                        <a:buFont typeface="Trebuchet MS"/>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0.07</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0.05</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18F"/>
                        </a:buClr>
                        <a:buSzPct val="25000"/>
                        <a:buFont typeface="Trebuchet MS"/>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0.07</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0.05</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18F"/>
                        </a:buClr>
                        <a:buSzPct val="25000"/>
                        <a:buFont typeface="Trebuchet MS"/>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0.01</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0.01</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0.03</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0.02</a:t>
                      </a:r>
                    </a:p>
                  </a:txBody>
                  <a:tcPr marL="91450" marR="91450" marT="45725" marB="45725" anchor="ctr">
                    <a:lnL w="12700" cap="flat" cmpd="sng">
                      <a:solidFill>
                        <a:srgbClr val="11618F"/>
                      </a:solidFill>
                      <a:prstDash val="solid"/>
                      <a:round/>
                      <a:headEnd type="none" w="med" len="med"/>
                      <a:tailEnd type="none" w="med" len="med"/>
                    </a:lnL>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22200">
                <a:tc>
                  <a:txBody>
                    <a:bodyPr/>
                    <a:lstStyle/>
                    <a:p>
                      <a:pPr marL="0" marR="0" lvl="0" indent="0" algn="ctr" rtl="0">
                        <a:spcBef>
                          <a:spcPts val="0"/>
                        </a:spcBef>
                        <a:buSzPct val="25000"/>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1</a:t>
                      </a:r>
                    </a:p>
                  </a:txBody>
                  <a:tcPr marL="91450" marR="91450" marT="45725" marB="45725" anchor="ctr">
                    <a:lnL w="9525" cap="flat" cmpd="sng">
                      <a:solidFill>
                        <a:srgbClr val="FFFFFF"/>
                      </a:solidFill>
                      <a:prstDash val="solid"/>
                      <a:round/>
                      <a:headEnd type="none" w="med" len="med"/>
                      <a:tailEnd type="none" w="med" len="med"/>
                    </a:lnL>
                    <a:lnR w="12700" cap="flat" cmpd="sng">
                      <a:solidFill>
                        <a:srgbClr val="0B5394"/>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18F"/>
                        </a:buClr>
                        <a:buSzPct val="25000"/>
                        <a:buFont typeface="Trebuchet MS"/>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0.60</a:t>
                      </a:r>
                    </a:p>
                  </a:txBody>
                  <a:tcPr marL="91450" marR="91450" marT="45725" marB="45725" anchor="ctr">
                    <a:lnL w="12700" cap="flat" cmpd="sng">
                      <a:solidFill>
                        <a:srgbClr val="0B5394"/>
                      </a:solidFill>
                      <a:prstDash val="solid"/>
                      <a:round/>
                      <a:headEnd type="none" w="med" len="med"/>
                      <a:tailEnd type="none" w="med" len="med"/>
                    </a:lnL>
                    <a:lnR w="12700" cap="flat" cmpd="sng">
                      <a:solidFill>
                        <a:srgbClr val="0B5394"/>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0.60</a:t>
                      </a:r>
                    </a:p>
                  </a:txBody>
                  <a:tcPr marL="91450" marR="91450" marT="45725" marB="45725" anchor="ctr">
                    <a:lnL w="12700" cap="flat" cmpd="sng">
                      <a:solidFill>
                        <a:srgbClr val="0B5394"/>
                      </a:solidFill>
                      <a:prstDash val="solid"/>
                      <a:round/>
                      <a:headEnd type="none" w="med" len="med"/>
                      <a:tailEnd type="none" w="med" len="med"/>
                    </a:lnL>
                    <a:lnR w="12700" cap="flat" cmpd="sng">
                      <a:solidFill>
                        <a:srgbClr val="0B5394"/>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18F"/>
                        </a:buClr>
                        <a:buSzPct val="25000"/>
                        <a:buFont typeface="Trebuchet MS"/>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0.28</a:t>
                      </a:r>
                    </a:p>
                  </a:txBody>
                  <a:tcPr marL="91450" marR="91450" marT="45725" marB="45725" anchor="ctr">
                    <a:lnL w="12700" cap="flat" cmpd="sng">
                      <a:solidFill>
                        <a:srgbClr val="0B5394"/>
                      </a:solidFill>
                      <a:prstDash val="solid"/>
                      <a:round/>
                      <a:headEnd type="none" w="med" len="med"/>
                      <a:tailEnd type="none" w="med" len="med"/>
                    </a:lnL>
                    <a:lnR w="12700" cap="flat" cmpd="sng">
                      <a:solidFill>
                        <a:srgbClr val="0B5394"/>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0.29</a:t>
                      </a:r>
                    </a:p>
                  </a:txBody>
                  <a:tcPr marL="91450" marR="91450" marT="45725" marB="45725" anchor="ctr">
                    <a:lnL w="12700" cap="flat" cmpd="sng">
                      <a:solidFill>
                        <a:srgbClr val="0B5394"/>
                      </a:solidFill>
                      <a:prstDash val="solid"/>
                      <a:round/>
                      <a:headEnd type="none" w="med" len="med"/>
                      <a:tailEnd type="none" w="med" len="med"/>
                    </a:lnL>
                    <a:lnR w="12700" cap="flat" cmpd="sng">
                      <a:solidFill>
                        <a:srgbClr val="0B5394"/>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18F"/>
                        </a:buClr>
                        <a:buSzPct val="25000"/>
                        <a:buFont typeface="Trebuchet MS"/>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0.85</a:t>
                      </a:r>
                    </a:p>
                  </a:txBody>
                  <a:tcPr marL="91450" marR="91450" marT="45725" marB="45725" anchor="ctr">
                    <a:lnL w="12700" cap="flat" cmpd="sng">
                      <a:solidFill>
                        <a:srgbClr val="0B5394"/>
                      </a:solidFill>
                      <a:prstDash val="solid"/>
                      <a:round/>
                      <a:headEnd type="none" w="med" len="med"/>
                      <a:tailEnd type="none" w="med" len="med"/>
                    </a:lnL>
                    <a:lnR w="12700" cap="flat" cmpd="sng">
                      <a:solidFill>
                        <a:srgbClr val="0B5394"/>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0.78</a:t>
                      </a:r>
                    </a:p>
                  </a:txBody>
                  <a:tcPr marL="91450" marR="91450" marT="45725" marB="45725" anchor="ctr">
                    <a:lnL w="12700" cap="flat" cmpd="sng">
                      <a:solidFill>
                        <a:srgbClr val="0B5394"/>
                      </a:solidFill>
                      <a:prstDash val="solid"/>
                      <a:round/>
                      <a:headEnd type="none" w="med" len="med"/>
                      <a:tailEnd type="none" w="med" len="med"/>
                    </a:lnL>
                    <a:lnR w="12700" cap="flat" cmpd="sng">
                      <a:solidFill>
                        <a:srgbClr val="0B5394"/>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0.84</a:t>
                      </a:r>
                    </a:p>
                  </a:txBody>
                  <a:tcPr marL="91450" marR="91450" marT="45725" marB="45725" anchor="ctr">
                    <a:lnL w="12700" cap="flat" cmpd="sng">
                      <a:solidFill>
                        <a:srgbClr val="0B5394"/>
                      </a:solidFill>
                      <a:prstDash val="solid"/>
                      <a:round/>
                      <a:headEnd type="none" w="med" len="med"/>
                      <a:tailEnd type="none" w="med" len="med"/>
                    </a:lnL>
                    <a:lnR w="12700" cap="flat" cmpd="sng">
                      <a:solidFill>
                        <a:srgbClr val="0B5394"/>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0.79</a:t>
                      </a:r>
                    </a:p>
                  </a:txBody>
                  <a:tcPr marL="91450" marR="91450" marT="45725" marB="45725" anchor="ctr">
                    <a:lnL w="12700" cap="flat" cmpd="sng">
                      <a:solidFill>
                        <a:srgbClr val="0B5394"/>
                      </a:solidFill>
                      <a:prstDash val="solid"/>
                      <a:round/>
                      <a:headEnd type="none" w="med" len="med"/>
                      <a:tailEnd type="none" w="med" len="med"/>
                    </a:lnL>
                    <a:lnR w="9525"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93125">
                <a:tc>
                  <a:txBody>
                    <a:bodyPr/>
                    <a:lstStyle/>
                    <a:p>
                      <a:pPr marL="0" marR="0" lvl="0" indent="0" algn="ctr" rtl="0">
                        <a:spcBef>
                          <a:spcPts val="0"/>
                        </a:spcBef>
                        <a:buSzPct val="25000"/>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2</a:t>
                      </a:r>
                    </a:p>
                  </a:txBody>
                  <a:tcPr marL="91450" marR="91450" marT="45725" marB="45725" anchor="ctr">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18F"/>
                        </a:buClr>
                        <a:buSzPct val="25000"/>
                        <a:buFont typeface="Trebuchet MS"/>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0.64</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0.67</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18F"/>
                        </a:buClr>
                        <a:buSzPct val="25000"/>
                        <a:buFont typeface="Trebuchet MS"/>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0.53</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0.58</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18F"/>
                        </a:buClr>
                        <a:buSzPct val="25000"/>
                        <a:buFont typeface="Trebuchet MS"/>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0.81</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0.81</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0.83</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0.79</a:t>
                      </a:r>
                    </a:p>
                  </a:txBody>
                  <a:tcPr marL="91450" marR="91450" marT="45725" marB="45725" anchor="ctr">
                    <a:lnL w="12700" cap="flat" cmpd="sng">
                      <a:solidFill>
                        <a:srgbClr val="11618F"/>
                      </a:solidFill>
                      <a:prstDash val="solid"/>
                      <a:round/>
                      <a:headEnd type="none" w="med" len="med"/>
                      <a:tailEnd type="none" w="med" len="med"/>
                    </a:lnL>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03675">
                <a:tc>
                  <a:txBody>
                    <a:bodyPr/>
                    <a:lstStyle/>
                    <a:p>
                      <a:pPr marL="0" marR="0" lvl="0" indent="0" algn="ctr" rtl="0">
                        <a:spcBef>
                          <a:spcPts val="0"/>
                        </a:spcBef>
                        <a:buNone/>
                      </a:pPr>
                      <a:r>
                        <a:rPr lang="en-US" sz="1000" b="0" i="0" dirty="0">
                          <a:solidFill>
                            <a:srgbClr val="0B5394"/>
                          </a:solidFill>
                          <a:latin typeface="Arial" panose="020B0604020202020204" pitchFamily="34" charset="0"/>
                          <a:ea typeface="Trebuchet MS"/>
                          <a:cs typeface="Arial" panose="020B0604020202020204" pitchFamily="34" charset="0"/>
                          <a:sym typeface="Trebuchet MS"/>
                        </a:rPr>
                        <a:t>...</a:t>
                      </a:r>
                    </a:p>
                  </a:txBody>
                  <a:tcPr marL="91450" marR="91450" marT="45725" marB="45725" anchor="ctr">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000" b="0" i="0" dirty="0">
                          <a:solidFill>
                            <a:srgbClr val="0B5394"/>
                          </a:solidFill>
                          <a:latin typeface="Arial" panose="020B0604020202020204" pitchFamily="34" charset="0"/>
                          <a:ea typeface="Trebuchet MS"/>
                          <a:cs typeface="Arial" panose="020B0604020202020204" pitchFamily="34" charset="0"/>
                          <a:sym typeface="Trebuchet MS"/>
                        </a:rPr>
                        <a:t>...</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000" b="0" i="0" dirty="0">
                          <a:solidFill>
                            <a:srgbClr val="0B5394"/>
                          </a:solidFill>
                          <a:latin typeface="Arial" panose="020B0604020202020204" pitchFamily="34" charset="0"/>
                          <a:ea typeface="Trebuchet MS"/>
                          <a:cs typeface="Arial" panose="020B0604020202020204" pitchFamily="34" charset="0"/>
                          <a:sym typeface="Trebuchet MS"/>
                        </a:rPr>
                        <a:t>...</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000" b="0" i="0" dirty="0">
                          <a:solidFill>
                            <a:srgbClr val="0B5394"/>
                          </a:solidFill>
                          <a:latin typeface="Arial" panose="020B0604020202020204" pitchFamily="34" charset="0"/>
                          <a:ea typeface="Trebuchet MS"/>
                          <a:cs typeface="Arial" panose="020B0604020202020204" pitchFamily="34" charset="0"/>
                          <a:sym typeface="Trebuchet MS"/>
                        </a:rPr>
                        <a:t>...</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000" b="0" i="0" dirty="0">
                          <a:solidFill>
                            <a:srgbClr val="0B5394"/>
                          </a:solidFill>
                          <a:latin typeface="Arial" panose="020B0604020202020204" pitchFamily="34" charset="0"/>
                          <a:ea typeface="Trebuchet MS"/>
                          <a:cs typeface="Arial" panose="020B0604020202020204" pitchFamily="34" charset="0"/>
                          <a:sym typeface="Trebuchet MS"/>
                        </a:rPr>
                        <a:t>...</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000" b="0" i="0" dirty="0">
                          <a:solidFill>
                            <a:srgbClr val="0B5394"/>
                          </a:solidFill>
                          <a:latin typeface="Arial" panose="020B0604020202020204" pitchFamily="34" charset="0"/>
                          <a:ea typeface="Trebuchet MS"/>
                          <a:cs typeface="Arial" panose="020B0604020202020204" pitchFamily="34" charset="0"/>
                          <a:sym typeface="Trebuchet MS"/>
                        </a:rPr>
                        <a:t>...</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000" b="0" i="0" dirty="0">
                          <a:solidFill>
                            <a:srgbClr val="0B5394"/>
                          </a:solidFill>
                          <a:latin typeface="Arial" panose="020B0604020202020204" pitchFamily="34" charset="0"/>
                          <a:ea typeface="Trebuchet MS"/>
                          <a:cs typeface="Arial" panose="020B0604020202020204" pitchFamily="34" charset="0"/>
                          <a:sym typeface="Trebuchet MS"/>
                        </a:rPr>
                        <a:t>...</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000" b="0" i="0" dirty="0">
                          <a:solidFill>
                            <a:srgbClr val="0B5394"/>
                          </a:solidFill>
                          <a:latin typeface="Arial" panose="020B0604020202020204" pitchFamily="34" charset="0"/>
                          <a:ea typeface="Trebuchet MS"/>
                          <a:cs typeface="Arial" panose="020B0604020202020204" pitchFamily="34" charset="0"/>
                          <a:sym typeface="Trebuchet MS"/>
                        </a:rPr>
                        <a:t>...</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000" b="0" i="0" dirty="0">
                          <a:solidFill>
                            <a:srgbClr val="0B5394"/>
                          </a:solidFill>
                          <a:latin typeface="Arial" panose="020B0604020202020204" pitchFamily="34" charset="0"/>
                          <a:ea typeface="Trebuchet MS"/>
                          <a:cs typeface="Arial" panose="020B0604020202020204" pitchFamily="34" charset="0"/>
                          <a:sym typeface="Trebuchet MS"/>
                        </a:rPr>
                        <a:t>...</a:t>
                      </a:r>
                    </a:p>
                  </a:txBody>
                  <a:tcPr marL="91450" marR="91450" marT="45725" marB="45725" anchor="ctr">
                    <a:lnL w="12700" cap="flat" cmpd="sng">
                      <a:solidFill>
                        <a:srgbClr val="11618F"/>
                      </a:solidFill>
                      <a:prstDash val="solid"/>
                      <a:round/>
                      <a:headEnd type="none" w="med" len="med"/>
                      <a:tailEnd type="none" w="med" len="med"/>
                    </a:lnL>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33500">
                <a:tc>
                  <a:txBody>
                    <a:bodyPr/>
                    <a:lstStyle/>
                    <a:p>
                      <a:pPr marL="0" marR="0" lvl="0" indent="0" algn="ctr" rtl="0">
                        <a:spcBef>
                          <a:spcPts val="0"/>
                        </a:spcBef>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5</a:t>
                      </a:r>
                    </a:p>
                  </a:txBody>
                  <a:tcPr marL="91450" marR="91450" marT="45725" marB="45725" anchor="ctr">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0.75</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0.77</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0.61</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0.67</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0.83</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0.82</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0.86</a:t>
                      </a:r>
                    </a:p>
                  </a:txBody>
                  <a:tcPr marL="91450" marR="91450" marT="45725" marB="45725" anchor="ctr">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800" b="0" i="0" dirty="0">
                          <a:solidFill>
                            <a:srgbClr val="0B5394"/>
                          </a:solidFill>
                          <a:latin typeface="Arial" panose="020B0604020202020204" pitchFamily="34" charset="0"/>
                          <a:ea typeface="Trebuchet MS"/>
                          <a:cs typeface="Arial" panose="020B0604020202020204" pitchFamily="34" charset="0"/>
                          <a:sym typeface="Trebuchet MS"/>
                        </a:rPr>
                        <a:t>0.82</a:t>
                      </a:r>
                    </a:p>
                  </a:txBody>
                  <a:tcPr marL="91450" marR="91450" marT="45725" marB="45725" anchor="ctr">
                    <a:lnL w="12700" cap="flat" cmpd="sng">
                      <a:solidFill>
                        <a:srgbClr val="11618F"/>
                      </a:solidFill>
                      <a:prstDash val="solid"/>
                      <a:round/>
                      <a:headEnd type="none" w="med" len="med"/>
                      <a:tailEnd type="none" w="med" len="med"/>
                    </a:lnL>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419" name="Shape 3419"/>
          <p:cNvSpPr txBox="1">
            <a:spLocks noGrp="1"/>
          </p:cNvSpPr>
          <p:nvPr>
            <p:ph type="body" idx="1"/>
          </p:nvPr>
        </p:nvSpPr>
        <p:spPr>
          <a:xfrm>
            <a:off x="546100" y="4436175"/>
            <a:ext cx="8443800" cy="2134200"/>
          </a:xfrm>
          <a:prstGeom prst="rect">
            <a:avLst/>
          </a:prstGeom>
        </p:spPr>
        <p:txBody>
          <a:bodyPr lIns="91425" tIns="91425" rIns="91425" bIns="91425" anchor="t" anchorCtr="0">
            <a:noAutofit/>
          </a:bodyPr>
          <a:lstStyle/>
          <a:p>
            <a:pPr marL="457200" lvl="0" indent="-381000" rtl="0">
              <a:spcBef>
                <a:spcPts val="0"/>
              </a:spcBef>
              <a:spcAft>
                <a:spcPts val="1000"/>
              </a:spcAft>
              <a:buSzPct val="100000"/>
            </a:pPr>
            <a:r>
              <a:rPr lang="en-US" sz="2400"/>
              <a:t>Very low accuracy if only using the ontology paths</a:t>
            </a:r>
          </a:p>
          <a:p>
            <a:pPr marL="457200" lvl="0" indent="-381000" rtl="0">
              <a:spcBef>
                <a:spcPts val="0"/>
              </a:spcBef>
              <a:spcAft>
                <a:spcPts val="1000"/>
              </a:spcAft>
              <a:buSzPct val="100000"/>
            </a:pPr>
            <a:r>
              <a:rPr lang="en-US" sz="2400"/>
              <a:t>Considering </a:t>
            </a:r>
            <a:r>
              <a:rPr lang="en-US" sz="2400">
                <a:solidFill>
                  <a:schemeClr val="accent4"/>
                </a:solidFill>
              </a:rPr>
              <a:t>coherence</a:t>
            </a:r>
            <a:r>
              <a:rPr lang="en-US" sz="2400"/>
              <a:t> improves the quality of the models (longer patterns increase the accuracy)</a:t>
            </a:r>
          </a:p>
          <a:p>
            <a:pPr marL="457200" lvl="0" indent="-381000" rtl="0">
              <a:spcBef>
                <a:spcPts val="0"/>
              </a:spcBef>
              <a:spcAft>
                <a:spcPts val="1000"/>
              </a:spcAft>
              <a:buSzPct val="100000"/>
            </a:pPr>
            <a:r>
              <a:rPr lang="en-US" sz="2400"/>
              <a:t>Higher precision &amp; recall for less complex ontologies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4" name="Shape 3424"/>
          <p:cNvSpPr txBox="1">
            <a:spLocks noGrp="1"/>
          </p:cNvSpPr>
          <p:nvPr>
            <p:ph type="ctrTitle"/>
          </p:nvPr>
        </p:nvSpPr>
        <p:spPr>
          <a:xfrm>
            <a:off x="76200" y="2130425"/>
            <a:ext cx="8991600" cy="1470024"/>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latin typeface="Arial" panose="020B0604020202020204" pitchFamily="34" charset="0"/>
                <a:sym typeface="Helvetica Neue"/>
              </a:rPr>
              <a:t>Karma Use Cases</a:t>
            </a:r>
          </a:p>
        </p:txBody>
      </p:sp>
      <p:sp>
        <p:nvSpPr>
          <p:cNvPr id="3425" name="Shape 3425"/>
          <p:cNvSpPr txBox="1">
            <a:spLocks noGrp="1"/>
          </p:cNvSpPr>
          <p:nvPr>
            <p:ph type="subTitle" idx="1"/>
          </p:nvPr>
        </p:nvSpPr>
        <p:spPr>
          <a:xfrm>
            <a:off x="1371600" y="3886200"/>
            <a:ext cx="6400799" cy="1752600"/>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11628F"/>
              </a:buClr>
              <a:buSzPct val="25000"/>
              <a:buFont typeface="Arial"/>
              <a:buNone/>
            </a:pPr>
            <a:endParaRPr sz="3200" u="none" strike="noStrike" cap="none" dirty="0">
              <a:solidFill>
                <a:srgbClr val="11628F"/>
              </a:solidFill>
              <a:latin typeface="Arial" panose="020B0604020202020204" pitchFamily="34" charset="0"/>
              <a:ea typeface="Trebuchet MS"/>
              <a:sym typeface="Trebuchet M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429"/>
        <p:cNvGrpSpPr/>
        <p:nvPr/>
      </p:nvGrpSpPr>
      <p:grpSpPr>
        <a:xfrm>
          <a:off x="0" y="0"/>
          <a:ext cx="0" cy="0"/>
          <a:chOff x="0" y="0"/>
          <a:chExt cx="0" cy="0"/>
        </a:xfrm>
      </p:grpSpPr>
      <p:sp>
        <p:nvSpPr>
          <p:cNvPr id="3430" name="Shape 3430"/>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VIVO</a:t>
            </a:r>
          </a:p>
        </p:txBody>
      </p:sp>
      <p:sp>
        <p:nvSpPr>
          <p:cNvPr id="3431" name="Shape 3431"/>
          <p:cNvSpPr txBox="1">
            <a:spLocks noGrp="1"/>
          </p:cNvSpPr>
          <p:nvPr>
            <p:ph type="body" idx="1"/>
          </p:nvPr>
        </p:nvSpPr>
        <p:spPr>
          <a:xfrm>
            <a:off x="393700" y="1295400"/>
            <a:ext cx="4559400" cy="5427300"/>
          </a:xfrm>
          <a:prstGeom prst="rect">
            <a:avLst/>
          </a:prstGeom>
          <a:noFill/>
          <a:ln>
            <a:noFill/>
          </a:ln>
        </p:spPr>
        <p:txBody>
          <a:bodyPr lIns="90000" tIns="46800" rIns="90000" bIns="46800" anchor="t" anchorCtr="0">
            <a:noAutofit/>
          </a:bodyPr>
          <a:lstStyle/>
          <a:p>
            <a:pPr marL="341313" marR="0" lvl="0" indent="-320993" algn="l" rtl="0">
              <a:lnSpc>
                <a:spcPct val="80000"/>
              </a:lnSpc>
              <a:spcBef>
                <a:spcPts val="0"/>
              </a:spcBef>
              <a:spcAft>
                <a:spcPts val="0"/>
              </a:spcAft>
              <a:buClr>
                <a:srgbClr val="11628F"/>
              </a:buClr>
              <a:buSzPct val="100000"/>
              <a:buFont typeface="Arial"/>
              <a:buChar char="•"/>
            </a:pPr>
            <a:r>
              <a:rPr lang="en-US" sz="2400" u="sng" strike="noStrike" cap="none" dirty="0">
                <a:solidFill>
                  <a:schemeClr val="hlink"/>
                </a:solidFill>
                <a:ea typeface="Trebuchet MS"/>
                <a:sym typeface="Trebuchet MS"/>
                <a:hlinkClick r:id="rId3"/>
              </a:rPr>
              <a:t>VIVO</a:t>
            </a:r>
            <a:r>
              <a:rPr lang="en-US" sz="2400" u="none" strike="noStrike" cap="none" dirty="0">
                <a:solidFill>
                  <a:srgbClr val="11628F"/>
                </a:solidFill>
                <a:ea typeface="Trebuchet MS"/>
                <a:sym typeface="Trebuchet MS"/>
              </a:rPr>
              <a:t> is a system to build researcher networks across institutions</a:t>
            </a:r>
          </a:p>
          <a:p>
            <a:pPr marL="341313" marR="0" lvl="0" indent="-341313" algn="l" rtl="0">
              <a:lnSpc>
                <a:spcPct val="80000"/>
              </a:lnSpc>
              <a:spcBef>
                <a:spcPts val="800"/>
              </a:spcBef>
              <a:spcAft>
                <a:spcPts val="0"/>
              </a:spcAft>
              <a:buClr>
                <a:srgbClr val="11628F"/>
              </a:buClr>
              <a:buSzPct val="113333"/>
              <a:buFont typeface="Arial"/>
              <a:buNone/>
            </a:pPr>
            <a:endParaRPr sz="2400" u="none" strike="noStrike" cap="none" dirty="0">
              <a:solidFill>
                <a:srgbClr val="11628F"/>
              </a:solidFill>
              <a:ea typeface="Trebuchet MS"/>
              <a:sym typeface="Trebuchet MS"/>
            </a:endParaRPr>
          </a:p>
          <a:p>
            <a:pPr marL="341313" marR="0" lvl="0" indent="-320993" algn="l" rtl="0">
              <a:lnSpc>
                <a:spcPct val="80000"/>
              </a:lnSpc>
              <a:spcBef>
                <a:spcPts val="800"/>
              </a:spcBef>
              <a:spcAft>
                <a:spcPts val="0"/>
              </a:spcAft>
              <a:buClr>
                <a:srgbClr val="11628F"/>
              </a:buClr>
              <a:buSzPct val="100000"/>
              <a:buFont typeface="Arial"/>
              <a:buChar char="•"/>
            </a:pPr>
            <a:r>
              <a:rPr lang="en-US" sz="2400" u="none" strike="noStrike" cap="none" dirty="0">
                <a:solidFill>
                  <a:srgbClr val="11628F"/>
                </a:solidFill>
                <a:ea typeface="Trebuchet MS"/>
                <a:sym typeface="Trebuchet MS"/>
              </a:rPr>
              <a:t>Used Karma to map the data about USC faculty to VIVO ontology and publish it as RDF</a:t>
            </a:r>
          </a:p>
          <a:p>
            <a:pPr marL="341313" marR="0" lvl="0" indent="-341313" algn="l" rtl="0">
              <a:lnSpc>
                <a:spcPct val="80000"/>
              </a:lnSpc>
              <a:spcBef>
                <a:spcPts val="800"/>
              </a:spcBef>
              <a:spcAft>
                <a:spcPts val="0"/>
              </a:spcAft>
              <a:buClr>
                <a:srgbClr val="11628F"/>
              </a:buClr>
              <a:buSzPct val="113333"/>
              <a:buFont typeface="Arial"/>
              <a:buNone/>
            </a:pPr>
            <a:endParaRPr sz="2400" u="none" strike="noStrike" cap="none" dirty="0">
              <a:solidFill>
                <a:srgbClr val="11628F"/>
              </a:solidFill>
              <a:ea typeface="Trebuchet MS"/>
              <a:sym typeface="Trebuchet MS"/>
            </a:endParaRPr>
          </a:p>
          <a:p>
            <a:pPr marL="341313" marR="0" lvl="0" indent="-320993" algn="l" rtl="0">
              <a:lnSpc>
                <a:spcPct val="80000"/>
              </a:lnSpc>
              <a:spcBef>
                <a:spcPts val="800"/>
              </a:spcBef>
              <a:spcAft>
                <a:spcPts val="0"/>
              </a:spcAft>
              <a:buClr>
                <a:srgbClr val="11628F"/>
              </a:buClr>
              <a:buSzPct val="100000"/>
              <a:buFont typeface="Arial"/>
              <a:buChar char="•"/>
            </a:pPr>
            <a:r>
              <a:rPr lang="en-US" sz="2400" u="none" strike="noStrike" cap="none" dirty="0">
                <a:solidFill>
                  <a:srgbClr val="11628F"/>
                </a:solidFill>
                <a:ea typeface="Trebuchet MS"/>
                <a:sym typeface="Trebuchet MS"/>
              </a:rPr>
              <a:t>VIVO ingest the RDF data</a:t>
            </a:r>
          </a:p>
          <a:p>
            <a:pPr marL="341313" marR="0" lvl="0" indent="-341313" algn="l" rtl="0">
              <a:lnSpc>
                <a:spcPct val="80000"/>
              </a:lnSpc>
              <a:spcBef>
                <a:spcPts val="800"/>
              </a:spcBef>
              <a:spcAft>
                <a:spcPts val="0"/>
              </a:spcAft>
              <a:buClr>
                <a:srgbClr val="11628F"/>
              </a:buClr>
              <a:buSzPct val="113333"/>
              <a:buFont typeface="Arial"/>
              <a:buNone/>
            </a:pPr>
            <a:endParaRPr sz="2400" u="none" strike="noStrike" cap="none" dirty="0">
              <a:solidFill>
                <a:srgbClr val="11628F"/>
              </a:solidFill>
              <a:ea typeface="Trebuchet MS"/>
              <a:sym typeface="Trebuchet MS"/>
            </a:endParaRPr>
          </a:p>
          <a:p>
            <a:pPr marL="341313" marR="0" lvl="0" indent="-320993" algn="l" rtl="0">
              <a:lnSpc>
                <a:spcPct val="80000"/>
              </a:lnSpc>
              <a:spcBef>
                <a:spcPts val="800"/>
              </a:spcBef>
              <a:spcAft>
                <a:spcPts val="0"/>
              </a:spcAft>
              <a:buClr>
                <a:srgbClr val="11628F"/>
              </a:buClr>
              <a:buSzPct val="100000"/>
              <a:buFont typeface="Arial"/>
              <a:buChar char="•"/>
            </a:pPr>
            <a:r>
              <a:rPr lang="en-US" sz="2400" u="sng" strike="noStrike" cap="none" dirty="0">
                <a:solidFill>
                  <a:schemeClr val="hlink"/>
                </a:solidFill>
                <a:ea typeface="Trebuchet MS"/>
                <a:sym typeface="Trebuchet MS"/>
                <a:hlinkClick r:id="rId4"/>
              </a:rPr>
              <a:t>Video</a:t>
            </a:r>
          </a:p>
          <a:p>
            <a:pPr marL="341313" marR="0" lvl="0" indent="-341313" algn="l" rtl="0">
              <a:lnSpc>
                <a:spcPct val="80000"/>
              </a:lnSpc>
              <a:spcBef>
                <a:spcPts val="800"/>
              </a:spcBef>
              <a:spcAft>
                <a:spcPts val="0"/>
              </a:spcAft>
              <a:buClr>
                <a:srgbClr val="11628F"/>
              </a:buClr>
              <a:buSzPct val="113333"/>
              <a:buFont typeface="Arial"/>
              <a:buNone/>
            </a:pPr>
            <a:endParaRPr sz="2400" u="none" strike="noStrike" cap="none" dirty="0">
              <a:solidFill>
                <a:srgbClr val="11628F"/>
              </a:solidFill>
              <a:ea typeface="Trebuchet MS"/>
              <a:sym typeface="Trebuchet MS"/>
            </a:endParaRPr>
          </a:p>
          <a:p>
            <a:pPr marL="341313" marR="0" lvl="0" indent="-341313" algn="l" rtl="0">
              <a:lnSpc>
                <a:spcPct val="80000"/>
              </a:lnSpc>
              <a:spcBef>
                <a:spcPts val="800"/>
              </a:spcBef>
              <a:spcAft>
                <a:spcPts val="0"/>
              </a:spcAft>
              <a:buClr>
                <a:srgbClr val="11628F"/>
              </a:buClr>
              <a:buSzPct val="113333"/>
              <a:buFont typeface="Arial"/>
              <a:buNone/>
            </a:pPr>
            <a:endParaRPr sz="2400" u="none" strike="noStrike" cap="none" dirty="0">
              <a:solidFill>
                <a:srgbClr val="11628F"/>
              </a:solidFill>
              <a:ea typeface="Trebuchet MS"/>
              <a:sym typeface="Trebuchet MS"/>
            </a:endParaRPr>
          </a:p>
          <a:p>
            <a:pPr marL="341313" marR="0" lvl="0" indent="-341313" algn="l" rtl="0">
              <a:lnSpc>
                <a:spcPct val="80000"/>
              </a:lnSpc>
              <a:spcBef>
                <a:spcPts val="800"/>
              </a:spcBef>
              <a:spcAft>
                <a:spcPts val="0"/>
              </a:spcAft>
              <a:buClr>
                <a:srgbClr val="11628F"/>
              </a:buClr>
              <a:buSzPct val="113333"/>
              <a:buFont typeface="Arial"/>
              <a:buNone/>
            </a:pPr>
            <a:endParaRPr sz="2400" u="none" strike="noStrike" cap="none" dirty="0">
              <a:solidFill>
                <a:srgbClr val="11628F"/>
              </a:solidFill>
              <a:ea typeface="Trebuchet MS"/>
              <a:sym typeface="Trebuchet MS"/>
            </a:endParaRPr>
          </a:p>
        </p:txBody>
      </p:sp>
      <p:sp>
        <p:nvSpPr>
          <p:cNvPr id="3432" name="Shape 3432"/>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102</a:t>
            </a:fld>
            <a:endParaRPr lang="en-US" sz="1200">
              <a:solidFill>
                <a:srgbClr val="D10202"/>
              </a:solidFill>
              <a:latin typeface="Arial"/>
              <a:ea typeface="Arial"/>
              <a:cs typeface="Arial"/>
              <a:sym typeface="Arial"/>
            </a:endParaRPr>
          </a:p>
        </p:txBody>
      </p:sp>
      <p:pic>
        <p:nvPicPr>
          <p:cNvPr id="3433" name="Shape 3433"/>
          <p:cNvPicPr preferRelativeResize="0"/>
          <p:nvPr/>
        </p:nvPicPr>
        <p:blipFill rotWithShape="1">
          <a:blip r:embed="rId5">
            <a:alphaModFix/>
          </a:blip>
          <a:srcRect/>
          <a:stretch/>
        </p:blipFill>
        <p:spPr>
          <a:xfrm>
            <a:off x="4971846" y="1433940"/>
            <a:ext cx="4009611" cy="35813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sp>
        <p:nvSpPr>
          <p:cNvPr id="3438" name="Shape 3438"/>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Smithsonian American Art Museum</a:t>
            </a:r>
          </a:p>
        </p:txBody>
      </p:sp>
      <p:sp>
        <p:nvSpPr>
          <p:cNvPr id="3439" name="Shape 3439"/>
          <p:cNvSpPr txBox="1">
            <a:spLocks noGrp="1"/>
          </p:cNvSpPr>
          <p:nvPr>
            <p:ph type="body" idx="1"/>
          </p:nvPr>
        </p:nvSpPr>
        <p:spPr>
          <a:xfrm>
            <a:off x="165099" y="1536879"/>
            <a:ext cx="4528200" cy="4953000"/>
          </a:xfrm>
          <a:prstGeom prst="rect">
            <a:avLst/>
          </a:prstGeom>
          <a:noFill/>
          <a:ln>
            <a:noFill/>
          </a:ln>
        </p:spPr>
        <p:txBody>
          <a:bodyPr lIns="90000" tIns="46800" rIns="90000" bIns="46800" anchor="t" anchorCtr="0">
            <a:noAutofit/>
          </a:bodyPr>
          <a:lstStyle/>
          <a:p>
            <a:pPr marL="341313" marR="0" lvl="0" indent="-351473" algn="l" rtl="0">
              <a:lnSpc>
                <a:spcPct val="100000"/>
              </a:lnSpc>
              <a:spcBef>
                <a:spcPts val="0"/>
              </a:spcBef>
              <a:spcAft>
                <a:spcPts val="0"/>
              </a:spcAft>
              <a:buClr>
                <a:srgbClr val="11628F"/>
              </a:buClr>
              <a:buSzPct val="100000"/>
              <a:buFont typeface="Arial"/>
              <a:buChar char="•"/>
            </a:pPr>
            <a:r>
              <a:rPr lang="en-US" sz="2400" u="none" strike="noStrike" cap="none" dirty="0">
                <a:solidFill>
                  <a:srgbClr val="11628F"/>
                </a:solidFill>
                <a:ea typeface="Trebuchet MS"/>
                <a:sym typeface="Trebuchet MS"/>
              </a:rPr>
              <a:t>Used Karma to convert data of 44000 museum objects to Linked Open Data</a:t>
            </a:r>
            <a:endParaRPr sz="2400" u="none" strike="noStrike" cap="none" dirty="0">
              <a:solidFill>
                <a:srgbClr val="11628F"/>
              </a:solidFill>
              <a:ea typeface="Trebuchet MS"/>
              <a:sym typeface="Trebuchet MS"/>
            </a:endParaRPr>
          </a:p>
          <a:p>
            <a:pPr marL="341313" marR="0" lvl="0" indent="-351473" algn="l" rtl="0">
              <a:lnSpc>
                <a:spcPct val="100000"/>
              </a:lnSpc>
              <a:spcBef>
                <a:spcPts val="800"/>
              </a:spcBef>
              <a:spcAft>
                <a:spcPts val="0"/>
              </a:spcAft>
              <a:buClr>
                <a:srgbClr val="11628F"/>
              </a:buClr>
              <a:buSzPct val="100000"/>
              <a:buFont typeface="Arial"/>
              <a:buChar char="•"/>
            </a:pPr>
            <a:r>
              <a:rPr lang="en-US" sz="2400" u="none" strike="noStrike" cap="none" dirty="0">
                <a:solidFill>
                  <a:srgbClr val="11628F"/>
                </a:solidFill>
                <a:ea typeface="Trebuchet MS"/>
                <a:sym typeface="Trebuchet MS"/>
              </a:rPr>
              <a:t>Modeled according to </a:t>
            </a:r>
            <a:r>
              <a:rPr lang="en-US" sz="2400" u="sng" strike="noStrike" cap="none" dirty="0">
                <a:solidFill>
                  <a:schemeClr val="hlink"/>
                </a:solidFill>
                <a:ea typeface="Trebuchet MS"/>
                <a:sym typeface="Trebuchet MS"/>
                <a:hlinkClick r:id="rId3"/>
              </a:rPr>
              <a:t>Europeana Data Model (EDM) </a:t>
            </a:r>
            <a:endParaRPr sz="2400" u="none" strike="noStrike" cap="none" dirty="0">
              <a:solidFill>
                <a:srgbClr val="11628F"/>
              </a:solidFill>
              <a:ea typeface="Trebuchet MS"/>
              <a:sym typeface="Trebuchet MS"/>
            </a:endParaRPr>
          </a:p>
          <a:p>
            <a:pPr marL="341313" marR="0" lvl="0" indent="-351473" algn="l" rtl="0">
              <a:lnSpc>
                <a:spcPct val="100000"/>
              </a:lnSpc>
              <a:spcBef>
                <a:spcPts val="800"/>
              </a:spcBef>
              <a:spcAft>
                <a:spcPts val="0"/>
              </a:spcAft>
              <a:buClr>
                <a:srgbClr val="11628F"/>
              </a:buClr>
              <a:buSzPct val="100000"/>
              <a:buFont typeface="Arial"/>
              <a:buChar char="•"/>
            </a:pPr>
            <a:r>
              <a:rPr lang="en-US" sz="2400" u="none" strike="noStrike" cap="none" dirty="0">
                <a:solidFill>
                  <a:srgbClr val="11628F"/>
                </a:solidFill>
                <a:ea typeface="Trebuchet MS"/>
                <a:sym typeface="Trebuchet MS"/>
              </a:rPr>
              <a:t>Linked the generated RDF to </a:t>
            </a:r>
            <a:r>
              <a:rPr lang="en-US" sz="2400" u="none" strike="noStrike" cap="none" dirty="0" err="1">
                <a:solidFill>
                  <a:srgbClr val="11628F"/>
                </a:solidFill>
                <a:ea typeface="Trebuchet MS"/>
                <a:sym typeface="Trebuchet MS"/>
              </a:rPr>
              <a:t>DBPedia</a:t>
            </a:r>
            <a:r>
              <a:rPr lang="en-US" sz="2400" u="none" strike="noStrike" cap="none" dirty="0">
                <a:solidFill>
                  <a:srgbClr val="11628F"/>
                </a:solidFill>
                <a:ea typeface="Trebuchet MS"/>
                <a:sym typeface="Trebuchet MS"/>
              </a:rPr>
              <a:t>, ULAN, NY Times Linked Data </a:t>
            </a:r>
            <a:endParaRPr sz="2400" u="none" strike="noStrike" cap="none" dirty="0">
              <a:solidFill>
                <a:srgbClr val="11628F"/>
              </a:solidFill>
              <a:ea typeface="Trebuchet MS"/>
              <a:sym typeface="Trebuchet MS"/>
            </a:endParaRPr>
          </a:p>
          <a:p>
            <a:pPr marL="341313" marR="0" lvl="0" indent="-351473" algn="l" rtl="0">
              <a:lnSpc>
                <a:spcPct val="100000"/>
              </a:lnSpc>
              <a:spcBef>
                <a:spcPts val="800"/>
              </a:spcBef>
              <a:spcAft>
                <a:spcPts val="0"/>
              </a:spcAft>
              <a:buClr>
                <a:srgbClr val="11628F"/>
              </a:buClr>
              <a:buSzPct val="100000"/>
              <a:buFont typeface="Arial"/>
              <a:buChar char="•"/>
            </a:pPr>
            <a:r>
              <a:rPr lang="en-US" sz="2400" u="none" strike="noStrike" cap="none" dirty="0">
                <a:solidFill>
                  <a:srgbClr val="11628F"/>
                </a:solidFill>
                <a:ea typeface="Trebuchet MS"/>
                <a:sym typeface="Trebuchet MS"/>
              </a:rPr>
              <a:t>News: </a:t>
            </a:r>
            <a:r>
              <a:rPr lang="en-US" sz="2400" u="sng" strike="noStrike" cap="none" dirty="0">
                <a:solidFill>
                  <a:schemeClr val="hlink"/>
                </a:solidFill>
                <a:ea typeface="Trebuchet MS"/>
                <a:sym typeface="Trebuchet MS"/>
                <a:hlinkClick r:id="rId4"/>
              </a:rPr>
              <a:t>USC press</a:t>
            </a:r>
            <a:r>
              <a:rPr lang="en-US" sz="2400" u="none" strike="noStrike" cap="none" dirty="0">
                <a:solidFill>
                  <a:srgbClr val="11628F"/>
                </a:solidFill>
                <a:ea typeface="Trebuchet MS"/>
                <a:sym typeface="Trebuchet MS"/>
              </a:rPr>
              <a:t>, </a:t>
            </a:r>
            <a:r>
              <a:rPr lang="en-US" sz="2400" u="sng" strike="noStrike" cap="none" dirty="0">
                <a:solidFill>
                  <a:schemeClr val="hlink"/>
                </a:solidFill>
                <a:ea typeface="Trebuchet MS"/>
                <a:sym typeface="Trebuchet MS"/>
                <a:hlinkClick r:id="rId5"/>
              </a:rPr>
              <a:t>Viterbi</a:t>
            </a:r>
            <a:endParaRPr sz="2400" u="none" strike="noStrike" cap="none" dirty="0">
              <a:solidFill>
                <a:srgbClr val="11628F"/>
              </a:solidFill>
              <a:ea typeface="Trebuchet MS"/>
              <a:sym typeface="Trebuchet MS"/>
            </a:endParaRPr>
          </a:p>
          <a:p>
            <a:pPr marL="341313" marR="0" lvl="0" indent="-351473" algn="l" rtl="0">
              <a:lnSpc>
                <a:spcPct val="100000"/>
              </a:lnSpc>
              <a:spcBef>
                <a:spcPts val="800"/>
              </a:spcBef>
              <a:spcAft>
                <a:spcPts val="0"/>
              </a:spcAft>
              <a:buClr>
                <a:srgbClr val="11628F"/>
              </a:buClr>
              <a:buSzPct val="100000"/>
              <a:buFont typeface="Arial"/>
              <a:buChar char="•"/>
            </a:pPr>
            <a:r>
              <a:rPr lang="en-US" sz="2400" u="sng" strike="noStrike" cap="none" dirty="0">
                <a:solidFill>
                  <a:schemeClr val="hlink"/>
                </a:solidFill>
                <a:ea typeface="Trebuchet MS"/>
                <a:sym typeface="Trebuchet MS"/>
                <a:hlinkClick r:id="rId6"/>
              </a:rPr>
              <a:t>Video</a:t>
            </a:r>
          </a:p>
          <a:p>
            <a:pPr marL="341313" marR="0" lvl="0" indent="-341313" algn="l" rtl="0">
              <a:lnSpc>
                <a:spcPct val="100000"/>
              </a:lnSpc>
              <a:spcBef>
                <a:spcPts val="800"/>
              </a:spcBef>
              <a:spcAft>
                <a:spcPts val="0"/>
              </a:spcAft>
              <a:buClr>
                <a:srgbClr val="11628F"/>
              </a:buClr>
              <a:buSzPct val="93333"/>
              <a:buFont typeface="Arial"/>
              <a:buNone/>
            </a:pPr>
            <a:endParaRPr sz="2400" u="none" strike="noStrike" cap="none" dirty="0">
              <a:solidFill>
                <a:srgbClr val="11628F"/>
              </a:solidFill>
              <a:ea typeface="Trebuchet MS"/>
              <a:sym typeface="Trebuchet MS"/>
            </a:endParaRPr>
          </a:p>
          <a:p>
            <a:pPr marL="341313" marR="0" lvl="0" indent="-341313" algn="l" rtl="0">
              <a:lnSpc>
                <a:spcPct val="100000"/>
              </a:lnSpc>
              <a:spcBef>
                <a:spcPts val="800"/>
              </a:spcBef>
              <a:spcAft>
                <a:spcPts val="0"/>
              </a:spcAft>
              <a:buClr>
                <a:srgbClr val="11628F"/>
              </a:buClr>
              <a:buSzPct val="93333"/>
              <a:buFont typeface="Arial"/>
              <a:buNone/>
            </a:pPr>
            <a:endParaRPr sz="2400" u="none" strike="noStrike" cap="none" dirty="0">
              <a:solidFill>
                <a:srgbClr val="11628F"/>
              </a:solidFill>
              <a:ea typeface="Trebuchet MS"/>
              <a:sym typeface="Trebuchet MS"/>
            </a:endParaRPr>
          </a:p>
          <a:p>
            <a:pPr marL="341313" marR="0" lvl="0" indent="-341313" algn="l" rtl="0">
              <a:lnSpc>
                <a:spcPct val="100000"/>
              </a:lnSpc>
              <a:spcBef>
                <a:spcPts val="800"/>
              </a:spcBef>
              <a:spcAft>
                <a:spcPts val="0"/>
              </a:spcAft>
              <a:buClr>
                <a:srgbClr val="11628F"/>
              </a:buClr>
              <a:buSzPct val="93333"/>
              <a:buFont typeface="Arial"/>
              <a:buNone/>
            </a:pPr>
            <a:endParaRPr sz="2400" u="none" strike="noStrike" cap="none" dirty="0">
              <a:solidFill>
                <a:srgbClr val="11628F"/>
              </a:solidFill>
              <a:ea typeface="Trebuchet MS"/>
              <a:sym typeface="Trebuchet MS"/>
            </a:endParaRPr>
          </a:p>
        </p:txBody>
      </p:sp>
      <p:sp>
        <p:nvSpPr>
          <p:cNvPr id="3440" name="Shape 3440"/>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103</a:t>
            </a:fld>
            <a:endParaRPr lang="en-US" sz="1200">
              <a:solidFill>
                <a:srgbClr val="D10202"/>
              </a:solidFill>
              <a:latin typeface="Arial"/>
              <a:ea typeface="Arial"/>
              <a:cs typeface="Arial"/>
              <a:sym typeface="Arial"/>
            </a:endParaRPr>
          </a:p>
        </p:txBody>
      </p:sp>
      <p:pic>
        <p:nvPicPr>
          <p:cNvPr id="3441" name="Shape 3441"/>
          <p:cNvPicPr preferRelativeResize="0"/>
          <p:nvPr/>
        </p:nvPicPr>
        <p:blipFill rotWithShape="1">
          <a:blip r:embed="rId7">
            <a:alphaModFix/>
          </a:blip>
          <a:srcRect/>
          <a:stretch/>
        </p:blipFill>
        <p:spPr>
          <a:xfrm>
            <a:off x="4724400" y="1752600"/>
            <a:ext cx="4107897" cy="26669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sp>
        <p:nvSpPr>
          <p:cNvPr id="3446" name="Shape 3446"/>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DIG</a:t>
            </a:r>
          </a:p>
        </p:txBody>
      </p:sp>
      <p:sp>
        <p:nvSpPr>
          <p:cNvPr id="3447" name="Shape 3447"/>
          <p:cNvSpPr txBox="1">
            <a:spLocks noGrp="1"/>
          </p:cNvSpPr>
          <p:nvPr>
            <p:ph type="body" idx="1"/>
          </p:nvPr>
        </p:nvSpPr>
        <p:spPr>
          <a:xfrm>
            <a:off x="469900" y="1524000"/>
            <a:ext cx="4330698" cy="4953000"/>
          </a:xfrm>
          <a:prstGeom prst="rect">
            <a:avLst/>
          </a:prstGeom>
          <a:noFill/>
          <a:ln>
            <a:noFill/>
          </a:ln>
        </p:spPr>
        <p:txBody>
          <a:bodyPr lIns="90000" tIns="46800" rIns="90000" bIns="46800" anchor="t" anchorCtr="0">
            <a:noAutofit/>
          </a:bodyPr>
          <a:lstStyle/>
          <a:p>
            <a:pPr marL="341313" marR="0" lvl="0" indent="-341313" algn="l" rtl="0">
              <a:lnSpc>
                <a:spcPct val="80000"/>
              </a:lnSpc>
              <a:spcBef>
                <a:spcPts val="0"/>
              </a:spcBef>
              <a:spcAft>
                <a:spcPts val="0"/>
              </a:spcAft>
              <a:buClr>
                <a:srgbClr val="11628F"/>
              </a:buClr>
              <a:buSzPct val="101818"/>
              <a:buFont typeface="Arial"/>
              <a:buChar char="•"/>
            </a:pPr>
            <a:r>
              <a:rPr lang="en-US" sz="2240" u="sng" strike="noStrike" cap="none" dirty="0">
                <a:solidFill>
                  <a:schemeClr val="hlink"/>
                </a:solidFill>
                <a:ea typeface="Trebuchet MS"/>
                <a:sym typeface="Trebuchet MS"/>
                <a:hlinkClick r:id="rId3"/>
              </a:rPr>
              <a:t>DIG</a:t>
            </a:r>
            <a:r>
              <a:rPr lang="en-US" sz="2240" u="none" strike="noStrike" cap="none" dirty="0">
                <a:solidFill>
                  <a:srgbClr val="11628F"/>
                </a:solidFill>
                <a:ea typeface="Trebuchet MS"/>
                <a:sym typeface="Trebuchet MS"/>
              </a:rPr>
              <a:t>: Domain-specific Insight Graphs</a:t>
            </a:r>
          </a:p>
          <a:p>
            <a:pPr marL="0" marR="0" lvl="0" indent="0" algn="l" rtl="0">
              <a:lnSpc>
                <a:spcPct val="80000"/>
              </a:lnSpc>
              <a:spcBef>
                <a:spcPts val="800"/>
              </a:spcBef>
              <a:spcAft>
                <a:spcPts val="0"/>
              </a:spcAft>
              <a:buClr>
                <a:srgbClr val="11628F"/>
              </a:buClr>
              <a:buSzPct val="25000"/>
              <a:buFont typeface="Arial"/>
              <a:buNone/>
            </a:pPr>
            <a:endParaRPr sz="2240" u="none" strike="noStrike" cap="none" dirty="0">
              <a:solidFill>
                <a:srgbClr val="11628F"/>
              </a:solidFill>
              <a:ea typeface="Trebuchet MS"/>
              <a:sym typeface="Trebuchet MS"/>
            </a:endParaRPr>
          </a:p>
          <a:p>
            <a:pPr marL="341313" marR="0" lvl="0" indent="-341313" algn="l" rtl="0">
              <a:lnSpc>
                <a:spcPct val="80000"/>
              </a:lnSpc>
              <a:spcBef>
                <a:spcPts val="800"/>
              </a:spcBef>
              <a:spcAft>
                <a:spcPts val="0"/>
              </a:spcAft>
              <a:buClr>
                <a:srgbClr val="11628F"/>
              </a:buClr>
              <a:buSzPct val="101818"/>
              <a:buFont typeface="Arial"/>
              <a:buChar char="•"/>
            </a:pPr>
            <a:r>
              <a:rPr lang="en-US" sz="2240" u="none" strike="noStrike" cap="none" dirty="0">
                <a:solidFill>
                  <a:srgbClr val="11628F"/>
                </a:solidFill>
                <a:ea typeface="Trebuchet MS"/>
                <a:sym typeface="Trebuchet MS"/>
              </a:rPr>
              <a:t>Building and using knowledge graphs to combat human trafficking</a:t>
            </a:r>
          </a:p>
          <a:p>
            <a:pPr marL="341313" marR="0" lvl="0" indent="-341313" algn="l" rtl="0">
              <a:lnSpc>
                <a:spcPct val="80000"/>
              </a:lnSpc>
              <a:spcBef>
                <a:spcPts val="800"/>
              </a:spcBef>
              <a:spcAft>
                <a:spcPts val="0"/>
              </a:spcAft>
              <a:buClr>
                <a:srgbClr val="11628F"/>
              </a:buClr>
              <a:buSzPct val="101818"/>
              <a:buFont typeface="Arial"/>
              <a:buNone/>
            </a:pPr>
            <a:endParaRPr sz="2240" u="none" strike="noStrike" cap="none" dirty="0">
              <a:solidFill>
                <a:srgbClr val="11628F"/>
              </a:solidFill>
              <a:ea typeface="Trebuchet MS"/>
              <a:sym typeface="Trebuchet MS"/>
            </a:endParaRPr>
          </a:p>
          <a:p>
            <a:pPr marL="341313" marR="0" lvl="0" indent="-341313" algn="l" rtl="0">
              <a:lnSpc>
                <a:spcPct val="80000"/>
              </a:lnSpc>
              <a:spcBef>
                <a:spcPts val="800"/>
              </a:spcBef>
              <a:spcAft>
                <a:spcPts val="0"/>
              </a:spcAft>
              <a:buClr>
                <a:srgbClr val="11628F"/>
              </a:buClr>
              <a:buSzPct val="101818"/>
              <a:buFont typeface="Arial"/>
              <a:buChar char="•"/>
            </a:pPr>
            <a:r>
              <a:rPr lang="en-US" sz="2240" u="none" strike="noStrike" cap="none" dirty="0">
                <a:solidFill>
                  <a:srgbClr val="11628F"/>
                </a:solidFill>
                <a:ea typeface="Trebuchet MS"/>
                <a:sym typeface="Trebuchet MS"/>
              </a:rPr>
              <a:t>Used Karma to map extracted data and structured sources to shared domain ontology</a:t>
            </a:r>
          </a:p>
          <a:p>
            <a:pPr marL="341313" marR="0" lvl="0" indent="-341313" algn="l" rtl="0">
              <a:lnSpc>
                <a:spcPct val="80000"/>
              </a:lnSpc>
              <a:spcBef>
                <a:spcPts val="800"/>
              </a:spcBef>
              <a:spcAft>
                <a:spcPts val="0"/>
              </a:spcAft>
              <a:buClr>
                <a:srgbClr val="11628F"/>
              </a:buClr>
              <a:buSzPct val="101818"/>
              <a:buFont typeface="Arial"/>
              <a:buNone/>
            </a:pPr>
            <a:endParaRPr sz="2240" u="none" strike="noStrike" cap="none" dirty="0">
              <a:solidFill>
                <a:srgbClr val="11628F"/>
              </a:solidFill>
              <a:ea typeface="Trebuchet MS"/>
              <a:sym typeface="Trebuchet MS"/>
            </a:endParaRPr>
          </a:p>
          <a:p>
            <a:pPr marL="341313" marR="0" lvl="0" indent="-341313" algn="l" rtl="0">
              <a:lnSpc>
                <a:spcPct val="80000"/>
              </a:lnSpc>
              <a:spcBef>
                <a:spcPts val="800"/>
              </a:spcBef>
              <a:spcAft>
                <a:spcPts val="0"/>
              </a:spcAft>
              <a:buClr>
                <a:srgbClr val="11628F"/>
              </a:buClr>
              <a:buSzPct val="101818"/>
              <a:buFont typeface="Arial"/>
              <a:buChar char="•"/>
            </a:pPr>
            <a:r>
              <a:rPr lang="en-US" sz="2240" u="none" strike="noStrike" cap="none" dirty="0">
                <a:solidFill>
                  <a:srgbClr val="11628F"/>
                </a:solidFill>
                <a:ea typeface="Trebuchet MS"/>
                <a:sym typeface="Trebuchet MS"/>
              </a:rPr>
              <a:t>News: </a:t>
            </a:r>
            <a:r>
              <a:rPr lang="en-US" sz="2240" u="sng" strike="noStrike" cap="none" dirty="0">
                <a:solidFill>
                  <a:schemeClr val="hlink"/>
                </a:solidFill>
                <a:ea typeface="Trebuchet MS"/>
                <a:sym typeface="Trebuchet MS"/>
                <a:hlinkClick r:id="rId4"/>
              </a:rPr>
              <a:t>Forbes</a:t>
            </a:r>
            <a:r>
              <a:rPr lang="en-US" sz="2240" u="none" strike="noStrike" cap="none" dirty="0">
                <a:solidFill>
                  <a:srgbClr val="11628F"/>
                </a:solidFill>
                <a:ea typeface="Trebuchet MS"/>
                <a:sym typeface="Trebuchet MS"/>
              </a:rPr>
              <a:t>, </a:t>
            </a:r>
            <a:r>
              <a:rPr lang="en-US" sz="2240" u="sng" strike="noStrike" cap="none" dirty="0">
                <a:solidFill>
                  <a:schemeClr val="hlink"/>
                </a:solidFill>
                <a:ea typeface="Trebuchet MS"/>
                <a:sym typeface="Trebuchet MS"/>
                <a:hlinkClick r:id="rId5"/>
              </a:rPr>
              <a:t>Wired.co.uk</a:t>
            </a:r>
          </a:p>
          <a:p>
            <a:pPr marL="0" marR="0" lvl="0" indent="0" algn="l" rtl="0">
              <a:lnSpc>
                <a:spcPct val="80000"/>
              </a:lnSpc>
              <a:spcBef>
                <a:spcPts val="800"/>
              </a:spcBef>
              <a:spcAft>
                <a:spcPts val="0"/>
              </a:spcAft>
              <a:buClr>
                <a:srgbClr val="11628F"/>
              </a:buClr>
              <a:buSzPct val="25000"/>
              <a:buFont typeface="Arial"/>
              <a:buNone/>
            </a:pPr>
            <a:endParaRPr sz="2240" u="none" strike="noStrike" cap="none" dirty="0">
              <a:solidFill>
                <a:srgbClr val="11628F"/>
              </a:solidFill>
              <a:ea typeface="Trebuchet MS"/>
              <a:sym typeface="Trebuchet MS"/>
            </a:endParaRPr>
          </a:p>
          <a:p>
            <a:pPr marL="341313" marR="0" lvl="0" indent="-341313" algn="l" rtl="0">
              <a:lnSpc>
                <a:spcPct val="80000"/>
              </a:lnSpc>
              <a:spcBef>
                <a:spcPts val="800"/>
              </a:spcBef>
              <a:spcAft>
                <a:spcPts val="0"/>
              </a:spcAft>
              <a:buClr>
                <a:srgbClr val="11628F"/>
              </a:buClr>
              <a:buSzPct val="101818"/>
              <a:buFont typeface="Arial"/>
              <a:buNone/>
            </a:pPr>
            <a:endParaRPr sz="2240" u="none" strike="noStrike" cap="none" dirty="0">
              <a:solidFill>
                <a:srgbClr val="11628F"/>
              </a:solidFill>
              <a:ea typeface="Trebuchet MS"/>
              <a:sym typeface="Trebuchet MS"/>
            </a:endParaRPr>
          </a:p>
          <a:p>
            <a:pPr marL="341313" marR="0" lvl="0" indent="-341313" algn="l" rtl="0">
              <a:lnSpc>
                <a:spcPct val="80000"/>
              </a:lnSpc>
              <a:spcBef>
                <a:spcPts val="800"/>
              </a:spcBef>
              <a:spcAft>
                <a:spcPts val="0"/>
              </a:spcAft>
              <a:buClr>
                <a:srgbClr val="11628F"/>
              </a:buClr>
              <a:buSzPct val="101818"/>
              <a:buFont typeface="Arial"/>
              <a:buNone/>
            </a:pPr>
            <a:endParaRPr sz="2240" u="none" strike="noStrike" cap="none" dirty="0">
              <a:solidFill>
                <a:srgbClr val="11628F"/>
              </a:solidFill>
              <a:ea typeface="Trebuchet MS"/>
              <a:sym typeface="Trebuchet MS"/>
            </a:endParaRPr>
          </a:p>
        </p:txBody>
      </p:sp>
      <p:sp>
        <p:nvSpPr>
          <p:cNvPr id="3448" name="Shape 3448"/>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104</a:t>
            </a:fld>
            <a:endParaRPr lang="en-US" sz="1200">
              <a:solidFill>
                <a:srgbClr val="D10202"/>
              </a:solidFill>
              <a:latin typeface="Arial"/>
              <a:ea typeface="Arial"/>
              <a:cs typeface="Arial"/>
              <a:sym typeface="Arial"/>
            </a:endParaRPr>
          </a:p>
        </p:txBody>
      </p:sp>
      <p:pic>
        <p:nvPicPr>
          <p:cNvPr id="3449" name="Shape 3449"/>
          <p:cNvPicPr preferRelativeResize="0"/>
          <p:nvPr/>
        </p:nvPicPr>
        <p:blipFill rotWithShape="1">
          <a:blip r:embed="rId6">
            <a:alphaModFix/>
          </a:blip>
          <a:srcRect/>
          <a:stretch/>
        </p:blipFill>
        <p:spPr>
          <a:xfrm>
            <a:off x="4671676" y="1600200"/>
            <a:ext cx="4296833" cy="251459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453"/>
        <p:cNvGrpSpPr/>
        <p:nvPr/>
      </p:nvGrpSpPr>
      <p:grpSpPr>
        <a:xfrm>
          <a:off x="0" y="0"/>
          <a:ext cx="0" cy="0"/>
          <a:chOff x="0" y="0"/>
          <a:chExt cx="0" cy="0"/>
        </a:xfrm>
      </p:grpSpPr>
      <p:sp>
        <p:nvSpPr>
          <p:cNvPr id="3454" name="Shape 3454"/>
          <p:cNvSpPr txBox="1">
            <a:spLocks noGrp="1"/>
          </p:cNvSpPr>
          <p:nvPr>
            <p:ph type="ctrTitle"/>
          </p:nvPr>
        </p:nvSpPr>
        <p:spPr>
          <a:xfrm>
            <a:off x="76200" y="2130425"/>
            <a:ext cx="8991600" cy="1470024"/>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latin typeface="Arial" panose="020B0604020202020204" pitchFamily="34" charset="0"/>
                <a:sym typeface="Helvetica Neue"/>
              </a:rPr>
              <a:t>Demo</a:t>
            </a:r>
          </a:p>
        </p:txBody>
      </p:sp>
      <p:sp>
        <p:nvSpPr>
          <p:cNvPr id="3455" name="Shape 3455"/>
          <p:cNvSpPr txBox="1">
            <a:spLocks noGrp="1"/>
          </p:cNvSpPr>
          <p:nvPr>
            <p:ph type="subTitle" idx="1"/>
          </p:nvPr>
        </p:nvSpPr>
        <p:spPr>
          <a:xfrm>
            <a:off x="1371600" y="3886200"/>
            <a:ext cx="6400799" cy="1752600"/>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11628F"/>
              </a:buClr>
              <a:buSzPct val="25000"/>
              <a:buFont typeface="Arial"/>
              <a:buNone/>
            </a:pPr>
            <a:endParaRPr sz="3200" u="none" strike="noStrike" cap="none" dirty="0">
              <a:solidFill>
                <a:srgbClr val="11628F"/>
              </a:solidFill>
              <a:latin typeface="Arial" panose="020B0604020202020204" pitchFamily="34" charset="0"/>
              <a:ea typeface="Trebuchet MS"/>
              <a:sym typeface="Trebuchet M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459"/>
        <p:cNvGrpSpPr/>
        <p:nvPr/>
      </p:nvGrpSpPr>
      <p:grpSpPr>
        <a:xfrm>
          <a:off x="0" y="0"/>
          <a:ext cx="0" cy="0"/>
          <a:chOff x="0" y="0"/>
          <a:chExt cx="0" cy="0"/>
        </a:xfrm>
      </p:grpSpPr>
      <p:sp>
        <p:nvSpPr>
          <p:cNvPr id="3460" name="Shape 3460"/>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endParaRPr sz="4000" u="none" strike="noStrike" cap="none" dirty="0">
              <a:solidFill>
                <a:srgbClr val="D10202"/>
              </a:solidFill>
              <a:sym typeface="Helvetica Neue"/>
            </a:endParaRPr>
          </a:p>
        </p:txBody>
      </p:sp>
      <p:sp>
        <p:nvSpPr>
          <p:cNvPr id="3461" name="Shape 3461"/>
          <p:cNvSpPr txBox="1">
            <a:spLocks noGrp="1"/>
          </p:cNvSpPr>
          <p:nvPr>
            <p:ph type="body" idx="1"/>
          </p:nvPr>
        </p:nvSpPr>
        <p:spPr>
          <a:xfrm>
            <a:off x="469900" y="1295400"/>
            <a:ext cx="8216900" cy="5029199"/>
          </a:xfrm>
          <a:prstGeom prst="rect">
            <a:avLst/>
          </a:prstGeom>
          <a:noFill/>
          <a:ln>
            <a:noFill/>
          </a:ln>
        </p:spPr>
        <p:txBody>
          <a:bodyPr lIns="90000" tIns="46800" rIns="90000" bIns="46800" anchor="t" anchorCtr="0">
            <a:noAutofit/>
          </a:bodyPr>
          <a:lstStyle/>
          <a:p>
            <a:pPr marL="0" marR="0" lvl="0" indent="0" algn="ctr" rtl="0">
              <a:spcBef>
                <a:spcPts val="800"/>
              </a:spcBef>
              <a:spcAft>
                <a:spcPts val="0"/>
              </a:spcAft>
              <a:buClr>
                <a:srgbClr val="11628F"/>
              </a:buClr>
              <a:buSzPct val="25000"/>
              <a:buFont typeface="Arial"/>
              <a:buNone/>
            </a:pPr>
            <a:r>
              <a:rPr lang="en-US" sz="3200" u="sng" strike="noStrike" cap="none" dirty="0">
                <a:solidFill>
                  <a:schemeClr val="hlink"/>
                </a:solidFill>
                <a:ea typeface="Trebuchet MS"/>
                <a:sym typeface="Trebuchet MS"/>
                <a:hlinkClick r:id="rId3"/>
              </a:rPr>
              <a:t>Using Karma to map museum data to the CIDOC CRM ontology</a:t>
            </a:r>
            <a:r>
              <a:rPr lang="en-US" sz="3200" u="none" strike="noStrike" cap="none" dirty="0">
                <a:solidFill>
                  <a:srgbClr val="11628F"/>
                </a:solidFill>
                <a:ea typeface="Trebuchet MS"/>
                <a:sym typeface="Trebuchet MS"/>
              </a:rPr>
              <a:t> </a:t>
            </a:r>
          </a:p>
          <a:p>
            <a:pPr marL="0" marR="0" lvl="0" indent="0" algn="ctr" rtl="0">
              <a:spcBef>
                <a:spcPts val="800"/>
              </a:spcBef>
              <a:spcAft>
                <a:spcPts val="0"/>
              </a:spcAft>
              <a:buClr>
                <a:srgbClr val="11628F"/>
              </a:buClr>
              <a:buSzPct val="25000"/>
              <a:buFont typeface="Arial"/>
              <a:buNone/>
            </a:pPr>
            <a:endParaRPr sz="3200" u="none" strike="noStrike" cap="none" dirty="0">
              <a:solidFill>
                <a:srgbClr val="11628F"/>
              </a:solidFill>
              <a:ea typeface="Trebuchet MS"/>
              <a:sym typeface="Trebuchet MS"/>
            </a:endParaRPr>
          </a:p>
          <a:p>
            <a:pPr marL="0" marR="0" lvl="0" indent="0" algn="ctr" rtl="0">
              <a:spcBef>
                <a:spcPts val="800"/>
              </a:spcBef>
              <a:spcAft>
                <a:spcPts val="0"/>
              </a:spcAft>
              <a:buClr>
                <a:srgbClr val="11628F"/>
              </a:buClr>
              <a:buSzPct val="25000"/>
              <a:buFont typeface="Arial"/>
              <a:buNone/>
            </a:pPr>
            <a:endParaRPr sz="3200" u="none" strike="noStrike" cap="none" dirty="0">
              <a:solidFill>
                <a:srgbClr val="11628F"/>
              </a:solidFill>
              <a:ea typeface="Trebuchet MS"/>
              <a:sym typeface="Trebuchet MS"/>
            </a:endParaRPr>
          </a:p>
        </p:txBody>
      </p:sp>
      <p:sp>
        <p:nvSpPr>
          <p:cNvPr id="3462" name="Shape 3462"/>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106</a:t>
            </a:fld>
            <a:endParaRPr lang="en-US" sz="1200">
              <a:solidFill>
                <a:srgbClr val="D10202"/>
              </a:solidFill>
              <a:latin typeface="Arial"/>
              <a:ea typeface="Arial"/>
              <a:cs typeface="Arial"/>
              <a:sym typeface="Arial"/>
            </a:endParaRPr>
          </a:p>
        </p:txBody>
      </p:sp>
      <p:sp>
        <p:nvSpPr>
          <p:cNvPr id="3463" name="Shape 3463" descr="Karma is a state of the art information integration tool that can be used to easily integrate data in many domains. Karma has been successfully used to integrate data for intelligence analysis, bioinformatics, environmental engineering and cultural heritage applications. The video illustrates the main features of Karma." title="Using Karma to map museum data to the CIDOC CRM ontology">
            <a:hlinkClick r:id="rId4"/>
          </p:cNvPr>
          <p:cNvSpPr/>
          <p:nvPr/>
        </p:nvSpPr>
        <p:spPr>
          <a:xfrm>
            <a:off x="1270900" y="2634700"/>
            <a:ext cx="6600950" cy="3929474"/>
          </a:xfrm>
          <a:prstGeom prst="rect">
            <a:avLst/>
          </a:prstGeom>
          <a:blipFill>
            <a:blip r:embed="rId5">
              <a:alphaModFix/>
            </a:blip>
            <a:stretch>
              <a:fillRect/>
            </a:stretch>
          </a:blipFill>
          <a:ln>
            <a:noFill/>
          </a:ln>
        </p:spPr>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467"/>
        <p:cNvGrpSpPr/>
        <p:nvPr/>
      </p:nvGrpSpPr>
      <p:grpSpPr>
        <a:xfrm>
          <a:off x="0" y="0"/>
          <a:ext cx="0" cy="0"/>
          <a:chOff x="0" y="0"/>
          <a:chExt cx="0" cy="0"/>
        </a:xfrm>
      </p:grpSpPr>
      <p:sp>
        <p:nvSpPr>
          <p:cNvPr id="3468" name="Shape 3468"/>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Links</a:t>
            </a:r>
          </a:p>
        </p:txBody>
      </p:sp>
      <p:sp>
        <p:nvSpPr>
          <p:cNvPr id="3469" name="Shape 3469"/>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107</a:t>
            </a:fld>
            <a:endParaRPr lang="en-US" sz="1200">
              <a:solidFill>
                <a:srgbClr val="D10202"/>
              </a:solidFill>
              <a:latin typeface="Arial"/>
              <a:ea typeface="Arial"/>
              <a:cs typeface="Arial"/>
              <a:sym typeface="Arial"/>
            </a:endParaRPr>
          </a:p>
        </p:txBody>
      </p:sp>
      <p:sp>
        <p:nvSpPr>
          <p:cNvPr id="3470" name="Shape 3470"/>
          <p:cNvSpPr/>
          <p:nvPr/>
        </p:nvSpPr>
        <p:spPr>
          <a:xfrm>
            <a:off x="2567709" y="2362200"/>
            <a:ext cx="5943599" cy="609599"/>
          </a:xfrm>
          <a:prstGeom prst="roundRect">
            <a:avLst>
              <a:gd name="adj" fmla="val 24891"/>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US" sz="2800" u="sng" dirty="0">
                <a:solidFill>
                  <a:schemeClr val="hlink"/>
                </a:solidFill>
                <a:latin typeface="Arial" panose="020B0604020202020204" pitchFamily="34" charset="0"/>
                <a:ea typeface="Trebuchet MS"/>
                <a:cs typeface="Arial" panose="020B0604020202020204" pitchFamily="34" charset="0"/>
                <a:sym typeface="Trebuchet MS"/>
                <a:hlinkClick r:id="rId3"/>
              </a:rPr>
              <a:t>http://usc-isi-i2.github.io/karma/</a:t>
            </a:r>
          </a:p>
        </p:txBody>
      </p:sp>
      <p:sp>
        <p:nvSpPr>
          <p:cNvPr id="3471" name="Shape 3471"/>
          <p:cNvSpPr/>
          <p:nvPr/>
        </p:nvSpPr>
        <p:spPr>
          <a:xfrm>
            <a:off x="2667000" y="3886200"/>
            <a:ext cx="3200399" cy="304799"/>
          </a:xfrm>
          <a:prstGeom prst="roundRect">
            <a:avLst>
              <a:gd name="adj" fmla="val 24891"/>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US" sz="2800" u="sng" dirty="0">
                <a:solidFill>
                  <a:schemeClr val="hlink"/>
                </a:solidFill>
                <a:latin typeface="Cutive"/>
                <a:ea typeface="Cutive"/>
                <a:cs typeface="Cutive"/>
                <a:sym typeface="Cutive"/>
                <a:hlinkClick r:id="rId4"/>
              </a:rPr>
              <a:t>@</a:t>
            </a:r>
            <a:r>
              <a:rPr lang="en-US" sz="2800" u="sng" dirty="0">
                <a:solidFill>
                  <a:schemeClr val="hlink"/>
                </a:solidFill>
                <a:latin typeface="Arial" panose="020B0604020202020204" pitchFamily="34" charset="0"/>
                <a:ea typeface="Trebuchet MS"/>
                <a:cs typeface="Arial" panose="020B0604020202020204" pitchFamily="34" charset="0"/>
                <a:sym typeface="Trebuchet MS"/>
                <a:hlinkClick r:id="rId4"/>
              </a:rPr>
              <a:t>KarmaSemWeb</a:t>
            </a:r>
          </a:p>
        </p:txBody>
      </p:sp>
      <p:pic>
        <p:nvPicPr>
          <p:cNvPr id="3472" name="Shape 3472"/>
          <p:cNvPicPr preferRelativeResize="0"/>
          <p:nvPr/>
        </p:nvPicPr>
        <p:blipFill rotWithShape="1">
          <a:blip r:embed="rId5">
            <a:alphaModFix/>
          </a:blip>
          <a:srcRect/>
          <a:stretch/>
        </p:blipFill>
        <p:spPr>
          <a:xfrm>
            <a:off x="1066800" y="2133600"/>
            <a:ext cx="1295400" cy="1295400"/>
          </a:xfrm>
          <a:prstGeom prst="rect">
            <a:avLst/>
          </a:prstGeom>
          <a:noFill/>
          <a:ln>
            <a:noFill/>
          </a:ln>
        </p:spPr>
      </p:pic>
      <p:pic>
        <p:nvPicPr>
          <p:cNvPr id="3473" name="Shape 3473"/>
          <p:cNvPicPr preferRelativeResize="0"/>
          <p:nvPr/>
        </p:nvPicPr>
        <p:blipFill rotWithShape="1">
          <a:blip r:embed="rId6">
            <a:alphaModFix/>
          </a:blip>
          <a:srcRect t="17880" b="22027"/>
          <a:stretch/>
        </p:blipFill>
        <p:spPr>
          <a:xfrm>
            <a:off x="1143000" y="3657600"/>
            <a:ext cx="1143000" cy="80435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477"/>
        <p:cNvGrpSpPr/>
        <p:nvPr/>
      </p:nvGrpSpPr>
      <p:grpSpPr>
        <a:xfrm>
          <a:off x="0" y="0"/>
          <a:ext cx="0" cy="0"/>
          <a:chOff x="0" y="0"/>
          <a:chExt cx="0" cy="0"/>
        </a:xfrm>
      </p:grpSpPr>
      <p:sp>
        <p:nvSpPr>
          <p:cNvPr id="3478" name="Shape 3478"/>
          <p:cNvSpPr txBox="1">
            <a:spLocks noGrp="1"/>
          </p:cNvSpPr>
          <p:nvPr>
            <p:ph type="ctrTitle"/>
          </p:nvPr>
        </p:nvSpPr>
        <p:spPr>
          <a:xfrm>
            <a:off x="76200" y="2130425"/>
            <a:ext cx="8991600" cy="14700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Backup Slides</a:t>
            </a:r>
          </a:p>
        </p:txBody>
      </p:sp>
      <p:sp>
        <p:nvSpPr>
          <p:cNvPr id="3479" name="Shape 3479"/>
          <p:cNvSpPr txBox="1">
            <a:spLocks noGrp="1"/>
          </p:cNvSpPr>
          <p:nvPr>
            <p:ph type="subTitle" idx="1"/>
          </p:nvPr>
        </p:nvSpPr>
        <p:spPr>
          <a:xfrm>
            <a:off x="1371600" y="3886200"/>
            <a:ext cx="6400800" cy="1752600"/>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11618F"/>
              </a:buClr>
              <a:buSzPct val="25000"/>
              <a:buFont typeface="Arial"/>
              <a:buNone/>
            </a:pPr>
            <a:endParaRPr sz="3200" u="none" strike="noStrike" cap="none" dirty="0">
              <a:solidFill>
                <a:srgbClr val="11618F"/>
              </a:solidFill>
              <a:ea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Information Integration in Karma</a:t>
            </a:r>
          </a:p>
        </p:txBody>
      </p:sp>
      <p:sp>
        <p:nvSpPr>
          <p:cNvPr id="782" name="Shape 782"/>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10</a:t>
            </a:fld>
            <a:endParaRPr lang="en-US" sz="1200">
              <a:solidFill>
                <a:srgbClr val="D10202"/>
              </a:solidFill>
              <a:latin typeface="Arial"/>
              <a:ea typeface="Arial"/>
              <a:cs typeface="Arial"/>
              <a:sym typeface="Arial"/>
            </a:endParaRPr>
          </a:p>
        </p:txBody>
      </p:sp>
      <p:sp>
        <p:nvSpPr>
          <p:cNvPr id="783" name="Shape 783"/>
          <p:cNvSpPr txBox="1"/>
          <p:nvPr/>
        </p:nvSpPr>
        <p:spPr>
          <a:xfrm>
            <a:off x="588131" y="2061786"/>
            <a:ext cx="1678916"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Domain Model</a:t>
            </a:r>
          </a:p>
        </p:txBody>
      </p:sp>
      <p:sp>
        <p:nvSpPr>
          <p:cNvPr id="784" name="Shape 784"/>
          <p:cNvSpPr/>
          <p:nvPr/>
        </p:nvSpPr>
        <p:spPr>
          <a:xfrm>
            <a:off x="3721862" y="2776064"/>
            <a:ext cx="1764538" cy="1053532"/>
          </a:xfrm>
          <a:prstGeom prst="rect">
            <a:avLst/>
          </a:prstGeom>
          <a:solidFill>
            <a:srgbClr val="C0504D"/>
          </a:solidFill>
          <a:ln w="25400" cap="flat" cmpd="sng">
            <a:solidFill>
              <a:srgbClr val="8C3A38"/>
            </a:solidFill>
            <a:prstDash val="solid"/>
            <a:round/>
            <a:headEnd type="none" w="med" len="med"/>
            <a:tailEnd type="none" w="med" len="med"/>
          </a:ln>
          <a:effectLst>
            <a:outerShdw blurRad="50799" dist="38100" dir="270000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Trebuchet MS"/>
              <a:buNone/>
            </a:pPr>
            <a:r>
              <a:rPr lang="en-US" sz="1800" u="none" strike="noStrike" cap="none" dirty="0">
                <a:solidFill>
                  <a:srgbClr val="FFFFFF"/>
                </a:solidFill>
                <a:latin typeface="Arial" panose="020B0604020202020204" pitchFamily="34" charset="0"/>
                <a:ea typeface="Trebuchet MS"/>
                <a:cs typeface="Arial" panose="020B0604020202020204" pitchFamily="34" charset="0"/>
                <a:sym typeface="Trebuchet MS"/>
              </a:rPr>
              <a:t>Karma</a:t>
            </a:r>
          </a:p>
        </p:txBody>
      </p:sp>
      <p:pic>
        <p:nvPicPr>
          <p:cNvPr id="785" name="Shape 785" descr="user-green.pdf"/>
          <p:cNvPicPr preferRelativeResize="0"/>
          <p:nvPr/>
        </p:nvPicPr>
        <p:blipFill rotWithShape="1">
          <a:blip r:embed="rId3">
            <a:alphaModFix/>
          </a:blip>
          <a:srcRect/>
          <a:stretch/>
        </p:blipFill>
        <p:spPr>
          <a:xfrm>
            <a:off x="4341951" y="1772121"/>
            <a:ext cx="611047" cy="785257"/>
          </a:xfrm>
          <a:prstGeom prst="rect">
            <a:avLst/>
          </a:prstGeom>
          <a:noFill/>
          <a:ln>
            <a:noFill/>
          </a:ln>
        </p:spPr>
      </p:pic>
      <p:sp>
        <p:nvSpPr>
          <p:cNvPr id="786" name="Shape 786"/>
          <p:cNvSpPr/>
          <p:nvPr/>
        </p:nvSpPr>
        <p:spPr>
          <a:xfrm>
            <a:off x="2380784" y="2704273"/>
            <a:ext cx="1200614" cy="454879"/>
          </a:xfrm>
          <a:custGeom>
            <a:avLst/>
            <a:gdLst/>
            <a:ahLst/>
            <a:cxnLst/>
            <a:rect l="0" t="0" r="0" b="0"/>
            <a:pathLst>
              <a:path w="120000" h="120000" extrusionOk="0">
                <a:moveTo>
                  <a:pt x="0" y="64"/>
                </a:moveTo>
                <a:cubicBezTo>
                  <a:pt x="45340" y="-3228"/>
                  <a:pt x="50151" y="121334"/>
                  <a:pt x="120000" y="119989"/>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787" name="Shape 787"/>
          <p:cNvGrpSpPr/>
          <p:nvPr/>
        </p:nvGrpSpPr>
        <p:grpSpPr>
          <a:xfrm>
            <a:off x="6646076" y="3140806"/>
            <a:ext cx="1479994" cy="425890"/>
            <a:chOff x="2342155" y="1737130"/>
            <a:chExt cx="1479994" cy="425890"/>
          </a:xfrm>
        </p:grpSpPr>
        <p:sp>
          <p:nvSpPr>
            <p:cNvPr id="788" name="Shape 788"/>
            <p:cNvSpPr/>
            <p:nvPr/>
          </p:nvSpPr>
          <p:spPr>
            <a:xfrm>
              <a:off x="2342155" y="1737130"/>
              <a:ext cx="1479994" cy="425890"/>
            </a:xfrm>
            <a:prstGeom prst="roundRect">
              <a:avLst>
                <a:gd name="adj" fmla="val 16667"/>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789" name="Shape 789"/>
            <p:cNvGrpSpPr/>
            <p:nvPr/>
          </p:nvGrpSpPr>
          <p:grpSpPr>
            <a:xfrm>
              <a:off x="2458524" y="1797971"/>
              <a:ext cx="1247255" cy="319418"/>
              <a:chOff x="2483174" y="1797971"/>
              <a:chExt cx="1247255" cy="319418"/>
            </a:xfrm>
          </p:grpSpPr>
          <p:sp>
            <p:nvSpPr>
              <p:cNvPr id="790" name="Shape 790"/>
              <p:cNvSpPr/>
              <p:nvPr/>
            </p:nvSpPr>
            <p:spPr>
              <a:xfrm>
                <a:off x="2483174" y="1805574"/>
                <a:ext cx="311813" cy="311813"/>
              </a:xfrm>
              <a:prstGeom prst="ellipse">
                <a:avLst/>
              </a:prstGeom>
              <a:solidFill>
                <a:srgbClr val="7692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791" name="Shape 791"/>
              <p:cNvSpPr/>
              <p:nvPr/>
            </p:nvSpPr>
            <p:spPr>
              <a:xfrm>
                <a:off x="2794988" y="1805575"/>
                <a:ext cx="311813" cy="311813"/>
              </a:xfrm>
              <a:prstGeom prst="ellipse">
                <a:avLst/>
              </a:prstGeom>
              <a:solidFill>
                <a:srgbClr val="8064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792" name="Shape 792"/>
              <p:cNvSpPr/>
              <p:nvPr/>
            </p:nvSpPr>
            <p:spPr>
              <a:xfrm>
                <a:off x="3106801" y="1797971"/>
                <a:ext cx="311813" cy="311813"/>
              </a:xfrm>
              <a:prstGeom prst="ellipse">
                <a:avLst/>
              </a:prstGeom>
              <a:solidFill>
                <a:srgbClr val="1F497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793" name="Shape 793"/>
              <p:cNvSpPr/>
              <p:nvPr/>
            </p:nvSpPr>
            <p:spPr>
              <a:xfrm>
                <a:off x="3418616" y="1797971"/>
                <a:ext cx="311813" cy="311813"/>
              </a:xfrm>
              <a:prstGeom prst="ellips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nvGrpSpPr>
          <p:cNvPr id="794" name="Shape 794"/>
          <p:cNvGrpSpPr/>
          <p:nvPr/>
        </p:nvGrpSpPr>
        <p:grpSpPr>
          <a:xfrm>
            <a:off x="720337" y="2431119"/>
            <a:ext cx="1479994" cy="431244"/>
            <a:chOff x="4063953" y="2206415"/>
            <a:chExt cx="1479994" cy="431244"/>
          </a:xfrm>
        </p:grpSpPr>
        <p:sp>
          <p:nvSpPr>
            <p:cNvPr id="795" name="Shape 795"/>
            <p:cNvSpPr/>
            <p:nvPr/>
          </p:nvSpPr>
          <p:spPr>
            <a:xfrm>
              <a:off x="4063953" y="2206415"/>
              <a:ext cx="1479994" cy="431244"/>
            </a:xfrm>
            <a:prstGeom prst="roundRect">
              <a:avLst>
                <a:gd name="adj" fmla="val 16667"/>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796" name="Shape 796"/>
            <p:cNvGrpSpPr/>
            <p:nvPr/>
          </p:nvGrpSpPr>
          <p:grpSpPr>
            <a:xfrm>
              <a:off x="4181036" y="2274167"/>
              <a:ext cx="1245828" cy="295739"/>
              <a:chOff x="4871492" y="1569891"/>
              <a:chExt cx="2024915" cy="410303"/>
            </a:xfrm>
          </p:grpSpPr>
          <p:sp>
            <p:nvSpPr>
              <p:cNvPr id="797" name="Shape 797"/>
              <p:cNvSpPr/>
              <p:nvPr/>
            </p:nvSpPr>
            <p:spPr>
              <a:xfrm>
                <a:off x="6147923" y="1759135"/>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798" name="Shape 798"/>
              <p:cNvSpPr/>
              <p:nvPr/>
            </p:nvSpPr>
            <p:spPr>
              <a:xfrm>
                <a:off x="5711148" y="167900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799" name="Shape 799"/>
              <p:cNvSpPr/>
              <p:nvPr/>
            </p:nvSpPr>
            <p:spPr>
              <a:xfrm>
                <a:off x="5248460" y="1854863"/>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00" name="Shape 800"/>
              <p:cNvSpPr/>
              <p:nvPr/>
            </p:nvSpPr>
            <p:spPr>
              <a:xfrm>
                <a:off x="4871492"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01" name="Shape 801"/>
              <p:cNvSpPr/>
              <p:nvPr/>
            </p:nvSpPr>
            <p:spPr>
              <a:xfrm>
                <a:off x="5191921" y="161137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02" name="Shape 802"/>
              <p:cNvSpPr/>
              <p:nvPr/>
            </p:nvSpPr>
            <p:spPr>
              <a:xfrm>
                <a:off x="5838455" y="186286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03" name="Shape 803"/>
              <p:cNvSpPr/>
              <p:nvPr/>
            </p:nvSpPr>
            <p:spPr>
              <a:xfrm>
                <a:off x="6776828"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04" name="Shape 804"/>
              <p:cNvSpPr/>
              <p:nvPr/>
            </p:nvSpPr>
            <p:spPr>
              <a:xfrm>
                <a:off x="6663585" y="1569891"/>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805" name="Shape 805"/>
              <p:cNvCxnSpPr>
                <a:stCxn id="798" idx="4"/>
                <a:endCxn id="797" idx="0"/>
              </p:cNvCxnSpPr>
              <p:nvPr/>
            </p:nvCxnSpPr>
            <p:spPr>
              <a:xfrm rot="10800000" flipH="1">
                <a:off x="5770938" y="1759435"/>
                <a:ext cx="436800" cy="369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06" name="Shape 806"/>
              <p:cNvCxnSpPr>
                <a:stCxn id="798" idx="4"/>
                <a:endCxn id="799" idx="0"/>
              </p:cNvCxnSpPr>
              <p:nvPr/>
            </p:nvCxnSpPr>
            <p:spPr>
              <a:xfrm flipH="1">
                <a:off x="5308338" y="1796335"/>
                <a:ext cx="462600" cy="58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07" name="Shape 807"/>
              <p:cNvCxnSpPr>
                <a:stCxn id="799" idx="4"/>
                <a:endCxn id="800" idx="0"/>
              </p:cNvCxnSpPr>
              <p:nvPr/>
            </p:nvCxnSpPr>
            <p:spPr>
              <a:xfrm rot="10800000">
                <a:off x="4931450" y="1820690"/>
                <a:ext cx="376800" cy="1515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08" name="Shape 808"/>
              <p:cNvCxnSpPr>
                <a:stCxn id="798" idx="3"/>
                <a:endCxn id="801" idx="7"/>
              </p:cNvCxnSpPr>
              <p:nvPr/>
            </p:nvCxnSpPr>
            <p:spPr>
              <a:xfrm rot="10800000">
                <a:off x="5294260" y="1628553"/>
                <a:ext cx="434400" cy="150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09" name="Shape 809"/>
              <p:cNvCxnSpPr>
                <a:stCxn id="797" idx="3"/>
                <a:endCxn id="802" idx="0"/>
              </p:cNvCxnSpPr>
              <p:nvPr/>
            </p:nvCxnSpPr>
            <p:spPr>
              <a:xfrm flipH="1">
                <a:off x="5898135" y="1859280"/>
                <a:ext cx="267300" cy="3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10" name="Shape 810"/>
              <p:cNvCxnSpPr>
                <a:stCxn id="797" idx="4"/>
                <a:endCxn id="803" idx="0"/>
              </p:cNvCxnSpPr>
              <p:nvPr/>
            </p:nvCxnSpPr>
            <p:spPr>
              <a:xfrm rot="10800000" flipH="1">
                <a:off x="6207713" y="1820662"/>
                <a:ext cx="629100" cy="55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11" name="Shape 811"/>
              <p:cNvCxnSpPr/>
              <p:nvPr/>
            </p:nvCxnSpPr>
            <p:spPr>
              <a:xfrm rot="10800000" flipH="1">
                <a:off x="6218887" y="1627743"/>
                <a:ext cx="504486" cy="126657"/>
              </a:xfrm>
              <a:prstGeom prst="straightConnector1">
                <a:avLst/>
              </a:prstGeom>
              <a:solidFill>
                <a:srgbClr val="C0504D"/>
              </a:solidFill>
              <a:ln w="12700" cap="flat" cmpd="sng">
                <a:solidFill>
                  <a:srgbClr val="C0504D"/>
                </a:solidFill>
                <a:prstDash val="solid"/>
                <a:round/>
                <a:headEnd type="none" w="med" len="med"/>
                <a:tailEnd type="none" w="med" len="med"/>
              </a:ln>
            </p:spPr>
          </p:cxnSp>
        </p:grpSp>
      </p:grpSp>
      <p:pic>
        <p:nvPicPr>
          <p:cNvPr id="812" name="Shape 812"/>
          <p:cNvPicPr preferRelativeResize="0"/>
          <p:nvPr/>
        </p:nvPicPr>
        <p:blipFill rotWithShape="1">
          <a:blip r:embed="rId4">
            <a:alphaModFix/>
          </a:blip>
          <a:srcRect/>
          <a:stretch/>
        </p:blipFill>
        <p:spPr>
          <a:xfrm>
            <a:off x="720337" y="3472869"/>
            <a:ext cx="1479994" cy="1069779"/>
          </a:xfrm>
          <a:prstGeom prst="rect">
            <a:avLst/>
          </a:prstGeom>
          <a:noFill/>
          <a:ln>
            <a:noFill/>
          </a:ln>
        </p:spPr>
      </p:pic>
      <p:sp>
        <p:nvSpPr>
          <p:cNvPr id="813" name="Shape 813"/>
          <p:cNvSpPr/>
          <p:nvPr/>
        </p:nvSpPr>
        <p:spPr>
          <a:xfrm>
            <a:off x="509858" y="3283592"/>
            <a:ext cx="1852341" cy="620397"/>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14" name="Shape 814"/>
          <p:cNvSpPr/>
          <p:nvPr/>
        </p:nvSpPr>
        <p:spPr>
          <a:xfrm>
            <a:off x="509858" y="4032755"/>
            <a:ext cx="1852341" cy="620397"/>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15" name="Shape 815"/>
          <p:cNvSpPr/>
          <p:nvPr/>
        </p:nvSpPr>
        <p:spPr>
          <a:xfrm rot="10800000" flipH="1">
            <a:off x="2380784" y="3517137"/>
            <a:ext cx="1200614" cy="454879"/>
          </a:xfrm>
          <a:custGeom>
            <a:avLst/>
            <a:gdLst/>
            <a:ahLst/>
            <a:cxnLst/>
            <a:rect l="0" t="0" r="0" b="0"/>
            <a:pathLst>
              <a:path w="120000" h="120000" extrusionOk="0">
                <a:moveTo>
                  <a:pt x="0" y="64"/>
                </a:moveTo>
                <a:cubicBezTo>
                  <a:pt x="45340" y="-3228"/>
                  <a:pt x="50151" y="121334"/>
                  <a:pt x="120000" y="119989"/>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16" name="Shape 816"/>
          <p:cNvSpPr txBox="1"/>
          <p:nvPr/>
        </p:nvSpPr>
        <p:spPr>
          <a:xfrm>
            <a:off x="592885" y="4044648"/>
            <a:ext cx="1678916"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Samples of Source Data</a:t>
            </a:r>
          </a:p>
        </p:txBody>
      </p:sp>
      <p:sp>
        <p:nvSpPr>
          <p:cNvPr id="817" name="Shape 817"/>
          <p:cNvSpPr/>
          <p:nvPr/>
        </p:nvSpPr>
        <p:spPr>
          <a:xfrm>
            <a:off x="5590176" y="3357919"/>
            <a:ext cx="938333" cy="5735"/>
          </a:xfrm>
          <a:custGeom>
            <a:avLst/>
            <a:gdLst/>
            <a:ahLst/>
            <a:cxnLst/>
            <a:rect l="0" t="0" r="0" b="0"/>
            <a:pathLst>
              <a:path w="120000" h="120000" extrusionOk="0">
                <a:moveTo>
                  <a:pt x="0" y="120000"/>
                </a:moveTo>
                <a:cubicBezTo>
                  <a:pt x="43843" y="48563"/>
                  <a:pt x="52457" y="29181"/>
                  <a:pt x="120000" y="0"/>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818" name="Shape 818"/>
          <p:cNvSpPr txBox="1"/>
          <p:nvPr/>
        </p:nvSpPr>
        <p:spPr>
          <a:xfrm rot="-384525">
            <a:off x="5761493" y="1378969"/>
            <a:ext cx="2936821" cy="132343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Trebuchet MS"/>
              <a:buNone/>
            </a:pPr>
            <a:r>
              <a:rPr lang="en-US" sz="2000" u="none" strike="noStrike" cap="none" dirty="0">
                <a:solidFill>
                  <a:srgbClr val="FFFFFF"/>
                </a:solidFill>
                <a:latin typeface="Arial" panose="020B0604020202020204" pitchFamily="34" charset="0"/>
                <a:ea typeface="Trebuchet MS"/>
                <a:cs typeface="Arial" panose="020B0604020202020204" pitchFamily="34" charset="0"/>
                <a:sym typeface="Trebuchet MS"/>
              </a:rPr>
              <a:t>Karma </a:t>
            </a:r>
          </a:p>
          <a:p>
            <a:pPr marL="0" marR="0" lvl="0" indent="0" algn="ctr" rtl="0">
              <a:lnSpc>
                <a:spcPct val="100000"/>
              </a:lnSpc>
              <a:spcBef>
                <a:spcPts val="0"/>
              </a:spcBef>
              <a:spcAft>
                <a:spcPts val="0"/>
              </a:spcAft>
              <a:buClr>
                <a:srgbClr val="FFFFFF"/>
              </a:buClr>
              <a:buSzPct val="25000"/>
              <a:buFont typeface="Trebuchet MS"/>
              <a:buNone/>
            </a:pPr>
            <a:r>
              <a:rPr lang="en-US" sz="2000" u="none" strike="noStrike" cap="none" dirty="0">
                <a:solidFill>
                  <a:srgbClr val="FFFFFF"/>
                </a:solidFill>
                <a:latin typeface="Arial" panose="020B0604020202020204" pitchFamily="34" charset="0"/>
                <a:ea typeface="Trebuchet MS"/>
                <a:cs typeface="Arial" panose="020B0604020202020204" pitchFamily="34" charset="0"/>
                <a:sym typeface="Trebuchet MS"/>
              </a:rPr>
              <a:t>semi-automatically generates Source Mappings</a:t>
            </a:r>
          </a:p>
        </p:txBody>
      </p:sp>
      <p:sp>
        <p:nvSpPr>
          <p:cNvPr id="819" name="Shape 819"/>
          <p:cNvSpPr/>
          <p:nvPr/>
        </p:nvSpPr>
        <p:spPr>
          <a:xfrm>
            <a:off x="4614721" y="3859732"/>
            <a:ext cx="719277" cy="712267"/>
          </a:xfrm>
          <a:custGeom>
            <a:avLst/>
            <a:gdLst/>
            <a:ahLst/>
            <a:cxnLst/>
            <a:rect l="0" t="0" r="0" b="0"/>
            <a:pathLst>
              <a:path w="120000" h="120000" extrusionOk="0">
                <a:moveTo>
                  <a:pt x="0" y="0"/>
                </a:moveTo>
                <a:cubicBezTo>
                  <a:pt x="-1" y="89392"/>
                  <a:pt x="63199" y="89126"/>
                  <a:pt x="120000" y="120000"/>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820" name="Shape 820"/>
          <p:cNvSpPr/>
          <p:nvPr/>
        </p:nvSpPr>
        <p:spPr>
          <a:xfrm flipH="1">
            <a:off x="3962399" y="3859732"/>
            <a:ext cx="652318" cy="712267"/>
          </a:xfrm>
          <a:custGeom>
            <a:avLst/>
            <a:gdLst/>
            <a:ahLst/>
            <a:cxnLst/>
            <a:rect l="0" t="0" r="0" b="0"/>
            <a:pathLst>
              <a:path w="120000" h="120000" extrusionOk="0">
                <a:moveTo>
                  <a:pt x="0" y="0"/>
                </a:moveTo>
                <a:cubicBezTo>
                  <a:pt x="-1" y="89392"/>
                  <a:pt x="60618" y="82289"/>
                  <a:pt x="120000" y="120000"/>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821" name="Shape 821"/>
          <p:cNvSpPr txBox="1"/>
          <p:nvPr/>
        </p:nvSpPr>
        <p:spPr>
          <a:xfrm rot="-384525">
            <a:off x="277444" y="5470875"/>
            <a:ext cx="2509381" cy="1015662"/>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Trebuchet MS"/>
              <a:buNone/>
            </a:pPr>
            <a:r>
              <a:rPr lang="en-US" sz="2000" u="none" strike="noStrike" cap="none" dirty="0">
                <a:solidFill>
                  <a:srgbClr val="FFFFFF"/>
                </a:solidFill>
                <a:latin typeface="Arial" panose="020B0604020202020204" pitchFamily="34" charset="0"/>
                <a:ea typeface="Trebuchet MS"/>
                <a:cs typeface="Arial" panose="020B0604020202020204" pitchFamily="34" charset="0"/>
                <a:sym typeface="Trebuchet MS"/>
              </a:rPr>
              <a:t>Karma </a:t>
            </a:r>
          </a:p>
          <a:p>
            <a:pPr marL="0" marR="0" lvl="0" indent="0" algn="ctr" rtl="0">
              <a:lnSpc>
                <a:spcPct val="100000"/>
              </a:lnSpc>
              <a:spcBef>
                <a:spcPts val="0"/>
              </a:spcBef>
              <a:spcAft>
                <a:spcPts val="0"/>
              </a:spcAft>
              <a:buClr>
                <a:srgbClr val="FFFFFF"/>
              </a:buClr>
              <a:buSzPct val="25000"/>
              <a:buFont typeface="Trebuchet MS"/>
              <a:buNone/>
            </a:pPr>
            <a:r>
              <a:rPr lang="en-US" sz="2000" u="none" strike="noStrike" cap="none" dirty="0">
                <a:solidFill>
                  <a:srgbClr val="FFFFFF"/>
                </a:solidFill>
                <a:latin typeface="Arial" panose="020B0604020202020204" pitchFamily="34" charset="0"/>
                <a:ea typeface="Trebuchet MS"/>
                <a:cs typeface="Arial" panose="020B0604020202020204" pitchFamily="34" charset="0"/>
                <a:sym typeface="Trebuchet MS"/>
              </a:rPr>
              <a:t>supports multiple integration regimes</a:t>
            </a:r>
          </a:p>
        </p:txBody>
      </p:sp>
      <p:pic>
        <p:nvPicPr>
          <p:cNvPr id="822" name="Shape 822" descr="1.png"/>
          <p:cNvPicPr preferRelativeResize="0"/>
          <p:nvPr/>
        </p:nvPicPr>
        <p:blipFill rotWithShape="1">
          <a:blip r:embed="rId5">
            <a:alphaModFix/>
          </a:blip>
          <a:srcRect/>
          <a:stretch/>
        </p:blipFill>
        <p:spPr>
          <a:xfrm>
            <a:off x="2819400" y="4724400"/>
            <a:ext cx="1592784" cy="1992331"/>
          </a:xfrm>
          <a:prstGeom prst="rect">
            <a:avLst/>
          </a:prstGeom>
          <a:noFill/>
          <a:ln>
            <a:noFill/>
          </a:ln>
        </p:spPr>
      </p:pic>
      <p:pic>
        <p:nvPicPr>
          <p:cNvPr id="823" name="Shape 823" descr="2.png"/>
          <p:cNvPicPr preferRelativeResize="0"/>
          <p:nvPr/>
        </p:nvPicPr>
        <p:blipFill rotWithShape="1">
          <a:blip r:embed="rId6">
            <a:alphaModFix/>
          </a:blip>
          <a:srcRect/>
          <a:stretch/>
        </p:blipFill>
        <p:spPr>
          <a:xfrm>
            <a:off x="4953000" y="4648200"/>
            <a:ext cx="1309365" cy="2075688"/>
          </a:xfrm>
          <a:prstGeom prst="rect">
            <a:avLst/>
          </a:prstGeom>
          <a:noFill/>
          <a:ln>
            <a:noFill/>
          </a:ln>
        </p:spPr>
      </p:pic>
      <p:sp>
        <p:nvSpPr>
          <p:cNvPr id="824" name="Shape 824"/>
          <p:cNvSpPr txBox="1"/>
          <p:nvPr/>
        </p:nvSpPr>
        <p:spPr>
          <a:xfrm>
            <a:off x="6447833" y="3602685"/>
            <a:ext cx="1934165" cy="36933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rgbClr val="1F497D"/>
                </a:solidFill>
                <a:latin typeface="Arial" panose="020B0604020202020204" pitchFamily="34" charset="0"/>
                <a:ea typeface="Trebuchet MS"/>
                <a:cs typeface="Arial" panose="020B0604020202020204" pitchFamily="34" charset="0"/>
                <a:sym typeface="Trebuchet MS"/>
              </a:rPr>
              <a:t>Source Mappings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483"/>
        <p:cNvGrpSpPr/>
        <p:nvPr/>
      </p:nvGrpSpPr>
      <p:grpSpPr>
        <a:xfrm>
          <a:off x="0" y="0"/>
          <a:ext cx="0" cy="0"/>
          <a:chOff x="0" y="0"/>
          <a:chExt cx="0" cy="0"/>
        </a:xfrm>
      </p:grpSpPr>
      <p:sp>
        <p:nvSpPr>
          <p:cNvPr id="3484" name="Shape 3484"/>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Related Work</a:t>
            </a:r>
          </a:p>
        </p:txBody>
      </p:sp>
      <p:sp>
        <p:nvSpPr>
          <p:cNvPr id="3485" name="Shape 3485"/>
          <p:cNvSpPr txBox="1">
            <a:spLocks noGrp="1"/>
          </p:cNvSpPr>
          <p:nvPr>
            <p:ph type="body" idx="1"/>
          </p:nvPr>
        </p:nvSpPr>
        <p:spPr>
          <a:xfrm>
            <a:off x="469900" y="1066800"/>
            <a:ext cx="8217000" cy="5584500"/>
          </a:xfrm>
          <a:prstGeom prst="rect">
            <a:avLst/>
          </a:prstGeom>
          <a:noFill/>
          <a:ln>
            <a:noFill/>
          </a:ln>
        </p:spPr>
        <p:txBody>
          <a:bodyPr lIns="90000" tIns="46800" rIns="90000" bIns="46800" anchor="t" anchorCtr="0">
            <a:noAutofit/>
          </a:bodyPr>
          <a:lstStyle/>
          <a:p>
            <a:pPr marL="341312" marR="0" lvl="0" indent="-341312" algn="l" rtl="0">
              <a:lnSpc>
                <a:spcPct val="80000"/>
              </a:lnSpc>
              <a:spcBef>
                <a:spcPts val="0"/>
              </a:spcBef>
              <a:spcAft>
                <a:spcPts val="0"/>
              </a:spcAft>
              <a:buClr>
                <a:srgbClr val="11618F"/>
              </a:buClr>
              <a:buSzPct val="97777"/>
              <a:buFont typeface="Arial"/>
              <a:buChar char="•"/>
            </a:pPr>
            <a:r>
              <a:rPr lang="en-US" sz="1760" u="none" strike="noStrike" cap="none" dirty="0">
                <a:solidFill>
                  <a:srgbClr val="11618F"/>
                </a:solidFill>
                <a:ea typeface="Trebuchet MS"/>
                <a:sym typeface="Trebuchet MS"/>
              </a:rPr>
              <a:t>Schema matching</a:t>
            </a:r>
          </a:p>
          <a:p>
            <a:pPr marL="741362" marR="0" lvl="1" indent="-284162" algn="l" rtl="0">
              <a:lnSpc>
                <a:spcPct val="80000"/>
              </a:lnSpc>
              <a:spcBef>
                <a:spcPts val="13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Finds correspondence between elements of the source and target schemas</a:t>
            </a:r>
          </a:p>
          <a:p>
            <a:pPr marL="741362" marR="0" lvl="1" indent="-284162" algn="l" rtl="0">
              <a:lnSpc>
                <a:spcPct val="80000"/>
              </a:lnSpc>
              <a:spcBef>
                <a:spcPts val="7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Example: </a:t>
            </a:r>
            <a:r>
              <a:rPr lang="en-US" sz="1540" u="none" strike="noStrike" cap="none" dirty="0" err="1">
                <a:solidFill>
                  <a:srgbClr val="11618F"/>
                </a:solidFill>
                <a:latin typeface="Arial" panose="020B0604020202020204" pitchFamily="34" charset="0"/>
                <a:cs typeface="Arial" panose="020B0604020202020204" pitchFamily="34" charset="0"/>
                <a:sym typeface="Trebuchet MS"/>
              </a:rPr>
              <a:t>iMAP</a:t>
            </a:r>
            <a:r>
              <a:rPr lang="en-US" sz="1540" u="none" strike="noStrike" cap="none" dirty="0">
                <a:solidFill>
                  <a:srgbClr val="11618F"/>
                </a:solidFill>
                <a:latin typeface="Arial" panose="020B0604020202020204" pitchFamily="34" charset="0"/>
                <a:cs typeface="Arial" panose="020B0604020202020204" pitchFamily="34" charset="0"/>
                <a:sym typeface="Trebuchet MS"/>
              </a:rPr>
              <a:t>  </a:t>
            </a:r>
            <a:r>
              <a:rPr lang="en-US" sz="1540" u="none" strike="noStrike" cap="none" dirty="0">
                <a:solidFill>
                  <a:schemeClr val="accent4"/>
                </a:solidFill>
                <a:latin typeface="Arial" panose="020B0604020202020204" pitchFamily="34" charset="0"/>
                <a:cs typeface="Arial" panose="020B0604020202020204" pitchFamily="34" charset="0"/>
                <a:sym typeface="Trebuchet MS"/>
              </a:rPr>
              <a:t>[</a:t>
            </a:r>
            <a:r>
              <a:rPr lang="en-US" sz="1540" u="none" strike="noStrike" cap="none" dirty="0" err="1">
                <a:solidFill>
                  <a:schemeClr val="accent4"/>
                </a:solidFill>
                <a:latin typeface="Arial" panose="020B0604020202020204" pitchFamily="34" charset="0"/>
                <a:cs typeface="Arial" panose="020B0604020202020204" pitchFamily="34" charset="0"/>
                <a:sym typeface="Trebuchet MS"/>
              </a:rPr>
              <a:t>Dhamankar</a:t>
            </a:r>
            <a:r>
              <a:rPr lang="en-US" sz="1540" u="none" strike="noStrike" cap="none" dirty="0">
                <a:solidFill>
                  <a:schemeClr val="accent4"/>
                </a:solidFill>
                <a:latin typeface="Arial" panose="020B0604020202020204" pitchFamily="34" charset="0"/>
                <a:cs typeface="Arial" panose="020B0604020202020204" pitchFamily="34" charset="0"/>
                <a:sym typeface="Trebuchet MS"/>
              </a:rPr>
              <a:t> et al., 2004]</a:t>
            </a:r>
          </a:p>
          <a:p>
            <a:pPr marL="341312" marR="0" lvl="0" indent="-341312" algn="l" rtl="0">
              <a:lnSpc>
                <a:spcPct val="80000"/>
              </a:lnSpc>
              <a:spcBef>
                <a:spcPts val="800"/>
              </a:spcBef>
              <a:spcAft>
                <a:spcPts val="0"/>
              </a:spcAft>
              <a:buClr>
                <a:srgbClr val="11618F"/>
              </a:buClr>
              <a:buSzPct val="97777"/>
              <a:buFont typeface="Arial"/>
              <a:buChar char="•"/>
            </a:pPr>
            <a:r>
              <a:rPr lang="en-US" sz="1760" u="none" strike="noStrike" cap="none" dirty="0">
                <a:solidFill>
                  <a:srgbClr val="11618F"/>
                </a:solidFill>
                <a:ea typeface="Trebuchet MS"/>
                <a:sym typeface="Trebuchet MS"/>
              </a:rPr>
              <a:t>Schema mapping</a:t>
            </a:r>
          </a:p>
          <a:p>
            <a:pPr marL="741362" marR="0" lvl="1" indent="-284162" algn="l" rtl="0">
              <a:lnSpc>
                <a:spcPct val="80000"/>
              </a:lnSpc>
              <a:spcBef>
                <a:spcPts val="13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Generate declarative mappings expressible as queries in SQL or </a:t>
            </a:r>
            <a:r>
              <a:rPr lang="en-US" sz="1540" u="none" strike="noStrike" cap="none" dirty="0" err="1">
                <a:solidFill>
                  <a:srgbClr val="11618F"/>
                </a:solidFill>
                <a:latin typeface="Arial" panose="020B0604020202020204" pitchFamily="34" charset="0"/>
                <a:cs typeface="Arial" panose="020B0604020202020204" pitchFamily="34" charset="0"/>
                <a:sym typeface="Trebuchet MS"/>
              </a:rPr>
              <a:t>Datalog</a:t>
            </a:r>
            <a:endParaRPr lang="en-US" sz="1540" u="none" strike="noStrike" cap="none" dirty="0">
              <a:solidFill>
                <a:srgbClr val="11618F"/>
              </a:solidFill>
              <a:latin typeface="Arial" panose="020B0604020202020204" pitchFamily="34" charset="0"/>
              <a:cs typeface="Arial" panose="020B0604020202020204" pitchFamily="34" charset="0"/>
              <a:sym typeface="Trebuchet MS"/>
            </a:endParaRPr>
          </a:p>
          <a:p>
            <a:pPr marL="741362" marR="0" lvl="1" indent="-284162" algn="l" rtl="0">
              <a:lnSpc>
                <a:spcPct val="80000"/>
              </a:lnSpc>
              <a:spcBef>
                <a:spcPts val="7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Example: Clio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[Fagin et al., 2009]</a:t>
            </a:r>
          </a:p>
          <a:p>
            <a:pPr marL="341312" marR="0" lvl="0" indent="-341312" algn="l" rtl="0">
              <a:lnSpc>
                <a:spcPct val="80000"/>
              </a:lnSpc>
              <a:spcBef>
                <a:spcPts val="800"/>
              </a:spcBef>
              <a:spcAft>
                <a:spcPts val="0"/>
              </a:spcAft>
              <a:buClr>
                <a:srgbClr val="11618F"/>
              </a:buClr>
              <a:buSzPct val="97777"/>
              <a:buFont typeface="Arial"/>
              <a:buChar char="•"/>
            </a:pPr>
            <a:r>
              <a:rPr lang="en-US" sz="1760" u="none" strike="noStrike" cap="none" dirty="0">
                <a:solidFill>
                  <a:srgbClr val="11618F"/>
                </a:solidFill>
                <a:ea typeface="Trebuchet MS"/>
                <a:sym typeface="Trebuchet MS"/>
              </a:rPr>
              <a:t>Mapping databases and spreadsheets to ontologies</a:t>
            </a:r>
          </a:p>
          <a:p>
            <a:pPr marL="741362" marR="0" lvl="1" indent="-284162" algn="l" rtl="0">
              <a:lnSpc>
                <a:spcPct val="80000"/>
              </a:lnSpc>
              <a:spcBef>
                <a:spcPts val="13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Mapping languages: D2R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Bizer</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2003]</a:t>
            </a:r>
            <a:r>
              <a:rPr lang="en-US" sz="1540" u="none" strike="noStrike" cap="none" dirty="0">
                <a:solidFill>
                  <a:srgbClr val="11618F"/>
                </a:solidFill>
                <a:latin typeface="Arial" panose="020B0604020202020204" pitchFamily="34" charset="0"/>
                <a:cs typeface="Arial" panose="020B0604020202020204" pitchFamily="34" charset="0"/>
                <a:sym typeface="Trebuchet MS"/>
              </a:rPr>
              <a:t>, D2RQ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Bizer</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and Seaborne, 2004]</a:t>
            </a:r>
            <a:r>
              <a:rPr lang="en-US" sz="1540" u="none" strike="noStrike" cap="none" dirty="0">
                <a:solidFill>
                  <a:srgbClr val="11618F"/>
                </a:solidFill>
                <a:latin typeface="Arial" panose="020B0604020202020204" pitchFamily="34" charset="0"/>
                <a:cs typeface="Arial" panose="020B0604020202020204" pitchFamily="34" charset="0"/>
                <a:sym typeface="Trebuchet MS"/>
              </a:rPr>
              <a:t>, R2RML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[Das et al., 2012]</a:t>
            </a:r>
          </a:p>
          <a:p>
            <a:pPr marL="741362" marR="0" lvl="1" indent="-284162" algn="l" rtl="0">
              <a:lnSpc>
                <a:spcPct val="80000"/>
              </a:lnSpc>
              <a:spcBef>
                <a:spcPts val="7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Tools: RDOTE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Vavliakis</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et al., 2010]</a:t>
            </a:r>
            <a:r>
              <a:rPr lang="en-US" sz="1540" u="none" strike="noStrike" cap="none" dirty="0">
                <a:solidFill>
                  <a:srgbClr val="11618F"/>
                </a:solidFill>
                <a:latin typeface="Arial" panose="020B0604020202020204" pitchFamily="34" charset="0"/>
                <a:cs typeface="Arial" panose="020B0604020202020204" pitchFamily="34" charset="0"/>
                <a:sym typeface="Trebuchet MS"/>
              </a:rPr>
              <a:t>, RDF123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[Han et al., 2008]</a:t>
            </a:r>
            <a:r>
              <a:rPr lang="en-US" sz="1540" u="none" strike="noStrike" cap="none" dirty="0">
                <a:solidFill>
                  <a:srgbClr val="11618F"/>
                </a:solidFill>
                <a:latin typeface="Arial" panose="020B0604020202020204" pitchFamily="34" charset="0"/>
                <a:cs typeface="Arial" panose="020B0604020202020204" pitchFamily="34" charset="0"/>
                <a:sym typeface="Trebuchet MS"/>
              </a:rPr>
              <a:t>, </a:t>
            </a:r>
            <a:r>
              <a:rPr lang="en-US" sz="1540" u="none" strike="noStrike" cap="none" dirty="0" err="1">
                <a:solidFill>
                  <a:srgbClr val="11618F"/>
                </a:solidFill>
                <a:latin typeface="Arial" panose="020B0604020202020204" pitchFamily="34" charset="0"/>
                <a:cs typeface="Arial" panose="020B0604020202020204" pitchFamily="34" charset="0"/>
                <a:sym typeface="Trebuchet MS"/>
              </a:rPr>
              <a:t>XLWrap</a:t>
            </a:r>
            <a:r>
              <a:rPr lang="en-US" sz="1540" u="none" strike="noStrike" cap="none" dirty="0">
                <a:solidFill>
                  <a:srgbClr val="11618F"/>
                </a:solidFill>
                <a:latin typeface="Arial" panose="020B0604020202020204" pitchFamily="34" charset="0"/>
                <a:cs typeface="Arial" panose="020B0604020202020204" pitchFamily="34" charset="0"/>
                <a:sym typeface="Trebuchet MS"/>
              </a:rPr>
              <a:t>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Langegger</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and </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Woß</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2009]</a:t>
            </a:r>
          </a:p>
          <a:p>
            <a:pPr marL="741362" marR="0" lvl="1" indent="-284162" algn="l" rtl="0">
              <a:lnSpc>
                <a:spcPct val="80000"/>
              </a:lnSpc>
              <a:spcBef>
                <a:spcPts val="7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String similarity between column names and ontology terms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Polfliet</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and </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Ichise</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2010]</a:t>
            </a:r>
          </a:p>
          <a:p>
            <a:pPr marL="341312" marR="0" lvl="0" indent="-341312" algn="l" rtl="0">
              <a:lnSpc>
                <a:spcPct val="80000"/>
              </a:lnSpc>
              <a:spcBef>
                <a:spcPts val="800"/>
              </a:spcBef>
              <a:spcAft>
                <a:spcPts val="0"/>
              </a:spcAft>
              <a:buClr>
                <a:srgbClr val="11618F"/>
              </a:buClr>
              <a:buSzPct val="97777"/>
              <a:buFont typeface="Arial"/>
              <a:buChar char="•"/>
            </a:pPr>
            <a:r>
              <a:rPr lang="en-US" sz="1760" u="none" strike="noStrike" cap="none" dirty="0">
                <a:solidFill>
                  <a:srgbClr val="11618F"/>
                </a:solidFill>
                <a:ea typeface="Trebuchet MS"/>
                <a:sym typeface="Trebuchet MS"/>
              </a:rPr>
              <a:t>Understand semantics of Web tables</a:t>
            </a:r>
          </a:p>
          <a:p>
            <a:pPr marL="741362" marR="0" lvl="1" indent="-284162" algn="l" rtl="0">
              <a:lnSpc>
                <a:spcPct val="80000"/>
              </a:lnSpc>
              <a:spcBef>
                <a:spcPts val="13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Use column headers and cell values to find the labels and relations from a database of labels and relations populated from the Web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[Wang et al., 2012] [</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Limaye</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et al., 2010] [</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Venetis</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et al., 2011]</a:t>
            </a:r>
          </a:p>
        </p:txBody>
      </p:sp>
      <p:sp>
        <p:nvSpPr>
          <p:cNvPr id="3486" name="Shape 3486"/>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109</a:t>
            </a:fld>
            <a:endParaRPr lang="en-US" sz="1200">
              <a:solidFill>
                <a:srgbClr val="D10202"/>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1" name="Shape 3491"/>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Related Work</a:t>
            </a:r>
          </a:p>
        </p:txBody>
      </p:sp>
      <p:sp>
        <p:nvSpPr>
          <p:cNvPr id="3492" name="Shape 3492"/>
          <p:cNvSpPr txBox="1">
            <a:spLocks noGrp="1"/>
          </p:cNvSpPr>
          <p:nvPr>
            <p:ph type="body" idx="1"/>
          </p:nvPr>
        </p:nvSpPr>
        <p:spPr>
          <a:xfrm>
            <a:off x="116225" y="1066800"/>
            <a:ext cx="8875500" cy="5562600"/>
          </a:xfrm>
          <a:prstGeom prst="rect">
            <a:avLst/>
          </a:prstGeom>
          <a:noFill/>
          <a:ln>
            <a:noFill/>
          </a:ln>
        </p:spPr>
        <p:txBody>
          <a:bodyPr lIns="90000" tIns="46800" rIns="90000" bIns="46800" anchor="t" anchorCtr="0">
            <a:noAutofit/>
          </a:bodyPr>
          <a:lstStyle/>
          <a:p>
            <a:pPr marL="341312" marR="0" lvl="0" indent="-341312" algn="l" rtl="0">
              <a:lnSpc>
                <a:spcPct val="80000"/>
              </a:lnSpc>
              <a:spcBef>
                <a:spcPts val="0"/>
              </a:spcBef>
              <a:spcAft>
                <a:spcPts val="0"/>
              </a:spcAft>
              <a:buClr>
                <a:srgbClr val="11618F"/>
              </a:buClr>
              <a:buSzPct val="97777"/>
              <a:buFont typeface="Arial"/>
              <a:buChar char="•"/>
            </a:pPr>
            <a:r>
              <a:rPr lang="en-US" sz="1760" u="none" strike="noStrike" cap="none" dirty="0">
                <a:solidFill>
                  <a:srgbClr val="11618F"/>
                </a:solidFill>
                <a:ea typeface="Trebuchet MS"/>
                <a:sym typeface="Trebuchet MS"/>
              </a:rPr>
              <a:t>Exploit Linked Open Data (LOD)</a:t>
            </a:r>
          </a:p>
          <a:p>
            <a:pPr marL="741362" marR="0" lvl="1" indent="-284162" algn="l" rtl="0">
              <a:lnSpc>
                <a:spcPct val="80000"/>
              </a:lnSpc>
              <a:spcBef>
                <a:spcPts val="13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Link the values to the entities in LOD to find the types of the values and their relationships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Muoz</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et al., 2013] [</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Mulwad</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et al., 2013]</a:t>
            </a:r>
          </a:p>
          <a:p>
            <a:pPr marL="341312" marR="0" lvl="0" indent="-341312" algn="l" rtl="0">
              <a:lnSpc>
                <a:spcPct val="80000"/>
              </a:lnSpc>
              <a:spcBef>
                <a:spcPts val="800"/>
              </a:spcBef>
              <a:spcAft>
                <a:spcPts val="0"/>
              </a:spcAft>
              <a:buClr>
                <a:srgbClr val="11618F"/>
              </a:buClr>
              <a:buSzPct val="97777"/>
              <a:buFont typeface="Arial"/>
              <a:buChar char="•"/>
            </a:pPr>
            <a:r>
              <a:rPr lang="en-US" sz="1760" u="none" strike="noStrike" cap="none" dirty="0">
                <a:solidFill>
                  <a:srgbClr val="11618F"/>
                </a:solidFill>
                <a:ea typeface="Trebuchet MS"/>
                <a:sym typeface="Trebuchet MS"/>
              </a:rPr>
              <a:t>Semantic annotation of Web services</a:t>
            </a:r>
          </a:p>
          <a:p>
            <a:pPr marL="741362" marR="0" lvl="1" indent="-284162" algn="l" rtl="0">
              <a:lnSpc>
                <a:spcPct val="80000"/>
              </a:lnSpc>
              <a:spcBef>
                <a:spcPts val="13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Languages: SAWSDL</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[Farrell and </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Lausen</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2007] </a:t>
            </a:r>
          </a:p>
          <a:p>
            <a:pPr marL="741362" marR="0" lvl="1" indent="-284162" algn="l" rtl="0">
              <a:lnSpc>
                <a:spcPct val="80000"/>
              </a:lnSpc>
              <a:spcBef>
                <a:spcPts val="7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Tools: SWEET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Maleshkova</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et al., 2009]</a:t>
            </a:r>
          </a:p>
          <a:p>
            <a:pPr marL="741362" marR="0" lvl="1" indent="-284162" algn="l" rtl="0">
              <a:lnSpc>
                <a:spcPct val="80000"/>
              </a:lnSpc>
              <a:spcBef>
                <a:spcPts val="7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Annotate input and output parameters </a:t>
            </a:r>
            <a:r>
              <a:rPr lang="en-US" sz="1540" u="none" strike="noStrike" cap="none" dirty="0">
                <a:solidFill>
                  <a:srgbClr val="EB6615"/>
                </a:solidFill>
                <a:latin typeface="Arial" panose="020B0604020202020204" pitchFamily="34" charset="0"/>
                <a:cs typeface="Arial" panose="020B0604020202020204" pitchFamily="34" charset="0"/>
                <a:sym typeface="Trebuchet MS"/>
              </a:rPr>
              <a:t>[</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Heß</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et al., 2003] [</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Lerman</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et al., 2006] [</a:t>
            </a:r>
            <a:r>
              <a:rPr lang="en-US" sz="1540" u="none" strike="noStrike" cap="none" dirty="0" err="1">
                <a:solidFill>
                  <a:srgbClr val="EB6615"/>
                </a:solidFill>
                <a:latin typeface="Arial" panose="020B0604020202020204" pitchFamily="34" charset="0"/>
                <a:cs typeface="Arial" panose="020B0604020202020204" pitchFamily="34" charset="0"/>
                <a:sym typeface="Trebuchet MS"/>
              </a:rPr>
              <a:t>Saquicela</a:t>
            </a:r>
            <a:r>
              <a:rPr lang="en-US" sz="1540" u="none" strike="noStrike" cap="none" dirty="0">
                <a:solidFill>
                  <a:srgbClr val="EB6615"/>
                </a:solidFill>
                <a:latin typeface="Arial" panose="020B0604020202020204" pitchFamily="34" charset="0"/>
                <a:cs typeface="Arial" panose="020B0604020202020204" pitchFamily="34" charset="0"/>
                <a:sym typeface="Trebuchet MS"/>
              </a:rPr>
              <a:t> e al., 2011]</a:t>
            </a:r>
          </a:p>
          <a:p>
            <a:pPr marL="341312" marR="0" lvl="0" indent="-341312" algn="l" rtl="0">
              <a:lnSpc>
                <a:spcPct val="80000"/>
              </a:lnSpc>
              <a:spcBef>
                <a:spcPts val="800"/>
              </a:spcBef>
              <a:spcAft>
                <a:spcPts val="0"/>
              </a:spcAft>
              <a:buClr>
                <a:srgbClr val="11618F"/>
              </a:buClr>
              <a:buSzPct val="97777"/>
              <a:buFont typeface="Arial"/>
              <a:buChar char="•"/>
            </a:pPr>
            <a:r>
              <a:rPr lang="en-US" sz="1760" u="none" strike="noStrike" cap="none" dirty="0">
                <a:solidFill>
                  <a:srgbClr val="11618F"/>
                </a:solidFill>
                <a:ea typeface="Trebuchet MS"/>
                <a:sym typeface="Trebuchet MS"/>
              </a:rPr>
              <a:t>Learn Semantic Definitions of Online Information Sources </a:t>
            </a:r>
            <a:r>
              <a:rPr lang="en-US" sz="1760" u="none" strike="noStrike" cap="none" dirty="0">
                <a:solidFill>
                  <a:srgbClr val="EB6615"/>
                </a:solidFill>
                <a:ea typeface="Trebuchet MS"/>
                <a:sym typeface="Trebuchet MS"/>
              </a:rPr>
              <a:t>[Carman, </a:t>
            </a:r>
            <a:r>
              <a:rPr lang="en-US" sz="1760" u="none" strike="noStrike" cap="none" dirty="0" err="1">
                <a:solidFill>
                  <a:srgbClr val="EB6615"/>
                </a:solidFill>
                <a:ea typeface="Trebuchet MS"/>
                <a:sym typeface="Trebuchet MS"/>
              </a:rPr>
              <a:t>Knoblock</a:t>
            </a:r>
            <a:r>
              <a:rPr lang="en-US" sz="1760" u="none" strike="noStrike" cap="none" dirty="0">
                <a:solidFill>
                  <a:srgbClr val="EB6615"/>
                </a:solidFill>
                <a:ea typeface="Trebuchet MS"/>
                <a:sym typeface="Trebuchet MS"/>
              </a:rPr>
              <a:t>, 2007]</a:t>
            </a:r>
          </a:p>
          <a:p>
            <a:pPr marL="741362" marR="0" lvl="1" indent="-284162" algn="l" rtl="0">
              <a:lnSpc>
                <a:spcPct val="80000"/>
              </a:lnSpc>
              <a:spcBef>
                <a:spcPts val="13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Learns LAV rules from known sources</a:t>
            </a:r>
          </a:p>
          <a:p>
            <a:pPr marL="741362" marR="0" lvl="1" indent="-284162" algn="l" rtl="0">
              <a:lnSpc>
                <a:spcPct val="80000"/>
              </a:lnSpc>
              <a:spcBef>
                <a:spcPts val="700"/>
              </a:spcBef>
              <a:spcAft>
                <a:spcPts val="0"/>
              </a:spcAft>
              <a:buClr>
                <a:srgbClr val="11618F"/>
              </a:buClr>
              <a:buSzPct val="102666"/>
              <a:buFont typeface="Arial"/>
              <a:buChar char="–"/>
            </a:pPr>
            <a:r>
              <a:rPr lang="en-US" sz="1540" u="none" strike="noStrike" cap="none" dirty="0">
                <a:solidFill>
                  <a:srgbClr val="11618F"/>
                </a:solidFill>
                <a:latin typeface="Arial" panose="020B0604020202020204" pitchFamily="34" charset="0"/>
                <a:cs typeface="Arial" panose="020B0604020202020204" pitchFamily="34" charset="0"/>
                <a:sym typeface="Trebuchet MS"/>
              </a:rPr>
              <a:t>Only learns descriptions that are conjunctive combinations of known descriptions</a:t>
            </a:r>
          </a:p>
          <a:p>
            <a:pPr lvl="0" rtl="0">
              <a:spcBef>
                <a:spcPts val="1000"/>
              </a:spcBef>
              <a:buClr>
                <a:srgbClr val="11618F"/>
              </a:buClr>
              <a:buSzPct val="97777"/>
              <a:buFont typeface="Arial"/>
              <a:buChar char="•"/>
            </a:pPr>
            <a:r>
              <a:rPr lang="en-US" sz="1760" dirty="0"/>
              <a:t>Extract schema-level patterns (SLPs, length one) from LOD </a:t>
            </a:r>
            <a:r>
              <a:rPr lang="en-US" sz="1540" dirty="0">
                <a:solidFill>
                  <a:srgbClr val="EB6615"/>
                </a:solidFill>
              </a:rPr>
              <a:t>[</a:t>
            </a:r>
            <a:r>
              <a:rPr lang="en-US" sz="1540" dirty="0" err="1">
                <a:solidFill>
                  <a:srgbClr val="EB6615"/>
                </a:solidFill>
              </a:rPr>
              <a:t>Schaible</a:t>
            </a:r>
            <a:r>
              <a:rPr lang="en-US" sz="1540" dirty="0">
                <a:solidFill>
                  <a:srgbClr val="EB6615"/>
                </a:solidFill>
              </a:rPr>
              <a:t> et al., 2016]</a:t>
            </a:r>
          </a:p>
          <a:p>
            <a:pPr lvl="1" rtl="0">
              <a:lnSpc>
                <a:spcPct val="80000"/>
              </a:lnSpc>
              <a:spcBef>
                <a:spcPts val="600"/>
              </a:spcBef>
              <a:spcAft>
                <a:spcPts val="1000"/>
              </a:spcAft>
              <a:buClr>
                <a:srgbClr val="11618F"/>
              </a:buClr>
              <a:buSzPct val="160000"/>
              <a:buFont typeface="Arial"/>
              <a:buChar char="–"/>
            </a:pPr>
            <a:r>
              <a:rPr lang="en-US" sz="1540" dirty="0">
                <a:latin typeface="Arial" panose="020B0604020202020204" pitchFamily="34" charset="0"/>
                <a:cs typeface="Arial" panose="020B0604020202020204" pitchFamily="34" charset="0"/>
              </a:rPr>
              <a:t>E.g.,  ({</a:t>
            </a:r>
            <a:r>
              <a:rPr lang="en-US" sz="1540" dirty="0" err="1">
                <a:latin typeface="Arial" panose="020B0604020202020204" pitchFamily="34" charset="0"/>
                <a:cs typeface="Arial" panose="020B0604020202020204" pitchFamily="34" charset="0"/>
              </a:rPr>
              <a:t>Person,Player</a:t>
            </a:r>
            <a:r>
              <a:rPr lang="en-US" sz="1540" dirty="0">
                <a:latin typeface="Arial" panose="020B0604020202020204" pitchFamily="34" charset="0"/>
                <a:cs typeface="Arial" panose="020B0604020202020204" pitchFamily="34" charset="0"/>
              </a:rPr>
              <a:t>},{knows},{</a:t>
            </a:r>
            <a:r>
              <a:rPr lang="en-US" sz="1540" dirty="0" err="1">
                <a:latin typeface="Arial" panose="020B0604020202020204" pitchFamily="34" charset="0"/>
                <a:cs typeface="Arial" panose="020B0604020202020204" pitchFamily="34" charset="0"/>
              </a:rPr>
              <a:t>Person,Coach</a:t>
            </a:r>
            <a:r>
              <a:rPr lang="en-US" sz="1540" dirty="0">
                <a:latin typeface="Arial" panose="020B0604020202020204" pitchFamily="34" charset="0"/>
                <a:cs typeface="Arial" panose="020B0604020202020204" pitchFamily="34" charset="0"/>
              </a:rPr>
              <a:t>})</a:t>
            </a:r>
          </a:p>
          <a:p>
            <a:pPr marL="457200" marR="0" lvl="1" indent="0" algn="l" rtl="0">
              <a:lnSpc>
                <a:spcPct val="80000"/>
              </a:lnSpc>
              <a:spcBef>
                <a:spcPts val="1300"/>
              </a:spcBef>
              <a:spcAft>
                <a:spcPts val="0"/>
              </a:spcAft>
              <a:buClr>
                <a:srgbClr val="11618F"/>
              </a:buClr>
              <a:buSzPct val="25000"/>
              <a:buFont typeface="Arial"/>
              <a:buNone/>
            </a:pPr>
            <a:endParaRPr sz="1760" dirty="0">
              <a:latin typeface="Arial" panose="020B0604020202020204" pitchFamily="34" charset="0"/>
              <a:cs typeface="Arial" panose="020B0604020202020204" pitchFamily="34" charset="0"/>
            </a:endParaRPr>
          </a:p>
          <a:p>
            <a:pPr marL="341312" marR="0" lvl="0" indent="-341312" algn="l" rtl="0">
              <a:lnSpc>
                <a:spcPct val="80000"/>
              </a:lnSpc>
              <a:spcBef>
                <a:spcPts val="800"/>
              </a:spcBef>
              <a:spcAft>
                <a:spcPts val="0"/>
              </a:spcAft>
              <a:buClr>
                <a:srgbClr val="11618F"/>
              </a:buClr>
              <a:buSzPct val="97777"/>
              <a:buFont typeface="Arial"/>
              <a:buNone/>
            </a:pPr>
            <a:endParaRPr sz="1760" u="none" strike="noStrike" cap="none" dirty="0">
              <a:solidFill>
                <a:srgbClr val="11618F"/>
              </a:solidFill>
              <a:ea typeface="Trebuchet MS"/>
              <a:sym typeface="Trebuchet MS"/>
            </a:endParaRPr>
          </a:p>
        </p:txBody>
      </p:sp>
      <p:sp>
        <p:nvSpPr>
          <p:cNvPr id="3493" name="Shape 3493"/>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110</a:t>
            </a:fld>
            <a:endParaRPr lang="en-US" sz="1200">
              <a:solidFill>
                <a:srgbClr val="D1020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Shape 829"/>
          <p:cNvSpPr txBox="1">
            <a:spLocks noGrp="1"/>
          </p:cNvSpPr>
          <p:nvPr>
            <p:ph type="title"/>
          </p:nvPr>
        </p:nvSpPr>
        <p:spPr>
          <a:xfrm>
            <a:off x="457200" y="3048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3600" u="none" strike="noStrike" cap="none" dirty="0">
                <a:solidFill>
                  <a:srgbClr val="D10202"/>
                </a:solidFill>
                <a:sym typeface="Helvetica Neue"/>
              </a:rPr>
              <a:t>Secret Sauce: Karma Understands Your Data</a:t>
            </a:r>
          </a:p>
        </p:txBody>
      </p:sp>
      <p:sp>
        <p:nvSpPr>
          <p:cNvPr id="830" name="Shape 830"/>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11</a:t>
            </a:fld>
            <a:endParaRPr lang="en-US" sz="1200">
              <a:solidFill>
                <a:srgbClr val="D10202"/>
              </a:solidFill>
              <a:latin typeface="Arial"/>
              <a:ea typeface="Arial"/>
              <a:cs typeface="Arial"/>
              <a:sym typeface="Arial"/>
            </a:endParaRPr>
          </a:p>
        </p:txBody>
      </p:sp>
      <p:sp>
        <p:nvSpPr>
          <p:cNvPr id="831" name="Shape 831"/>
          <p:cNvSpPr/>
          <p:nvPr/>
        </p:nvSpPr>
        <p:spPr>
          <a:xfrm>
            <a:off x="4027901" y="2313441"/>
            <a:ext cx="1764538" cy="1510381"/>
          </a:xfrm>
          <a:prstGeom prst="roundRect">
            <a:avLst>
              <a:gd name="adj" fmla="val 16667"/>
            </a:avLst>
          </a:prstGeom>
          <a:solidFill>
            <a:srgbClr val="FFFFFF"/>
          </a:solidFill>
          <a:ln w="12700" cap="flat" cmpd="sng">
            <a:solidFill>
              <a:srgbClr val="C0504D"/>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32" name="Shape 832"/>
          <p:cNvSpPr txBox="1"/>
          <p:nvPr/>
        </p:nvSpPr>
        <p:spPr>
          <a:xfrm>
            <a:off x="366118" y="2726458"/>
            <a:ext cx="1678916" cy="36933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Domain Model</a:t>
            </a:r>
          </a:p>
        </p:txBody>
      </p:sp>
      <p:sp>
        <p:nvSpPr>
          <p:cNvPr id="833" name="Shape 833"/>
          <p:cNvSpPr txBox="1"/>
          <p:nvPr/>
        </p:nvSpPr>
        <p:spPr>
          <a:xfrm>
            <a:off x="6818135" y="4267357"/>
            <a:ext cx="1868664" cy="36933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dirty="0">
                <a:solidFill>
                  <a:srgbClr val="1F497D"/>
                </a:solidFill>
                <a:latin typeface="Arial" panose="020B0604020202020204" pitchFamily="34" charset="0"/>
                <a:ea typeface="Trebuchet MS"/>
                <a:cs typeface="Arial" panose="020B0604020202020204" pitchFamily="34" charset="0"/>
                <a:sym typeface="Trebuchet MS"/>
              </a:rPr>
              <a:t>Source Mappings</a:t>
            </a:r>
          </a:p>
        </p:txBody>
      </p:sp>
      <p:sp>
        <p:nvSpPr>
          <p:cNvPr id="834" name="Shape 834"/>
          <p:cNvSpPr/>
          <p:nvPr/>
        </p:nvSpPr>
        <p:spPr>
          <a:xfrm>
            <a:off x="4027901" y="3440735"/>
            <a:ext cx="1764538" cy="1053532"/>
          </a:xfrm>
          <a:prstGeom prst="rect">
            <a:avLst/>
          </a:prstGeom>
          <a:solidFill>
            <a:srgbClr val="C0504D"/>
          </a:solidFill>
          <a:ln w="25400" cap="flat" cmpd="sng">
            <a:solidFill>
              <a:srgbClr val="8C3A38"/>
            </a:solidFill>
            <a:prstDash val="solid"/>
            <a:round/>
            <a:headEnd type="none" w="med" len="med"/>
            <a:tailEnd type="none" w="med" len="med"/>
          </a:ln>
          <a:effectLst>
            <a:outerShdw blurRad="50799" dist="38100" dir="270000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Trebuchet MS"/>
              <a:buNone/>
            </a:pPr>
            <a:r>
              <a:rPr lang="en-US" sz="1800" u="none" strike="noStrike" cap="none" dirty="0">
                <a:solidFill>
                  <a:srgbClr val="FFFFFF"/>
                </a:solidFill>
                <a:latin typeface="Arial" panose="020B0604020202020204" pitchFamily="34" charset="0"/>
                <a:ea typeface="Trebuchet MS"/>
                <a:cs typeface="Arial" panose="020B0604020202020204" pitchFamily="34" charset="0"/>
                <a:sym typeface="Trebuchet MS"/>
              </a:rPr>
              <a:t>Karma</a:t>
            </a:r>
          </a:p>
        </p:txBody>
      </p:sp>
      <p:pic>
        <p:nvPicPr>
          <p:cNvPr id="835" name="Shape 835" descr="user-green.pdf"/>
          <p:cNvPicPr preferRelativeResize="0"/>
          <p:nvPr/>
        </p:nvPicPr>
        <p:blipFill rotWithShape="1">
          <a:blip r:embed="rId3">
            <a:alphaModFix/>
          </a:blip>
          <a:srcRect/>
          <a:stretch/>
        </p:blipFill>
        <p:spPr>
          <a:xfrm>
            <a:off x="3211430" y="2019433"/>
            <a:ext cx="611047" cy="785257"/>
          </a:xfrm>
          <a:prstGeom prst="rect">
            <a:avLst/>
          </a:prstGeom>
          <a:noFill/>
          <a:ln>
            <a:noFill/>
          </a:ln>
        </p:spPr>
      </p:pic>
      <p:sp>
        <p:nvSpPr>
          <p:cNvPr id="836" name="Shape 836"/>
          <p:cNvSpPr/>
          <p:nvPr/>
        </p:nvSpPr>
        <p:spPr>
          <a:xfrm>
            <a:off x="2282674" y="3368944"/>
            <a:ext cx="1606099" cy="454879"/>
          </a:xfrm>
          <a:custGeom>
            <a:avLst/>
            <a:gdLst/>
            <a:ahLst/>
            <a:cxnLst/>
            <a:rect l="0" t="0" r="0" b="0"/>
            <a:pathLst>
              <a:path w="120000" h="120000" extrusionOk="0">
                <a:moveTo>
                  <a:pt x="0" y="64"/>
                </a:moveTo>
                <a:cubicBezTo>
                  <a:pt x="45340" y="-3228"/>
                  <a:pt x="50151" y="121334"/>
                  <a:pt x="120000" y="119989"/>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837" name="Shape 837"/>
          <p:cNvGrpSpPr/>
          <p:nvPr/>
        </p:nvGrpSpPr>
        <p:grpSpPr>
          <a:xfrm>
            <a:off x="7016378" y="3805478"/>
            <a:ext cx="1479994" cy="425890"/>
            <a:chOff x="2342155" y="1737130"/>
            <a:chExt cx="1479994" cy="425890"/>
          </a:xfrm>
        </p:grpSpPr>
        <p:sp>
          <p:nvSpPr>
            <p:cNvPr id="838" name="Shape 838"/>
            <p:cNvSpPr/>
            <p:nvPr/>
          </p:nvSpPr>
          <p:spPr>
            <a:xfrm>
              <a:off x="2342155" y="1737130"/>
              <a:ext cx="1479994" cy="425890"/>
            </a:xfrm>
            <a:prstGeom prst="roundRect">
              <a:avLst>
                <a:gd name="adj" fmla="val 16667"/>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839" name="Shape 839"/>
            <p:cNvGrpSpPr/>
            <p:nvPr/>
          </p:nvGrpSpPr>
          <p:grpSpPr>
            <a:xfrm>
              <a:off x="2458524" y="1797971"/>
              <a:ext cx="1247255" cy="319418"/>
              <a:chOff x="2483174" y="1797971"/>
              <a:chExt cx="1247255" cy="319418"/>
            </a:xfrm>
          </p:grpSpPr>
          <p:sp>
            <p:nvSpPr>
              <p:cNvPr id="840" name="Shape 840"/>
              <p:cNvSpPr/>
              <p:nvPr/>
            </p:nvSpPr>
            <p:spPr>
              <a:xfrm>
                <a:off x="2483174" y="1805574"/>
                <a:ext cx="311813" cy="311813"/>
              </a:xfrm>
              <a:prstGeom prst="ellipse">
                <a:avLst/>
              </a:prstGeom>
              <a:solidFill>
                <a:srgbClr val="7692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41" name="Shape 841"/>
              <p:cNvSpPr/>
              <p:nvPr/>
            </p:nvSpPr>
            <p:spPr>
              <a:xfrm>
                <a:off x="2794988" y="1805575"/>
                <a:ext cx="311813" cy="311813"/>
              </a:xfrm>
              <a:prstGeom prst="ellipse">
                <a:avLst/>
              </a:prstGeom>
              <a:solidFill>
                <a:srgbClr val="8064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42" name="Shape 842"/>
              <p:cNvSpPr/>
              <p:nvPr/>
            </p:nvSpPr>
            <p:spPr>
              <a:xfrm>
                <a:off x="3106801" y="1797971"/>
                <a:ext cx="311813" cy="311813"/>
              </a:xfrm>
              <a:prstGeom prst="ellipse">
                <a:avLst/>
              </a:prstGeom>
              <a:solidFill>
                <a:srgbClr val="1F497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43" name="Shape 843"/>
              <p:cNvSpPr/>
              <p:nvPr/>
            </p:nvSpPr>
            <p:spPr>
              <a:xfrm>
                <a:off x="3418616" y="1797971"/>
                <a:ext cx="311813" cy="311813"/>
              </a:xfrm>
              <a:prstGeom prst="ellips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nvGrpSpPr>
          <p:cNvPr id="844" name="Shape 844"/>
          <p:cNvGrpSpPr/>
          <p:nvPr/>
        </p:nvGrpSpPr>
        <p:grpSpPr>
          <a:xfrm>
            <a:off x="498324" y="3095791"/>
            <a:ext cx="1479994" cy="431244"/>
            <a:chOff x="4063953" y="2206415"/>
            <a:chExt cx="1479994" cy="431244"/>
          </a:xfrm>
        </p:grpSpPr>
        <p:sp>
          <p:nvSpPr>
            <p:cNvPr id="845" name="Shape 845"/>
            <p:cNvSpPr/>
            <p:nvPr/>
          </p:nvSpPr>
          <p:spPr>
            <a:xfrm>
              <a:off x="4063953" y="2206415"/>
              <a:ext cx="1479994" cy="431244"/>
            </a:xfrm>
            <a:prstGeom prst="roundRect">
              <a:avLst>
                <a:gd name="adj" fmla="val 16667"/>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846" name="Shape 846"/>
            <p:cNvGrpSpPr/>
            <p:nvPr/>
          </p:nvGrpSpPr>
          <p:grpSpPr>
            <a:xfrm>
              <a:off x="4181036" y="2274167"/>
              <a:ext cx="1245828" cy="295739"/>
              <a:chOff x="4871492" y="1569891"/>
              <a:chExt cx="2024915" cy="410303"/>
            </a:xfrm>
          </p:grpSpPr>
          <p:sp>
            <p:nvSpPr>
              <p:cNvPr id="847" name="Shape 847"/>
              <p:cNvSpPr/>
              <p:nvPr/>
            </p:nvSpPr>
            <p:spPr>
              <a:xfrm>
                <a:off x="6147923" y="1759135"/>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48" name="Shape 848"/>
              <p:cNvSpPr/>
              <p:nvPr/>
            </p:nvSpPr>
            <p:spPr>
              <a:xfrm>
                <a:off x="5711148" y="167900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49" name="Shape 849"/>
              <p:cNvSpPr/>
              <p:nvPr/>
            </p:nvSpPr>
            <p:spPr>
              <a:xfrm>
                <a:off x="5248460" y="1854863"/>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50" name="Shape 850"/>
              <p:cNvSpPr/>
              <p:nvPr/>
            </p:nvSpPr>
            <p:spPr>
              <a:xfrm>
                <a:off x="4871492"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51" name="Shape 851"/>
              <p:cNvSpPr/>
              <p:nvPr/>
            </p:nvSpPr>
            <p:spPr>
              <a:xfrm>
                <a:off x="5191921" y="161137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52" name="Shape 852"/>
              <p:cNvSpPr/>
              <p:nvPr/>
            </p:nvSpPr>
            <p:spPr>
              <a:xfrm>
                <a:off x="5838455" y="186286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53" name="Shape 853"/>
              <p:cNvSpPr/>
              <p:nvPr/>
            </p:nvSpPr>
            <p:spPr>
              <a:xfrm>
                <a:off x="6776828"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54" name="Shape 854"/>
              <p:cNvSpPr/>
              <p:nvPr/>
            </p:nvSpPr>
            <p:spPr>
              <a:xfrm>
                <a:off x="6663585" y="1569891"/>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855" name="Shape 855"/>
              <p:cNvCxnSpPr>
                <a:stCxn id="848" idx="4"/>
                <a:endCxn id="847" idx="0"/>
              </p:cNvCxnSpPr>
              <p:nvPr/>
            </p:nvCxnSpPr>
            <p:spPr>
              <a:xfrm rot="10800000" flipH="1">
                <a:off x="5770938" y="1759435"/>
                <a:ext cx="436800" cy="369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56" name="Shape 856"/>
              <p:cNvCxnSpPr>
                <a:stCxn id="848" idx="4"/>
                <a:endCxn id="849" idx="0"/>
              </p:cNvCxnSpPr>
              <p:nvPr/>
            </p:nvCxnSpPr>
            <p:spPr>
              <a:xfrm flipH="1">
                <a:off x="5308338" y="1796335"/>
                <a:ext cx="462600" cy="58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57" name="Shape 857"/>
              <p:cNvCxnSpPr>
                <a:stCxn id="849" idx="4"/>
                <a:endCxn id="850" idx="0"/>
              </p:cNvCxnSpPr>
              <p:nvPr/>
            </p:nvCxnSpPr>
            <p:spPr>
              <a:xfrm rot="10800000">
                <a:off x="4931450" y="1820690"/>
                <a:ext cx="376800" cy="1515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58" name="Shape 858"/>
              <p:cNvCxnSpPr>
                <a:stCxn id="848" idx="3"/>
                <a:endCxn id="851" idx="7"/>
              </p:cNvCxnSpPr>
              <p:nvPr/>
            </p:nvCxnSpPr>
            <p:spPr>
              <a:xfrm rot="10800000">
                <a:off x="5294260" y="1628553"/>
                <a:ext cx="434400" cy="150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59" name="Shape 859"/>
              <p:cNvCxnSpPr>
                <a:stCxn id="847" idx="3"/>
                <a:endCxn id="852" idx="0"/>
              </p:cNvCxnSpPr>
              <p:nvPr/>
            </p:nvCxnSpPr>
            <p:spPr>
              <a:xfrm flipH="1">
                <a:off x="5898135" y="1859280"/>
                <a:ext cx="267300" cy="3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60" name="Shape 860"/>
              <p:cNvCxnSpPr>
                <a:stCxn id="847" idx="4"/>
                <a:endCxn id="853" idx="0"/>
              </p:cNvCxnSpPr>
              <p:nvPr/>
            </p:nvCxnSpPr>
            <p:spPr>
              <a:xfrm rot="10800000" flipH="1">
                <a:off x="6207713" y="1820662"/>
                <a:ext cx="629100" cy="55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861" name="Shape 861"/>
              <p:cNvCxnSpPr/>
              <p:nvPr/>
            </p:nvCxnSpPr>
            <p:spPr>
              <a:xfrm rot="10800000" flipH="1">
                <a:off x="6218887" y="1627743"/>
                <a:ext cx="504486" cy="126657"/>
              </a:xfrm>
              <a:prstGeom prst="straightConnector1">
                <a:avLst/>
              </a:prstGeom>
              <a:solidFill>
                <a:srgbClr val="C0504D"/>
              </a:solidFill>
              <a:ln w="12700" cap="flat" cmpd="sng">
                <a:solidFill>
                  <a:srgbClr val="C0504D"/>
                </a:solidFill>
                <a:prstDash val="solid"/>
                <a:round/>
                <a:headEnd type="none" w="med" len="med"/>
                <a:tailEnd type="none" w="med" len="med"/>
              </a:ln>
            </p:spPr>
          </p:cxnSp>
        </p:grpSp>
      </p:grpSp>
      <p:pic>
        <p:nvPicPr>
          <p:cNvPr id="862" name="Shape 862"/>
          <p:cNvPicPr preferRelativeResize="0"/>
          <p:nvPr/>
        </p:nvPicPr>
        <p:blipFill rotWithShape="1">
          <a:blip r:embed="rId4">
            <a:alphaModFix/>
          </a:blip>
          <a:srcRect/>
          <a:stretch/>
        </p:blipFill>
        <p:spPr>
          <a:xfrm>
            <a:off x="498324" y="4137542"/>
            <a:ext cx="1479994" cy="1069779"/>
          </a:xfrm>
          <a:prstGeom prst="rect">
            <a:avLst/>
          </a:prstGeom>
          <a:noFill/>
          <a:ln>
            <a:noFill/>
          </a:ln>
        </p:spPr>
      </p:pic>
      <p:sp>
        <p:nvSpPr>
          <p:cNvPr id="863" name="Shape 863"/>
          <p:cNvSpPr/>
          <p:nvPr/>
        </p:nvSpPr>
        <p:spPr>
          <a:xfrm>
            <a:off x="287844" y="3948264"/>
            <a:ext cx="1852341" cy="620397"/>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64" name="Shape 864"/>
          <p:cNvSpPr/>
          <p:nvPr/>
        </p:nvSpPr>
        <p:spPr>
          <a:xfrm>
            <a:off x="287844" y="4697426"/>
            <a:ext cx="1852341" cy="620397"/>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65" name="Shape 865"/>
          <p:cNvSpPr/>
          <p:nvPr/>
        </p:nvSpPr>
        <p:spPr>
          <a:xfrm rot="10800000" flipH="1">
            <a:off x="2282674" y="4181809"/>
            <a:ext cx="1606099" cy="454879"/>
          </a:xfrm>
          <a:custGeom>
            <a:avLst/>
            <a:gdLst/>
            <a:ahLst/>
            <a:cxnLst/>
            <a:rect l="0" t="0" r="0" b="0"/>
            <a:pathLst>
              <a:path w="120000" h="120000" extrusionOk="0">
                <a:moveTo>
                  <a:pt x="0" y="64"/>
                </a:moveTo>
                <a:cubicBezTo>
                  <a:pt x="45340" y="-3228"/>
                  <a:pt x="50151" y="121334"/>
                  <a:pt x="120000" y="119989"/>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66" name="Shape 866"/>
          <p:cNvSpPr txBox="1"/>
          <p:nvPr/>
        </p:nvSpPr>
        <p:spPr>
          <a:xfrm>
            <a:off x="370872" y="4709319"/>
            <a:ext cx="1678916"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Samples of Source Data</a:t>
            </a:r>
          </a:p>
        </p:txBody>
      </p:sp>
      <p:sp>
        <p:nvSpPr>
          <p:cNvPr id="867" name="Shape 867"/>
          <p:cNvSpPr/>
          <p:nvPr/>
        </p:nvSpPr>
        <p:spPr>
          <a:xfrm>
            <a:off x="5960478" y="4022592"/>
            <a:ext cx="938333" cy="5735"/>
          </a:xfrm>
          <a:custGeom>
            <a:avLst/>
            <a:gdLst/>
            <a:ahLst/>
            <a:cxnLst/>
            <a:rect l="0" t="0" r="0" b="0"/>
            <a:pathLst>
              <a:path w="120000" h="120000" extrusionOk="0">
                <a:moveTo>
                  <a:pt x="0" y="120000"/>
                </a:moveTo>
                <a:cubicBezTo>
                  <a:pt x="43843" y="48563"/>
                  <a:pt x="52457" y="29181"/>
                  <a:pt x="120000" y="0"/>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868" name="Shape 868"/>
          <p:cNvSpPr txBox="1"/>
          <p:nvPr/>
        </p:nvSpPr>
        <p:spPr>
          <a:xfrm>
            <a:off x="2590800" y="5334000"/>
            <a:ext cx="4658329" cy="707886"/>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Trebuchet MS"/>
              <a:buNone/>
            </a:pPr>
            <a:r>
              <a:rPr lang="en-US" sz="2000" u="none" strike="noStrike" cap="none" dirty="0">
                <a:solidFill>
                  <a:srgbClr val="FFFFFF"/>
                </a:solidFill>
                <a:latin typeface="Arial" panose="020B0604020202020204" pitchFamily="34" charset="0"/>
                <a:ea typeface="Trebuchet MS"/>
                <a:cs typeface="Arial" panose="020B0604020202020204" pitchFamily="34" charset="0"/>
                <a:sym typeface="Trebuchet MS"/>
              </a:rPr>
              <a:t>Karma semi-automatically builds a semantic model of your data</a:t>
            </a:r>
          </a:p>
        </p:txBody>
      </p:sp>
      <p:grpSp>
        <p:nvGrpSpPr>
          <p:cNvPr id="869" name="Shape 869"/>
          <p:cNvGrpSpPr/>
          <p:nvPr/>
        </p:nvGrpSpPr>
        <p:grpSpPr>
          <a:xfrm>
            <a:off x="4395041" y="2533907"/>
            <a:ext cx="1075954" cy="729598"/>
            <a:chOff x="1445967" y="4134389"/>
            <a:chExt cx="1220060" cy="873704"/>
          </a:xfrm>
        </p:grpSpPr>
        <p:sp>
          <p:nvSpPr>
            <p:cNvPr id="870" name="Shape 870"/>
            <p:cNvSpPr/>
            <p:nvPr/>
          </p:nvSpPr>
          <p:spPr>
            <a:xfrm>
              <a:off x="2269675" y="4458655"/>
              <a:ext cx="144106" cy="144106"/>
            </a:xfrm>
            <a:prstGeom prst="ellipse">
              <a:avLst/>
            </a:prstGeom>
            <a:solidFill>
              <a:srgbClr val="D99694"/>
            </a:solidFill>
            <a:ln w="12700"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71" name="Shape 871"/>
            <p:cNvSpPr/>
            <p:nvPr/>
          </p:nvSpPr>
          <p:spPr>
            <a:xfrm>
              <a:off x="1927778" y="4134389"/>
              <a:ext cx="144106" cy="144106"/>
            </a:xfrm>
            <a:prstGeom prst="ellipse">
              <a:avLst/>
            </a:prstGeom>
            <a:solidFill>
              <a:srgbClr val="D99694"/>
            </a:solidFill>
            <a:ln w="12700"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72" name="Shape 872"/>
            <p:cNvSpPr/>
            <p:nvPr/>
          </p:nvSpPr>
          <p:spPr>
            <a:xfrm>
              <a:off x="1581157" y="4458655"/>
              <a:ext cx="144106" cy="144106"/>
            </a:xfrm>
            <a:prstGeom prst="ellipse">
              <a:avLst/>
            </a:prstGeom>
            <a:solidFill>
              <a:srgbClr val="D99694"/>
            </a:solidFill>
            <a:ln w="12700"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73" name="Shape 873"/>
            <p:cNvSpPr/>
            <p:nvPr/>
          </p:nvSpPr>
          <p:spPr>
            <a:xfrm>
              <a:off x="1445967" y="4863987"/>
              <a:ext cx="144106" cy="144106"/>
            </a:xfrm>
            <a:prstGeom prst="ellipse">
              <a:avLst/>
            </a:prstGeom>
            <a:solidFill>
              <a:srgbClr val="D99694"/>
            </a:solidFill>
            <a:ln w="12700"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74" name="Shape 874"/>
            <p:cNvSpPr/>
            <p:nvPr/>
          </p:nvSpPr>
          <p:spPr>
            <a:xfrm>
              <a:off x="1698155" y="4863987"/>
              <a:ext cx="144106" cy="144106"/>
            </a:xfrm>
            <a:prstGeom prst="ellipse">
              <a:avLst/>
            </a:prstGeom>
            <a:solidFill>
              <a:srgbClr val="D99694"/>
            </a:solidFill>
            <a:ln w="12700"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75" name="Shape 875"/>
            <p:cNvSpPr/>
            <p:nvPr/>
          </p:nvSpPr>
          <p:spPr>
            <a:xfrm>
              <a:off x="2035501" y="4863987"/>
              <a:ext cx="144106" cy="144106"/>
            </a:xfrm>
            <a:prstGeom prst="ellipse">
              <a:avLst/>
            </a:prstGeom>
            <a:solidFill>
              <a:srgbClr val="D99694"/>
            </a:solidFill>
            <a:ln w="12700"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76" name="Shape 876"/>
            <p:cNvSpPr/>
            <p:nvPr/>
          </p:nvSpPr>
          <p:spPr>
            <a:xfrm>
              <a:off x="2269675" y="4863987"/>
              <a:ext cx="144106" cy="144106"/>
            </a:xfrm>
            <a:prstGeom prst="ellipse">
              <a:avLst/>
            </a:prstGeom>
            <a:solidFill>
              <a:srgbClr val="D99694"/>
            </a:solidFill>
            <a:ln w="12700"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877" name="Shape 877"/>
            <p:cNvSpPr/>
            <p:nvPr/>
          </p:nvSpPr>
          <p:spPr>
            <a:xfrm>
              <a:off x="2521922" y="4863987"/>
              <a:ext cx="144106" cy="144106"/>
            </a:xfrm>
            <a:prstGeom prst="ellipse">
              <a:avLst/>
            </a:prstGeom>
            <a:solidFill>
              <a:srgbClr val="D99694"/>
            </a:solidFill>
            <a:ln w="12700"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878" name="Shape 878"/>
            <p:cNvCxnSpPr>
              <a:stCxn id="871" idx="4"/>
              <a:endCxn id="870" idx="0"/>
            </p:cNvCxnSpPr>
            <p:nvPr/>
          </p:nvCxnSpPr>
          <p:spPr>
            <a:xfrm>
              <a:off x="1999831" y="4278495"/>
              <a:ext cx="342000" cy="180000"/>
            </a:xfrm>
            <a:prstGeom prst="straightConnector1">
              <a:avLst/>
            </a:prstGeom>
            <a:noFill/>
            <a:ln w="12700" cap="flat" cmpd="sng">
              <a:solidFill>
                <a:srgbClr val="984807"/>
              </a:solidFill>
              <a:prstDash val="solid"/>
              <a:round/>
              <a:headEnd type="none" w="med" len="med"/>
              <a:tailEnd type="none" w="med" len="med"/>
            </a:ln>
          </p:spPr>
        </p:cxnSp>
        <p:cxnSp>
          <p:nvCxnSpPr>
            <p:cNvPr id="879" name="Shape 879"/>
            <p:cNvCxnSpPr>
              <a:stCxn id="871" idx="4"/>
              <a:endCxn id="872" idx="0"/>
            </p:cNvCxnSpPr>
            <p:nvPr/>
          </p:nvCxnSpPr>
          <p:spPr>
            <a:xfrm flipH="1">
              <a:off x="1653331" y="4278495"/>
              <a:ext cx="346500" cy="180000"/>
            </a:xfrm>
            <a:prstGeom prst="straightConnector1">
              <a:avLst/>
            </a:prstGeom>
            <a:noFill/>
            <a:ln w="12700" cap="flat" cmpd="sng">
              <a:solidFill>
                <a:srgbClr val="984807"/>
              </a:solidFill>
              <a:prstDash val="solid"/>
              <a:round/>
              <a:headEnd type="none" w="med" len="med"/>
              <a:tailEnd type="none" w="med" len="med"/>
            </a:ln>
          </p:spPr>
        </p:cxnSp>
        <p:cxnSp>
          <p:nvCxnSpPr>
            <p:cNvPr id="880" name="Shape 880"/>
            <p:cNvCxnSpPr>
              <a:stCxn id="872" idx="4"/>
              <a:endCxn id="873" idx="0"/>
            </p:cNvCxnSpPr>
            <p:nvPr/>
          </p:nvCxnSpPr>
          <p:spPr>
            <a:xfrm flipH="1">
              <a:off x="1518210" y="4602761"/>
              <a:ext cx="135000" cy="261300"/>
            </a:xfrm>
            <a:prstGeom prst="straightConnector1">
              <a:avLst/>
            </a:prstGeom>
            <a:noFill/>
            <a:ln w="12700" cap="flat" cmpd="sng">
              <a:solidFill>
                <a:srgbClr val="984807"/>
              </a:solidFill>
              <a:prstDash val="solid"/>
              <a:round/>
              <a:headEnd type="none" w="med" len="med"/>
              <a:tailEnd type="none" w="med" len="med"/>
            </a:ln>
          </p:spPr>
        </p:cxnSp>
        <p:cxnSp>
          <p:nvCxnSpPr>
            <p:cNvPr id="881" name="Shape 881"/>
            <p:cNvCxnSpPr>
              <a:stCxn id="872" idx="4"/>
              <a:endCxn id="874" idx="0"/>
            </p:cNvCxnSpPr>
            <p:nvPr/>
          </p:nvCxnSpPr>
          <p:spPr>
            <a:xfrm>
              <a:off x="1653210" y="4602761"/>
              <a:ext cx="117000" cy="261300"/>
            </a:xfrm>
            <a:prstGeom prst="straightConnector1">
              <a:avLst/>
            </a:prstGeom>
            <a:noFill/>
            <a:ln w="12700" cap="flat" cmpd="sng">
              <a:solidFill>
                <a:srgbClr val="984807"/>
              </a:solidFill>
              <a:prstDash val="solid"/>
              <a:round/>
              <a:headEnd type="none" w="med" len="med"/>
              <a:tailEnd type="none" w="med" len="med"/>
            </a:ln>
          </p:spPr>
        </p:cxnSp>
        <p:cxnSp>
          <p:nvCxnSpPr>
            <p:cNvPr id="882" name="Shape 882"/>
            <p:cNvCxnSpPr>
              <a:stCxn id="870" idx="4"/>
              <a:endCxn id="875" idx="0"/>
            </p:cNvCxnSpPr>
            <p:nvPr/>
          </p:nvCxnSpPr>
          <p:spPr>
            <a:xfrm flipH="1">
              <a:off x="2107728" y="4602761"/>
              <a:ext cx="234000" cy="261300"/>
            </a:xfrm>
            <a:prstGeom prst="straightConnector1">
              <a:avLst/>
            </a:prstGeom>
            <a:noFill/>
            <a:ln w="12700" cap="flat" cmpd="sng">
              <a:solidFill>
                <a:srgbClr val="984807"/>
              </a:solidFill>
              <a:prstDash val="solid"/>
              <a:round/>
              <a:headEnd type="none" w="med" len="med"/>
              <a:tailEnd type="none" w="med" len="med"/>
            </a:ln>
          </p:spPr>
        </p:cxnSp>
        <p:cxnSp>
          <p:nvCxnSpPr>
            <p:cNvPr id="883" name="Shape 883"/>
            <p:cNvCxnSpPr>
              <a:stCxn id="870" idx="4"/>
              <a:endCxn id="876" idx="0"/>
            </p:cNvCxnSpPr>
            <p:nvPr/>
          </p:nvCxnSpPr>
          <p:spPr>
            <a:xfrm>
              <a:off x="2341728" y="4602761"/>
              <a:ext cx="0" cy="261300"/>
            </a:xfrm>
            <a:prstGeom prst="straightConnector1">
              <a:avLst/>
            </a:prstGeom>
            <a:noFill/>
            <a:ln w="12700" cap="flat" cmpd="sng">
              <a:solidFill>
                <a:srgbClr val="984807"/>
              </a:solidFill>
              <a:prstDash val="solid"/>
              <a:round/>
              <a:headEnd type="none" w="med" len="med"/>
              <a:tailEnd type="none" w="med" len="med"/>
            </a:ln>
          </p:spPr>
        </p:cxnSp>
        <p:cxnSp>
          <p:nvCxnSpPr>
            <p:cNvPr id="884" name="Shape 884"/>
            <p:cNvCxnSpPr>
              <a:stCxn id="870" idx="4"/>
              <a:endCxn id="877" idx="0"/>
            </p:cNvCxnSpPr>
            <p:nvPr/>
          </p:nvCxnSpPr>
          <p:spPr>
            <a:xfrm>
              <a:off x="2341728" y="4602761"/>
              <a:ext cx="252300" cy="261300"/>
            </a:xfrm>
            <a:prstGeom prst="straightConnector1">
              <a:avLst/>
            </a:prstGeom>
            <a:noFill/>
            <a:ln w="12700" cap="flat" cmpd="sng">
              <a:solidFill>
                <a:srgbClr val="984807"/>
              </a:solidFill>
              <a:prstDash val="solid"/>
              <a:round/>
              <a:headEnd type="none" w="med" len="med"/>
              <a:tailEnd type="none" w="med" len="med"/>
            </a:ln>
          </p:spPr>
        </p:cxnSp>
      </p:grpSp>
      <p:sp>
        <p:nvSpPr>
          <p:cNvPr id="885" name="Shape 885"/>
          <p:cNvSpPr txBox="1"/>
          <p:nvPr/>
        </p:nvSpPr>
        <p:spPr>
          <a:xfrm>
            <a:off x="3945658" y="1563469"/>
            <a:ext cx="1813317"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Semantic Model</a:t>
            </a:r>
          </a:p>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of the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What is a Semantic Model?</a:t>
            </a:r>
          </a:p>
        </p:txBody>
      </p:sp>
      <p:sp>
        <p:nvSpPr>
          <p:cNvPr id="891" name="Shape 89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12</a:t>
            </a:fld>
            <a:endParaRPr lang="en-US" sz="1200">
              <a:solidFill>
                <a:srgbClr val="D10202"/>
              </a:solidFill>
              <a:latin typeface="Arial"/>
              <a:ea typeface="Arial"/>
              <a:cs typeface="Arial"/>
              <a:sym typeface="Arial"/>
            </a:endParaRPr>
          </a:p>
        </p:txBody>
      </p:sp>
      <p:sp>
        <p:nvSpPr>
          <p:cNvPr id="892" name="Shape 892"/>
          <p:cNvSpPr/>
          <p:nvPr/>
        </p:nvSpPr>
        <p:spPr>
          <a:xfrm>
            <a:off x="228601" y="2148840"/>
            <a:ext cx="1066799" cy="304799"/>
          </a:xfrm>
          <a:prstGeom prst="roundRect">
            <a:avLst>
              <a:gd name="adj" fmla="val 11338"/>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11628F"/>
              </a:buClr>
              <a:buSzPct val="25000"/>
              <a:buFont typeface="Trebuchet MS"/>
              <a:buNone/>
            </a:pPr>
            <a:r>
              <a:rPr lang="en-US" sz="1800" dirty="0">
                <a:solidFill>
                  <a:srgbClr val="CC4125"/>
                </a:solidFill>
                <a:latin typeface="Arial" panose="020B0604020202020204" pitchFamily="34" charset="0"/>
                <a:ea typeface="Trebuchet MS"/>
                <a:cs typeface="Arial" panose="020B0604020202020204" pitchFamily="34" charset="0"/>
                <a:sym typeface="Trebuchet MS"/>
              </a:rPr>
              <a:t>Source</a:t>
            </a:r>
          </a:p>
        </p:txBody>
      </p:sp>
      <p:sp>
        <p:nvSpPr>
          <p:cNvPr id="893" name="Shape 893"/>
          <p:cNvSpPr/>
          <p:nvPr/>
        </p:nvSpPr>
        <p:spPr>
          <a:xfrm>
            <a:off x="152400" y="5751119"/>
            <a:ext cx="1447800" cy="533399"/>
          </a:xfrm>
          <a:prstGeom prst="roundRect">
            <a:avLst>
              <a:gd name="adj" fmla="val 11338"/>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11628F"/>
              </a:buClr>
              <a:buSzPct val="25000"/>
              <a:buFont typeface="Trebuchet MS"/>
              <a:buNone/>
            </a:pPr>
            <a:r>
              <a:rPr lang="en-US" sz="1800" dirty="0">
                <a:solidFill>
                  <a:srgbClr val="CC4125"/>
                </a:solidFill>
                <a:latin typeface="Arial" panose="020B0604020202020204" pitchFamily="34" charset="0"/>
                <a:ea typeface="Trebuchet MS"/>
                <a:cs typeface="Arial" panose="020B0604020202020204" pitchFamily="34" charset="0"/>
                <a:sym typeface="Trebuchet MS"/>
              </a:rPr>
              <a:t>Domain </a:t>
            </a:r>
          </a:p>
          <a:p>
            <a:pPr marL="0" marR="0" lvl="0" indent="0" algn="ctr" rtl="0">
              <a:lnSpc>
                <a:spcPct val="100000"/>
              </a:lnSpc>
              <a:spcBef>
                <a:spcPts val="0"/>
              </a:spcBef>
              <a:spcAft>
                <a:spcPts val="0"/>
              </a:spcAft>
              <a:buClr>
                <a:srgbClr val="11628F"/>
              </a:buClr>
              <a:buSzPct val="25000"/>
              <a:buFont typeface="Trebuchet MS"/>
              <a:buNone/>
            </a:pPr>
            <a:r>
              <a:rPr lang="en-US" sz="1800" dirty="0">
                <a:solidFill>
                  <a:srgbClr val="CC4125"/>
                </a:solidFill>
                <a:latin typeface="Arial" panose="020B0604020202020204" pitchFamily="34" charset="0"/>
                <a:ea typeface="Trebuchet MS"/>
                <a:cs typeface="Arial" panose="020B0604020202020204" pitchFamily="34" charset="0"/>
                <a:sym typeface="Trebuchet MS"/>
              </a:rPr>
              <a:t>Model</a:t>
            </a:r>
          </a:p>
        </p:txBody>
      </p:sp>
      <p:graphicFrame>
        <p:nvGraphicFramePr>
          <p:cNvPr id="894" name="Shape 894"/>
          <p:cNvGraphicFramePr/>
          <p:nvPr/>
        </p:nvGraphicFramePr>
        <p:xfrm>
          <a:off x="1295400" y="2225040"/>
          <a:ext cx="6400800" cy="822990"/>
        </p:xfrm>
        <a:graphic>
          <a:graphicData uri="http://schemas.openxmlformats.org/drawingml/2006/table">
            <a:tbl>
              <a:tblPr firstRow="1" bandRow="1">
                <a:noFill/>
                <a:tableStyleId>{A399751C-6827-4E41-B135-C0F853442EDF}</a:tableStyleId>
              </a:tblPr>
              <a:tblGrid>
                <a:gridCol w="220725">
                  <a:extLst>
                    <a:ext uri="{9D8B030D-6E8A-4147-A177-3AD203B41FA5}">
                      <a16:colId xmlns:a16="http://schemas.microsoft.com/office/drawing/2014/main" val="20000"/>
                    </a:ext>
                  </a:extLst>
                </a:gridCol>
                <a:gridCol w="1618600">
                  <a:extLst>
                    <a:ext uri="{9D8B030D-6E8A-4147-A177-3AD203B41FA5}">
                      <a16:colId xmlns:a16="http://schemas.microsoft.com/office/drawing/2014/main" val="20001"/>
                    </a:ext>
                  </a:extLst>
                </a:gridCol>
                <a:gridCol w="1103575">
                  <a:extLst>
                    <a:ext uri="{9D8B030D-6E8A-4147-A177-3AD203B41FA5}">
                      <a16:colId xmlns:a16="http://schemas.microsoft.com/office/drawing/2014/main" val="20002"/>
                    </a:ext>
                  </a:extLst>
                </a:gridCol>
                <a:gridCol w="1250725">
                  <a:extLst>
                    <a:ext uri="{9D8B030D-6E8A-4147-A177-3AD203B41FA5}">
                      <a16:colId xmlns:a16="http://schemas.microsoft.com/office/drawing/2014/main" val="20003"/>
                    </a:ext>
                  </a:extLst>
                </a:gridCol>
                <a:gridCol w="735725">
                  <a:extLst>
                    <a:ext uri="{9D8B030D-6E8A-4147-A177-3AD203B41FA5}">
                      <a16:colId xmlns:a16="http://schemas.microsoft.com/office/drawing/2014/main" val="20004"/>
                    </a:ext>
                  </a:extLst>
                </a:gridCol>
                <a:gridCol w="1471450">
                  <a:extLst>
                    <a:ext uri="{9D8B030D-6E8A-4147-A177-3AD203B41FA5}">
                      <a16:colId xmlns:a16="http://schemas.microsoft.com/office/drawing/2014/main" val="20005"/>
                    </a:ext>
                  </a:extLst>
                </a:gridCol>
              </a:tblGrid>
              <a:tr h="228600">
                <a:tc>
                  <a:txBody>
                    <a:bodyPr/>
                    <a:lstStyle/>
                    <a:p>
                      <a:pPr marL="0" marR="0" lvl="0" indent="0" algn="l" rtl="0">
                        <a:spcBef>
                          <a:spcPts val="0"/>
                        </a:spcBef>
                        <a:buSzPct val="25000"/>
                        <a:buNone/>
                      </a:pPr>
                      <a:endParaRPr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name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date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city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state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workplace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59075">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1</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Fred Collins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Oct 1959</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Seattle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WA</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Microsoft</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137150">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2</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Tina Peterson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May 1980</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New York</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Google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95" name="Shape 895"/>
          <p:cNvSpPr txBox="1"/>
          <p:nvPr/>
        </p:nvSpPr>
        <p:spPr>
          <a:xfrm>
            <a:off x="130906" y="1290934"/>
            <a:ext cx="8850492" cy="46166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dirty="0">
                <a:solidFill>
                  <a:srgbClr val="11628F"/>
                </a:solidFill>
                <a:latin typeface="Arial" panose="020B0604020202020204" pitchFamily="34" charset="0"/>
                <a:ea typeface="Trebuchet MS"/>
                <a:cs typeface="Arial" panose="020B0604020202020204" pitchFamily="34" charset="0"/>
                <a:sym typeface="Trebuchet MS"/>
              </a:rPr>
              <a:t>Describe sources using classes &amp; relationships in an ontology</a:t>
            </a:r>
          </a:p>
        </p:txBody>
      </p:sp>
      <p:grpSp>
        <p:nvGrpSpPr>
          <p:cNvPr id="896" name="Shape 896"/>
          <p:cNvGrpSpPr/>
          <p:nvPr/>
        </p:nvGrpSpPr>
        <p:grpSpPr>
          <a:xfrm>
            <a:off x="1142989" y="3348932"/>
            <a:ext cx="6840223" cy="3247821"/>
            <a:chOff x="1409565" y="2355059"/>
            <a:chExt cx="6459134" cy="3161512"/>
          </a:xfrm>
        </p:grpSpPr>
        <p:grpSp>
          <p:nvGrpSpPr>
            <p:cNvPr id="897" name="Shape 897"/>
            <p:cNvGrpSpPr/>
            <p:nvPr/>
          </p:nvGrpSpPr>
          <p:grpSpPr>
            <a:xfrm>
              <a:off x="1409565" y="2355059"/>
              <a:ext cx="6200165" cy="3161512"/>
              <a:chOff x="1409565" y="2355059"/>
              <a:chExt cx="6200165" cy="3161512"/>
            </a:xfrm>
          </p:grpSpPr>
          <p:grpSp>
            <p:nvGrpSpPr>
              <p:cNvPr id="898" name="Shape 898"/>
              <p:cNvGrpSpPr/>
              <p:nvPr/>
            </p:nvGrpSpPr>
            <p:grpSpPr>
              <a:xfrm>
                <a:off x="1409565" y="2355059"/>
                <a:ext cx="6200165" cy="3161512"/>
                <a:chOff x="685840" y="3236519"/>
                <a:chExt cx="6437717" cy="3239586"/>
              </a:xfrm>
            </p:grpSpPr>
            <p:sp>
              <p:nvSpPr>
                <p:cNvPr id="899" name="Shape 899"/>
                <p:cNvSpPr/>
                <p:nvPr/>
              </p:nvSpPr>
              <p:spPr>
                <a:xfrm>
                  <a:off x="1295400" y="3962400"/>
                  <a:ext cx="1014300" cy="381000"/>
                </a:xfrm>
                <a:prstGeom prst="ellipse">
                  <a:avLst/>
                </a:prstGeom>
                <a:solidFill>
                  <a:srgbClr val="BBE7F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600" b="0" i="0" u="none" strike="noStrike" cap="none">
                      <a:solidFill>
                        <a:srgbClr val="0000FF"/>
                      </a:solidFill>
                      <a:latin typeface="Arial"/>
                      <a:ea typeface="Arial"/>
                      <a:cs typeface="Arial"/>
                      <a:sym typeface="Arial"/>
                    </a:rPr>
                    <a:t>Person</a:t>
                  </a:r>
                </a:p>
              </p:txBody>
            </p:sp>
            <p:sp>
              <p:nvSpPr>
                <p:cNvPr id="900" name="Shape 900"/>
                <p:cNvSpPr/>
                <p:nvPr/>
              </p:nvSpPr>
              <p:spPr>
                <a:xfrm>
                  <a:off x="1518054" y="5486402"/>
                  <a:ext cx="1925100" cy="381000"/>
                </a:xfrm>
                <a:prstGeom prst="ellipse">
                  <a:avLst/>
                </a:prstGeom>
                <a:solidFill>
                  <a:srgbClr val="BBE7F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600" b="0" i="0" u="none" strike="noStrike" cap="none">
                      <a:solidFill>
                        <a:srgbClr val="0000FF"/>
                      </a:solidFill>
                      <a:latin typeface="Arial"/>
                      <a:ea typeface="Arial"/>
                      <a:cs typeface="Arial"/>
                      <a:sym typeface="Arial"/>
                    </a:rPr>
                    <a:t>Organization</a:t>
                  </a:r>
                </a:p>
              </p:txBody>
            </p:sp>
            <p:sp>
              <p:nvSpPr>
                <p:cNvPr id="901" name="Shape 901"/>
                <p:cNvSpPr/>
                <p:nvPr/>
              </p:nvSpPr>
              <p:spPr>
                <a:xfrm>
                  <a:off x="4997834" y="3733789"/>
                  <a:ext cx="1107600" cy="362100"/>
                </a:xfrm>
                <a:prstGeom prst="ellipse">
                  <a:avLst/>
                </a:prstGeom>
                <a:solidFill>
                  <a:srgbClr val="BBE7F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600" b="0" i="0" u="none" strike="noStrike" cap="none">
                      <a:solidFill>
                        <a:srgbClr val="0000FF"/>
                      </a:solidFill>
                      <a:latin typeface="Arial"/>
                      <a:ea typeface="Arial"/>
                      <a:cs typeface="Arial"/>
                      <a:sym typeface="Arial"/>
                    </a:rPr>
                    <a:t>Place</a:t>
                  </a:r>
                </a:p>
              </p:txBody>
            </p:sp>
            <p:sp>
              <p:nvSpPr>
                <p:cNvPr id="902" name="Shape 902"/>
                <p:cNvSpPr/>
                <p:nvPr/>
              </p:nvSpPr>
              <p:spPr>
                <a:xfrm>
                  <a:off x="5791200" y="4868160"/>
                  <a:ext cx="743700" cy="381000"/>
                </a:xfrm>
                <a:prstGeom prst="ellipse">
                  <a:avLst/>
                </a:prstGeom>
                <a:solidFill>
                  <a:srgbClr val="BBE7F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600" b="0" i="0" u="none" strike="noStrike" cap="none">
                      <a:solidFill>
                        <a:srgbClr val="0000FF"/>
                      </a:solidFill>
                      <a:latin typeface="Arial"/>
                      <a:ea typeface="Arial"/>
                      <a:cs typeface="Arial"/>
                      <a:sym typeface="Arial"/>
                    </a:rPr>
                    <a:t>State</a:t>
                  </a:r>
                </a:p>
              </p:txBody>
            </p:sp>
            <p:cxnSp>
              <p:nvCxnSpPr>
                <p:cNvPr id="903" name="Shape 903"/>
                <p:cNvCxnSpPr>
                  <a:stCxn id="899" idx="4"/>
                </p:cNvCxnSpPr>
                <p:nvPr/>
              </p:nvCxnSpPr>
              <p:spPr>
                <a:xfrm rot="-5400000" flipH="1">
                  <a:off x="1359000" y="4786950"/>
                  <a:ext cx="1089600" cy="202500"/>
                </a:xfrm>
                <a:prstGeom prst="curvedConnector3">
                  <a:avLst>
                    <a:gd name="adj1" fmla="val 50000"/>
                  </a:avLst>
                </a:prstGeom>
                <a:solidFill>
                  <a:srgbClr val="00B8FF"/>
                </a:solidFill>
                <a:ln w="25400" cap="flat" cmpd="sng">
                  <a:solidFill>
                    <a:srgbClr val="3F3F3F"/>
                  </a:solidFill>
                  <a:prstDash val="solid"/>
                  <a:round/>
                  <a:headEnd type="none" w="med" len="med"/>
                  <a:tailEnd type="stealth" w="lg" len="lg"/>
                </a:ln>
              </p:spPr>
            </p:cxnSp>
            <p:cxnSp>
              <p:nvCxnSpPr>
                <p:cNvPr id="904" name="Shape 904"/>
                <p:cNvCxnSpPr>
                  <a:stCxn id="899" idx="7"/>
                  <a:endCxn id="901" idx="1"/>
                </p:cNvCxnSpPr>
                <p:nvPr/>
              </p:nvCxnSpPr>
              <p:spPr>
                <a:xfrm rot="-5400000">
                  <a:off x="3544909" y="2403146"/>
                  <a:ext cx="231300" cy="2998800"/>
                </a:xfrm>
                <a:prstGeom prst="curvedConnector3">
                  <a:avLst>
                    <a:gd name="adj1" fmla="val 225650"/>
                  </a:avLst>
                </a:prstGeom>
                <a:solidFill>
                  <a:srgbClr val="00B8FF"/>
                </a:solidFill>
                <a:ln w="25400" cap="flat" cmpd="sng">
                  <a:solidFill>
                    <a:srgbClr val="3F3F3F"/>
                  </a:solidFill>
                  <a:prstDash val="solid"/>
                  <a:round/>
                  <a:headEnd type="none" w="med" len="med"/>
                  <a:tailEnd type="stealth" w="lg" len="lg"/>
                </a:ln>
              </p:spPr>
            </p:cxnSp>
            <p:cxnSp>
              <p:nvCxnSpPr>
                <p:cNvPr id="905" name="Shape 905"/>
                <p:cNvCxnSpPr>
                  <a:stCxn id="906" idx="6"/>
                  <a:endCxn id="902" idx="2"/>
                </p:cNvCxnSpPr>
                <p:nvPr/>
              </p:nvCxnSpPr>
              <p:spPr>
                <a:xfrm rot="10800000" flipH="1">
                  <a:off x="5334000" y="5058600"/>
                  <a:ext cx="457200" cy="8700"/>
                </a:xfrm>
                <a:prstGeom prst="curvedConnector3">
                  <a:avLst>
                    <a:gd name="adj1" fmla="val 50000"/>
                  </a:avLst>
                </a:prstGeom>
                <a:solidFill>
                  <a:srgbClr val="00B8FF"/>
                </a:solidFill>
                <a:ln w="25400" cap="flat" cmpd="sng">
                  <a:solidFill>
                    <a:srgbClr val="3F3F3F"/>
                  </a:solidFill>
                  <a:prstDash val="solid"/>
                  <a:round/>
                  <a:headEnd type="none" w="med" len="med"/>
                  <a:tailEnd type="stealth" w="lg" len="lg"/>
                </a:ln>
              </p:spPr>
            </p:cxnSp>
            <p:cxnSp>
              <p:nvCxnSpPr>
                <p:cNvPr id="907" name="Shape 907"/>
                <p:cNvCxnSpPr>
                  <a:stCxn id="899" idx="1"/>
                </p:cNvCxnSpPr>
                <p:nvPr/>
              </p:nvCxnSpPr>
              <p:spPr>
                <a:xfrm rot="5400000" flipH="1">
                  <a:off x="960790" y="3535046"/>
                  <a:ext cx="284400" cy="681900"/>
                </a:xfrm>
                <a:prstGeom prst="curvedConnector2">
                  <a:avLst/>
                </a:prstGeom>
                <a:solidFill>
                  <a:srgbClr val="00B8FF"/>
                </a:solidFill>
                <a:ln w="25400" cap="flat" cmpd="sng">
                  <a:solidFill>
                    <a:srgbClr val="008000"/>
                  </a:solidFill>
                  <a:prstDash val="dash"/>
                  <a:round/>
                  <a:headEnd type="none" w="med" len="med"/>
                  <a:tailEnd type="stealth" w="lg" len="lg"/>
                </a:ln>
              </p:spPr>
            </p:cxnSp>
            <p:cxnSp>
              <p:nvCxnSpPr>
                <p:cNvPr id="908" name="Shape 908"/>
                <p:cNvCxnSpPr>
                  <a:stCxn id="899" idx="3"/>
                </p:cNvCxnSpPr>
                <p:nvPr/>
              </p:nvCxnSpPr>
              <p:spPr>
                <a:xfrm rot="5400000">
                  <a:off x="884590" y="4088853"/>
                  <a:ext cx="360600" cy="758099"/>
                </a:xfrm>
                <a:prstGeom prst="curvedConnector2">
                  <a:avLst/>
                </a:prstGeom>
                <a:solidFill>
                  <a:srgbClr val="00B8FF"/>
                </a:solidFill>
                <a:ln w="25400" cap="flat" cmpd="sng">
                  <a:solidFill>
                    <a:srgbClr val="008000"/>
                  </a:solidFill>
                  <a:prstDash val="dash"/>
                  <a:round/>
                  <a:headEnd type="none" w="med" len="med"/>
                  <a:tailEnd type="stealth" w="lg" len="lg"/>
                </a:ln>
              </p:spPr>
            </p:cxnSp>
            <p:cxnSp>
              <p:nvCxnSpPr>
                <p:cNvPr id="909" name="Shape 909"/>
                <p:cNvCxnSpPr>
                  <a:stCxn id="910" idx="7"/>
                </p:cNvCxnSpPr>
                <p:nvPr/>
              </p:nvCxnSpPr>
              <p:spPr>
                <a:xfrm rot="-5400000">
                  <a:off x="4346739" y="4193778"/>
                  <a:ext cx="979800" cy="797100"/>
                </a:xfrm>
                <a:prstGeom prst="curvedConnector3">
                  <a:avLst>
                    <a:gd name="adj1" fmla="val 52706"/>
                  </a:avLst>
                </a:prstGeom>
                <a:solidFill>
                  <a:srgbClr val="00B8FF"/>
                </a:solidFill>
                <a:ln w="25400" cap="flat" cmpd="sng">
                  <a:solidFill>
                    <a:srgbClr val="3F3F3F"/>
                  </a:solidFill>
                  <a:prstDash val="solid"/>
                  <a:round/>
                  <a:headEnd type="none" w="med" len="med"/>
                  <a:tailEnd type="stealth" w="lg" len="lg"/>
                </a:ln>
              </p:spPr>
            </p:cxnSp>
            <p:cxnSp>
              <p:nvCxnSpPr>
                <p:cNvPr id="911" name="Shape 911"/>
                <p:cNvCxnSpPr>
                  <a:stCxn id="902" idx="0"/>
                  <a:endCxn id="901" idx="4"/>
                </p:cNvCxnSpPr>
                <p:nvPr/>
              </p:nvCxnSpPr>
              <p:spPr>
                <a:xfrm rot="5400000" flipH="1">
                  <a:off x="5471250" y="4176360"/>
                  <a:ext cx="772200" cy="611400"/>
                </a:xfrm>
                <a:prstGeom prst="curvedConnector3">
                  <a:avLst>
                    <a:gd name="adj1" fmla="val 50005"/>
                  </a:avLst>
                </a:prstGeom>
                <a:solidFill>
                  <a:srgbClr val="00B8FF"/>
                </a:solidFill>
                <a:ln w="28575" cap="flat" cmpd="dbl">
                  <a:solidFill>
                    <a:srgbClr val="C30026"/>
                  </a:solidFill>
                  <a:prstDash val="solid"/>
                  <a:round/>
                  <a:headEnd type="none" w="med" len="med"/>
                  <a:tailEnd type="triangle" w="lg" len="lg"/>
                </a:ln>
              </p:spPr>
            </p:cxnSp>
            <p:cxnSp>
              <p:nvCxnSpPr>
                <p:cNvPr id="912" name="Shape 912"/>
                <p:cNvCxnSpPr>
                  <a:stCxn id="910" idx="2"/>
                  <a:endCxn id="899" idx="6"/>
                </p:cNvCxnSpPr>
                <p:nvPr/>
              </p:nvCxnSpPr>
              <p:spPr>
                <a:xfrm rot="10800000">
                  <a:off x="2309700" y="4153050"/>
                  <a:ext cx="1347900" cy="1057200"/>
                </a:xfrm>
                <a:prstGeom prst="curvedConnector3">
                  <a:avLst>
                    <a:gd name="adj1" fmla="val 50000"/>
                  </a:avLst>
                </a:prstGeom>
                <a:solidFill>
                  <a:srgbClr val="00B8FF"/>
                </a:solidFill>
                <a:ln w="25400" cap="flat" cmpd="sng">
                  <a:solidFill>
                    <a:srgbClr val="3F3F3F"/>
                  </a:solidFill>
                  <a:prstDash val="solid"/>
                  <a:round/>
                  <a:headEnd type="none" w="med" len="med"/>
                  <a:tailEnd type="stealth" w="lg" len="lg"/>
                </a:ln>
              </p:spPr>
            </p:cxnSp>
            <p:sp>
              <p:nvSpPr>
                <p:cNvPr id="913" name="Shape 913"/>
                <p:cNvSpPr txBox="1"/>
                <p:nvPr/>
              </p:nvSpPr>
              <p:spPr>
                <a:xfrm>
                  <a:off x="914400" y="4648200"/>
                  <a:ext cx="5622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008000"/>
                      </a:solidFill>
                      <a:latin typeface="Arial"/>
                      <a:ea typeface="Arial"/>
                      <a:cs typeface="Arial"/>
                      <a:sym typeface="Arial"/>
                    </a:rPr>
                    <a:t>name</a:t>
                  </a:r>
                </a:p>
              </p:txBody>
            </p:sp>
            <p:sp>
              <p:nvSpPr>
                <p:cNvPr id="914" name="Shape 914"/>
                <p:cNvSpPr txBox="1"/>
                <p:nvPr/>
              </p:nvSpPr>
              <p:spPr>
                <a:xfrm>
                  <a:off x="914400" y="3429000"/>
                  <a:ext cx="8475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008000"/>
                      </a:solidFill>
                      <a:latin typeface="Arial"/>
                      <a:ea typeface="Arial"/>
                      <a:cs typeface="Arial"/>
                      <a:sym typeface="Arial"/>
                    </a:rPr>
                    <a:t>birthdate</a:t>
                  </a:r>
                </a:p>
              </p:txBody>
            </p:sp>
            <p:sp>
              <p:nvSpPr>
                <p:cNvPr id="915" name="Shape 915"/>
                <p:cNvSpPr txBox="1"/>
                <p:nvPr/>
              </p:nvSpPr>
              <p:spPr>
                <a:xfrm>
                  <a:off x="3368519" y="3236519"/>
                  <a:ext cx="6309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3F3F3F"/>
                      </a:solidFill>
                      <a:latin typeface="Arial"/>
                      <a:ea typeface="Arial"/>
                      <a:cs typeface="Arial"/>
                      <a:sym typeface="Arial"/>
                    </a:rPr>
                    <a:t>bornIn</a:t>
                  </a:r>
                </a:p>
              </p:txBody>
            </p:sp>
            <p:sp>
              <p:nvSpPr>
                <p:cNvPr id="916" name="Shape 916"/>
                <p:cNvSpPr txBox="1"/>
                <p:nvPr/>
              </p:nvSpPr>
              <p:spPr>
                <a:xfrm>
                  <a:off x="1066800" y="5029200"/>
                  <a:ext cx="8925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3F3F3F"/>
                      </a:solidFill>
                      <a:latin typeface="Arial"/>
                      <a:ea typeface="Arial"/>
                      <a:cs typeface="Arial"/>
                      <a:sym typeface="Arial"/>
                    </a:rPr>
                    <a:t>worksFor</a:t>
                  </a:r>
                </a:p>
              </p:txBody>
            </p:sp>
            <p:sp>
              <p:nvSpPr>
                <p:cNvPr id="917" name="Shape 917"/>
                <p:cNvSpPr txBox="1"/>
                <p:nvPr/>
              </p:nvSpPr>
              <p:spPr>
                <a:xfrm>
                  <a:off x="5334000" y="5112480"/>
                  <a:ext cx="4938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3F3F3F"/>
                      </a:solidFill>
                      <a:latin typeface="Arial"/>
                      <a:ea typeface="Arial"/>
                      <a:cs typeface="Arial"/>
                      <a:sym typeface="Arial"/>
                    </a:rPr>
                    <a:t>state</a:t>
                  </a:r>
                </a:p>
              </p:txBody>
            </p:sp>
            <p:sp>
              <p:nvSpPr>
                <p:cNvPr id="918" name="Shape 918"/>
                <p:cNvSpPr txBox="1"/>
                <p:nvPr/>
              </p:nvSpPr>
              <p:spPr>
                <a:xfrm>
                  <a:off x="2362200" y="6096000"/>
                  <a:ext cx="5622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008000"/>
                      </a:solidFill>
                      <a:latin typeface="Arial"/>
                      <a:ea typeface="Arial"/>
                      <a:cs typeface="Arial"/>
                      <a:sym typeface="Arial"/>
                    </a:rPr>
                    <a:t>name</a:t>
                  </a:r>
                </a:p>
              </p:txBody>
            </p:sp>
            <p:sp>
              <p:nvSpPr>
                <p:cNvPr id="919" name="Shape 919"/>
                <p:cNvSpPr txBox="1"/>
                <p:nvPr/>
              </p:nvSpPr>
              <p:spPr>
                <a:xfrm>
                  <a:off x="1295400" y="5791200"/>
                  <a:ext cx="6195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008000"/>
                      </a:solidFill>
                      <a:latin typeface="Arial"/>
                      <a:ea typeface="Arial"/>
                      <a:cs typeface="Arial"/>
                      <a:sym typeface="Arial"/>
                    </a:rPr>
                    <a:t>phone</a:t>
                  </a:r>
                </a:p>
              </p:txBody>
            </p:sp>
            <p:sp>
              <p:nvSpPr>
                <p:cNvPr id="920" name="Shape 920"/>
                <p:cNvSpPr txBox="1"/>
                <p:nvPr/>
              </p:nvSpPr>
              <p:spPr>
                <a:xfrm>
                  <a:off x="6184589" y="3946496"/>
                  <a:ext cx="5622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008000"/>
                      </a:solidFill>
                      <a:latin typeface="Arial"/>
                      <a:ea typeface="Arial"/>
                      <a:cs typeface="Arial"/>
                      <a:sym typeface="Arial"/>
                    </a:rPr>
                    <a:t>name</a:t>
                  </a:r>
                </a:p>
              </p:txBody>
            </p:sp>
            <p:cxnSp>
              <p:nvCxnSpPr>
                <p:cNvPr id="921" name="Shape 921"/>
                <p:cNvCxnSpPr>
                  <a:stCxn id="899" idx="7"/>
                  <a:endCxn id="901" idx="2"/>
                </p:cNvCxnSpPr>
                <p:nvPr/>
              </p:nvCxnSpPr>
              <p:spPr>
                <a:xfrm rot="-5400000">
                  <a:off x="3527959" y="2548196"/>
                  <a:ext cx="103200" cy="2836800"/>
                </a:xfrm>
                <a:prstGeom prst="curvedConnector2">
                  <a:avLst/>
                </a:prstGeom>
                <a:solidFill>
                  <a:srgbClr val="00B8FF"/>
                </a:solidFill>
                <a:ln w="25400" cap="flat" cmpd="sng">
                  <a:solidFill>
                    <a:srgbClr val="3F3F3F"/>
                  </a:solidFill>
                  <a:prstDash val="solid"/>
                  <a:round/>
                  <a:headEnd type="none" w="med" len="med"/>
                  <a:tailEnd type="stealth" w="lg" len="lg"/>
                </a:ln>
              </p:spPr>
            </p:cxnSp>
            <p:sp>
              <p:nvSpPr>
                <p:cNvPr id="922" name="Shape 922"/>
                <p:cNvSpPr txBox="1"/>
                <p:nvPr/>
              </p:nvSpPr>
              <p:spPr>
                <a:xfrm>
                  <a:off x="3429000" y="3669360"/>
                  <a:ext cx="6306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3F3F3F"/>
                      </a:solidFill>
                      <a:latin typeface="Arial"/>
                      <a:ea typeface="Arial"/>
                      <a:cs typeface="Arial"/>
                      <a:sym typeface="Arial"/>
                    </a:rPr>
                    <a:t>livesIn</a:t>
                  </a:r>
                </a:p>
              </p:txBody>
            </p:sp>
            <p:sp>
              <p:nvSpPr>
                <p:cNvPr id="906" name="Shape 906"/>
                <p:cNvSpPr/>
                <p:nvPr/>
              </p:nvSpPr>
              <p:spPr>
                <a:xfrm>
                  <a:off x="4724400" y="4876800"/>
                  <a:ext cx="609600" cy="381000"/>
                </a:xfrm>
                <a:prstGeom prst="ellipse">
                  <a:avLst/>
                </a:prstGeom>
                <a:solidFill>
                  <a:srgbClr val="BBE7F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600" b="0" i="0" u="none" strike="noStrike" cap="none">
                      <a:solidFill>
                        <a:srgbClr val="0000FF"/>
                      </a:solidFill>
                      <a:latin typeface="Arial"/>
                      <a:ea typeface="Arial"/>
                      <a:cs typeface="Arial"/>
                      <a:sym typeface="Arial"/>
                    </a:rPr>
                    <a:t>City</a:t>
                  </a:r>
                </a:p>
              </p:txBody>
            </p:sp>
            <p:sp>
              <p:nvSpPr>
                <p:cNvPr id="910" name="Shape 910"/>
                <p:cNvSpPr/>
                <p:nvPr/>
              </p:nvSpPr>
              <p:spPr>
                <a:xfrm>
                  <a:off x="3657600" y="5029200"/>
                  <a:ext cx="914400" cy="362100"/>
                </a:xfrm>
                <a:prstGeom prst="ellipse">
                  <a:avLst/>
                </a:prstGeom>
                <a:solidFill>
                  <a:srgbClr val="BBE7F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600" b="0" i="0" u="none" strike="noStrike" cap="none">
                      <a:solidFill>
                        <a:srgbClr val="0000FF"/>
                      </a:solidFill>
                      <a:latin typeface="Arial"/>
                      <a:ea typeface="Arial"/>
                      <a:cs typeface="Arial"/>
                      <a:sym typeface="Arial"/>
                    </a:rPr>
                    <a:t>Event</a:t>
                  </a:r>
                </a:p>
              </p:txBody>
            </p:sp>
            <p:cxnSp>
              <p:nvCxnSpPr>
                <p:cNvPr id="923" name="Shape 923"/>
                <p:cNvCxnSpPr>
                  <a:stCxn id="900" idx="0"/>
                  <a:endCxn id="899" idx="5"/>
                </p:cNvCxnSpPr>
                <p:nvPr/>
              </p:nvCxnSpPr>
              <p:spPr>
                <a:xfrm rot="5400000" flipH="1">
                  <a:off x="1721454" y="4727252"/>
                  <a:ext cx="1198800" cy="319500"/>
                </a:xfrm>
                <a:prstGeom prst="curvedConnector3">
                  <a:avLst>
                    <a:gd name="adj1" fmla="val 47673"/>
                  </a:avLst>
                </a:prstGeom>
                <a:solidFill>
                  <a:srgbClr val="00B8FF"/>
                </a:solidFill>
                <a:ln w="25400" cap="flat" cmpd="sng">
                  <a:solidFill>
                    <a:srgbClr val="3F3F3F"/>
                  </a:solidFill>
                  <a:prstDash val="solid"/>
                  <a:round/>
                  <a:headEnd type="none" w="med" len="med"/>
                  <a:tailEnd type="stealth" w="lg" len="lg"/>
                </a:ln>
              </p:spPr>
            </p:cxnSp>
            <p:sp>
              <p:nvSpPr>
                <p:cNvPr id="924" name="Shape 924"/>
                <p:cNvSpPr txBox="1"/>
                <p:nvPr/>
              </p:nvSpPr>
              <p:spPr>
                <a:xfrm>
                  <a:off x="2286000" y="4572000"/>
                  <a:ext cx="3798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3F3F3F"/>
                      </a:solidFill>
                      <a:latin typeface="Arial"/>
                      <a:ea typeface="Arial"/>
                      <a:cs typeface="Arial"/>
                      <a:sym typeface="Arial"/>
                    </a:rPr>
                    <a:t>ceo</a:t>
                  </a:r>
                </a:p>
              </p:txBody>
            </p:sp>
            <p:sp>
              <p:nvSpPr>
                <p:cNvPr id="925" name="Shape 925"/>
                <p:cNvSpPr txBox="1"/>
                <p:nvPr/>
              </p:nvSpPr>
              <p:spPr>
                <a:xfrm>
                  <a:off x="4030667" y="4321786"/>
                  <a:ext cx="7563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3F3F3F"/>
                      </a:solidFill>
                      <a:latin typeface="Arial"/>
                      <a:ea typeface="Arial"/>
                      <a:cs typeface="Arial"/>
                      <a:sym typeface="Arial"/>
                    </a:rPr>
                    <a:t>location</a:t>
                  </a:r>
                </a:p>
              </p:txBody>
            </p:sp>
            <p:sp>
              <p:nvSpPr>
                <p:cNvPr id="926" name="Shape 926"/>
                <p:cNvSpPr txBox="1"/>
                <p:nvPr/>
              </p:nvSpPr>
              <p:spPr>
                <a:xfrm>
                  <a:off x="2924969" y="4258817"/>
                  <a:ext cx="9045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3F3F3F"/>
                      </a:solidFill>
                      <a:latin typeface="Arial"/>
                      <a:ea typeface="Arial"/>
                      <a:cs typeface="Arial"/>
                      <a:sym typeface="Arial"/>
                    </a:rPr>
                    <a:t>organizer</a:t>
                  </a:r>
                </a:p>
              </p:txBody>
            </p:sp>
            <p:cxnSp>
              <p:nvCxnSpPr>
                <p:cNvPr id="927" name="Shape 927"/>
                <p:cNvCxnSpPr>
                  <a:stCxn id="906" idx="0"/>
                  <a:endCxn id="901" idx="4"/>
                </p:cNvCxnSpPr>
                <p:nvPr/>
              </p:nvCxnSpPr>
              <p:spPr>
                <a:xfrm rot="-5400000">
                  <a:off x="4899900" y="4225200"/>
                  <a:ext cx="780900" cy="522300"/>
                </a:xfrm>
                <a:prstGeom prst="curvedConnector3">
                  <a:avLst>
                    <a:gd name="adj1" fmla="val 50001"/>
                  </a:avLst>
                </a:prstGeom>
                <a:solidFill>
                  <a:srgbClr val="00B8FF"/>
                </a:solidFill>
                <a:ln w="28575" cap="flat" cmpd="dbl">
                  <a:solidFill>
                    <a:srgbClr val="C30026"/>
                  </a:solidFill>
                  <a:prstDash val="solid"/>
                  <a:round/>
                  <a:headEnd type="none" w="med" len="med"/>
                  <a:tailEnd type="triangle" w="lg" len="lg"/>
                </a:ln>
              </p:spPr>
            </p:cxnSp>
            <p:cxnSp>
              <p:nvCxnSpPr>
                <p:cNvPr id="928" name="Shape 928"/>
                <p:cNvCxnSpPr>
                  <a:stCxn id="900" idx="4"/>
                </p:cNvCxnSpPr>
                <p:nvPr/>
              </p:nvCxnSpPr>
              <p:spPr>
                <a:xfrm rot="5400000">
                  <a:off x="2019804" y="5940002"/>
                  <a:ext cx="533400" cy="388200"/>
                </a:xfrm>
                <a:prstGeom prst="curvedConnector3">
                  <a:avLst>
                    <a:gd name="adj1" fmla="val 50000"/>
                  </a:avLst>
                </a:prstGeom>
                <a:solidFill>
                  <a:srgbClr val="00B8FF"/>
                </a:solidFill>
                <a:ln w="25400" cap="flat" cmpd="sng">
                  <a:solidFill>
                    <a:srgbClr val="008000"/>
                  </a:solidFill>
                  <a:prstDash val="dash"/>
                  <a:round/>
                  <a:headEnd type="none" w="med" len="med"/>
                  <a:tailEnd type="stealth" w="lg" len="lg"/>
                </a:ln>
              </p:spPr>
            </p:cxnSp>
            <p:cxnSp>
              <p:nvCxnSpPr>
                <p:cNvPr id="929" name="Shape 929"/>
                <p:cNvCxnSpPr>
                  <a:stCxn id="901" idx="5"/>
                </p:cNvCxnSpPr>
                <p:nvPr/>
              </p:nvCxnSpPr>
              <p:spPr>
                <a:xfrm rot="-5400000" flipH="1">
                  <a:off x="6272480" y="3713611"/>
                  <a:ext cx="216000" cy="874500"/>
                </a:xfrm>
                <a:prstGeom prst="curvedConnector2">
                  <a:avLst/>
                </a:prstGeom>
                <a:solidFill>
                  <a:srgbClr val="00B8FF"/>
                </a:solidFill>
                <a:ln w="25400" cap="flat" cmpd="sng">
                  <a:solidFill>
                    <a:srgbClr val="008000"/>
                  </a:solidFill>
                  <a:prstDash val="dash"/>
                  <a:round/>
                  <a:headEnd type="none" w="med" len="med"/>
                  <a:tailEnd type="stealth" w="lg" len="lg"/>
                </a:ln>
              </p:spPr>
            </p:cxnSp>
            <p:cxnSp>
              <p:nvCxnSpPr>
                <p:cNvPr id="930" name="Shape 930"/>
                <p:cNvCxnSpPr>
                  <a:stCxn id="901" idx="0"/>
                  <a:endCxn id="901" idx="7"/>
                </p:cNvCxnSpPr>
                <p:nvPr/>
              </p:nvCxnSpPr>
              <p:spPr>
                <a:xfrm rot="-5400000" flipH="1">
                  <a:off x="5720834" y="3564589"/>
                  <a:ext cx="53100" cy="391500"/>
                </a:xfrm>
                <a:prstGeom prst="curvedConnector3">
                  <a:avLst>
                    <a:gd name="adj1" fmla="val -447309"/>
                  </a:avLst>
                </a:prstGeom>
                <a:solidFill>
                  <a:srgbClr val="00B8FF"/>
                </a:solidFill>
                <a:ln w="25400" cap="flat" cmpd="sng">
                  <a:solidFill>
                    <a:srgbClr val="3F3F3F"/>
                  </a:solidFill>
                  <a:prstDash val="solid"/>
                  <a:round/>
                  <a:headEnd type="none" w="med" len="med"/>
                  <a:tailEnd type="stealth" w="lg" len="lg"/>
                </a:ln>
              </p:spPr>
            </p:cxnSp>
            <p:sp>
              <p:nvSpPr>
                <p:cNvPr id="931" name="Shape 931"/>
                <p:cNvSpPr txBox="1"/>
                <p:nvPr/>
              </p:nvSpPr>
              <p:spPr>
                <a:xfrm>
                  <a:off x="5224800" y="3258978"/>
                  <a:ext cx="6762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3F3F3F"/>
                      </a:solidFill>
                      <a:latin typeface="Arial"/>
                      <a:ea typeface="Arial"/>
                      <a:cs typeface="Arial"/>
                      <a:sym typeface="Arial"/>
                    </a:rPr>
                    <a:t>nearby</a:t>
                  </a:r>
                </a:p>
              </p:txBody>
            </p:sp>
            <p:sp>
              <p:nvSpPr>
                <p:cNvPr id="932" name="Shape 932"/>
                <p:cNvSpPr txBox="1"/>
                <p:nvPr/>
              </p:nvSpPr>
              <p:spPr>
                <a:xfrm>
                  <a:off x="4234318" y="5970163"/>
                  <a:ext cx="8814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008000"/>
                      </a:solidFill>
                      <a:latin typeface="Arial"/>
                      <a:ea typeface="Arial"/>
                      <a:cs typeface="Arial"/>
                      <a:sym typeface="Arial"/>
                    </a:rPr>
                    <a:t>startDate</a:t>
                  </a:r>
                </a:p>
              </p:txBody>
            </p:sp>
            <p:cxnSp>
              <p:nvCxnSpPr>
                <p:cNvPr id="933" name="Shape 933"/>
                <p:cNvCxnSpPr>
                  <a:stCxn id="910" idx="4"/>
                </p:cNvCxnSpPr>
                <p:nvPr/>
              </p:nvCxnSpPr>
              <p:spPr>
                <a:xfrm rot="-5400000" flipH="1">
                  <a:off x="3637650" y="5868450"/>
                  <a:ext cx="972000" cy="17700"/>
                </a:xfrm>
                <a:prstGeom prst="curvedConnector3">
                  <a:avLst>
                    <a:gd name="adj1" fmla="val 50000"/>
                  </a:avLst>
                </a:prstGeom>
                <a:solidFill>
                  <a:srgbClr val="00B8FF"/>
                </a:solidFill>
                <a:ln w="25400" cap="flat" cmpd="sng">
                  <a:solidFill>
                    <a:srgbClr val="008000"/>
                  </a:solidFill>
                  <a:prstDash val="dash"/>
                  <a:round/>
                  <a:headEnd type="none" w="med" len="med"/>
                  <a:tailEnd type="stealth" w="lg" len="lg"/>
                </a:ln>
              </p:spPr>
            </p:cxnSp>
            <p:sp>
              <p:nvSpPr>
                <p:cNvPr id="934" name="Shape 934"/>
                <p:cNvSpPr txBox="1"/>
                <p:nvPr/>
              </p:nvSpPr>
              <p:spPr>
                <a:xfrm rot="1972153">
                  <a:off x="4575660" y="5459953"/>
                  <a:ext cx="824729" cy="24622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008000"/>
                      </a:solidFill>
                      <a:latin typeface="Arial"/>
                      <a:ea typeface="Arial"/>
                      <a:cs typeface="Arial"/>
                      <a:sym typeface="Arial"/>
                    </a:rPr>
                    <a:t>endDate</a:t>
                  </a:r>
                </a:p>
              </p:txBody>
            </p:sp>
            <p:cxnSp>
              <p:nvCxnSpPr>
                <p:cNvPr id="935" name="Shape 935"/>
                <p:cNvCxnSpPr>
                  <a:stCxn id="910" idx="5"/>
                </p:cNvCxnSpPr>
                <p:nvPr/>
              </p:nvCxnSpPr>
              <p:spPr>
                <a:xfrm rot="-5400000" flipH="1">
                  <a:off x="4636389" y="5139971"/>
                  <a:ext cx="622500" cy="1019100"/>
                </a:xfrm>
                <a:prstGeom prst="curvedConnector2">
                  <a:avLst/>
                </a:prstGeom>
                <a:solidFill>
                  <a:srgbClr val="00B8FF"/>
                </a:solidFill>
                <a:ln w="25400" cap="flat" cmpd="sng">
                  <a:solidFill>
                    <a:srgbClr val="008000"/>
                  </a:solidFill>
                  <a:prstDash val="dash"/>
                  <a:round/>
                  <a:headEnd type="none" w="med" len="med"/>
                  <a:tailEnd type="stealth" w="lg" len="lg"/>
                </a:ln>
              </p:spPr>
            </p:cxnSp>
            <p:cxnSp>
              <p:nvCxnSpPr>
                <p:cNvPr id="936" name="Shape 936"/>
                <p:cNvCxnSpPr/>
                <p:nvPr/>
              </p:nvCxnSpPr>
              <p:spPr>
                <a:xfrm rot="5400000">
                  <a:off x="3353550" y="5628450"/>
                  <a:ext cx="827100" cy="390600"/>
                </a:xfrm>
                <a:prstGeom prst="curvedConnector3">
                  <a:avLst>
                    <a:gd name="adj1" fmla="val 50000"/>
                  </a:avLst>
                </a:prstGeom>
                <a:solidFill>
                  <a:srgbClr val="00B8FF"/>
                </a:solidFill>
                <a:ln w="25400" cap="flat" cmpd="sng">
                  <a:solidFill>
                    <a:srgbClr val="008000"/>
                  </a:solidFill>
                  <a:prstDash val="dash"/>
                  <a:round/>
                  <a:headEnd type="none" w="med" len="med"/>
                  <a:tailEnd type="stealth" w="lg" len="lg"/>
                </a:ln>
              </p:spPr>
            </p:cxnSp>
            <p:sp>
              <p:nvSpPr>
                <p:cNvPr id="937" name="Shape 937"/>
                <p:cNvSpPr txBox="1"/>
                <p:nvPr/>
              </p:nvSpPr>
              <p:spPr>
                <a:xfrm>
                  <a:off x="3515400" y="5436119"/>
                  <a:ext cx="3684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008000"/>
                      </a:solidFill>
                      <a:latin typeface="Arial"/>
                      <a:ea typeface="Arial"/>
                      <a:cs typeface="Arial"/>
                      <a:sym typeface="Arial"/>
                    </a:rPr>
                    <a:t>title</a:t>
                  </a:r>
                </a:p>
              </p:txBody>
            </p:sp>
            <p:cxnSp>
              <p:nvCxnSpPr>
                <p:cNvPr id="938" name="Shape 938"/>
                <p:cNvCxnSpPr>
                  <a:stCxn id="901" idx="7"/>
                  <a:endCxn id="901" idx="6"/>
                </p:cNvCxnSpPr>
                <p:nvPr/>
              </p:nvCxnSpPr>
              <p:spPr>
                <a:xfrm rot="-5400000" flipH="1">
                  <a:off x="5960180" y="3769867"/>
                  <a:ext cx="128100" cy="162000"/>
                </a:xfrm>
                <a:prstGeom prst="curvedConnector4">
                  <a:avLst>
                    <a:gd name="adj1" fmla="val -226815"/>
                    <a:gd name="adj2" fmla="val 244246"/>
                  </a:avLst>
                </a:prstGeom>
                <a:solidFill>
                  <a:srgbClr val="00B8FF"/>
                </a:solidFill>
                <a:ln w="25400" cap="flat" cmpd="sng">
                  <a:solidFill>
                    <a:srgbClr val="3F3F3F"/>
                  </a:solidFill>
                  <a:prstDash val="solid"/>
                  <a:round/>
                  <a:headEnd type="none" w="med" len="med"/>
                  <a:tailEnd type="stealth" w="lg" len="lg"/>
                </a:ln>
              </p:spPr>
            </p:cxnSp>
            <p:sp>
              <p:nvSpPr>
                <p:cNvPr id="939" name="Shape 939"/>
                <p:cNvSpPr txBox="1"/>
                <p:nvPr/>
              </p:nvSpPr>
              <p:spPr>
                <a:xfrm>
                  <a:off x="6333358" y="3425236"/>
                  <a:ext cx="7902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3F3F3F"/>
                      </a:solidFill>
                      <a:latin typeface="Arial"/>
                      <a:ea typeface="Arial"/>
                      <a:cs typeface="Arial"/>
                      <a:sym typeface="Arial"/>
                    </a:rPr>
                    <a:t>isPartOf</a:t>
                  </a:r>
                </a:p>
              </p:txBody>
            </p:sp>
            <p:cxnSp>
              <p:nvCxnSpPr>
                <p:cNvPr id="940" name="Shape 940"/>
                <p:cNvCxnSpPr>
                  <a:stCxn id="900" idx="3"/>
                </p:cNvCxnSpPr>
                <p:nvPr/>
              </p:nvCxnSpPr>
              <p:spPr>
                <a:xfrm rot="5400000">
                  <a:off x="1258178" y="5934306"/>
                  <a:ext cx="664500" cy="419100"/>
                </a:xfrm>
                <a:prstGeom prst="curvedConnector3">
                  <a:avLst>
                    <a:gd name="adj1" fmla="val 54198"/>
                  </a:avLst>
                </a:prstGeom>
                <a:solidFill>
                  <a:srgbClr val="00B8FF"/>
                </a:solidFill>
                <a:ln w="25400" cap="flat" cmpd="sng">
                  <a:solidFill>
                    <a:srgbClr val="008000"/>
                  </a:solidFill>
                  <a:prstDash val="dash"/>
                  <a:round/>
                  <a:headEnd type="none" w="med" len="med"/>
                  <a:tailEnd type="stealth" w="lg" len="lg"/>
                </a:ln>
              </p:spPr>
            </p:cxnSp>
          </p:grpSp>
          <p:cxnSp>
            <p:nvCxnSpPr>
              <p:cNvPr id="941" name="Shape 941"/>
              <p:cNvCxnSpPr>
                <a:stCxn id="900" idx="7"/>
                <a:endCxn id="901" idx="3"/>
              </p:cNvCxnSpPr>
              <p:nvPr/>
            </p:nvCxnSpPr>
            <p:spPr>
              <a:xfrm rot="-5400000">
                <a:off x="4024462" y="2911221"/>
                <a:ext cx="1463100" cy="1924800"/>
              </a:xfrm>
              <a:prstGeom prst="curvedConnector3">
                <a:avLst>
                  <a:gd name="adj1" fmla="val 50096"/>
                </a:avLst>
              </a:prstGeom>
              <a:solidFill>
                <a:srgbClr val="00B8FF"/>
              </a:solidFill>
              <a:ln w="25400" cap="flat" cmpd="sng">
                <a:solidFill>
                  <a:srgbClr val="3F3F3F"/>
                </a:solidFill>
                <a:prstDash val="solid"/>
                <a:round/>
                <a:headEnd type="none" w="med" len="med"/>
                <a:tailEnd type="stealth" w="lg" len="lg"/>
              </a:ln>
            </p:spPr>
          </p:cxnSp>
        </p:grpSp>
        <p:cxnSp>
          <p:nvCxnSpPr>
            <p:cNvPr id="942" name="Shape 942"/>
            <p:cNvCxnSpPr>
              <a:stCxn id="901" idx="5"/>
            </p:cNvCxnSpPr>
            <p:nvPr/>
          </p:nvCxnSpPr>
          <p:spPr>
            <a:xfrm rot="-5400000" flipH="1">
              <a:off x="6627907" y="2987018"/>
              <a:ext cx="792300" cy="1102200"/>
            </a:xfrm>
            <a:prstGeom prst="curvedConnector2">
              <a:avLst/>
            </a:prstGeom>
            <a:solidFill>
              <a:srgbClr val="00B8FF"/>
            </a:solidFill>
            <a:ln w="25400" cap="flat" cmpd="sng">
              <a:solidFill>
                <a:srgbClr val="008000"/>
              </a:solidFill>
              <a:prstDash val="dash"/>
              <a:round/>
              <a:headEnd type="none" w="med" len="med"/>
              <a:tailEnd type="stealth" w="lg" len="lg"/>
            </a:ln>
          </p:spPr>
        </p:cxnSp>
        <p:sp>
          <p:nvSpPr>
            <p:cNvPr id="943" name="Shape 943"/>
            <p:cNvSpPr txBox="1"/>
            <p:nvPr/>
          </p:nvSpPr>
          <p:spPr>
            <a:xfrm>
              <a:off x="6781800" y="3487578"/>
              <a:ext cx="1086900" cy="2463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600" i="1">
                  <a:solidFill>
                    <a:srgbClr val="008000"/>
                  </a:solidFill>
                  <a:latin typeface="Arial"/>
                  <a:ea typeface="Arial"/>
                  <a:cs typeface="Arial"/>
                  <a:sym typeface="Arial"/>
                </a:rPr>
                <a:t>postalCode</a:t>
              </a:r>
            </a:p>
          </p:txBody>
        </p:sp>
      </p:grpSp>
      <p:grpSp>
        <p:nvGrpSpPr>
          <p:cNvPr id="944" name="Shape 944"/>
          <p:cNvGrpSpPr/>
          <p:nvPr/>
        </p:nvGrpSpPr>
        <p:grpSpPr>
          <a:xfrm>
            <a:off x="6781822" y="5715179"/>
            <a:ext cx="1614027" cy="613408"/>
            <a:chOff x="7620000" y="4132080"/>
            <a:chExt cx="1868520" cy="680280"/>
          </a:xfrm>
        </p:grpSpPr>
        <p:cxnSp>
          <p:nvCxnSpPr>
            <p:cNvPr id="945" name="Shape 945"/>
            <p:cNvCxnSpPr/>
            <p:nvPr/>
          </p:nvCxnSpPr>
          <p:spPr>
            <a:xfrm>
              <a:off x="7620000" y="4267200"/>
              <a:ext cx="451200" cy="0"/>
            </a:xfrm>
            <a:prstGeom prst="straightConnector1">
              <a:avLst/>
            </a:prstGeom>
            <a:solidFill>
              <a:srgbClr val="00B8FF"/>
            </a:solidFill>
            <a:ln w="25400" cap="flat" cmpd="sng">
              <a:solidFill>
                <a:srgbClr val="3F3F3F"/>
              </a:solidFill>
              <a:prstDash val="solid"/>
              <a:round/>
              <a:headEnd type="none" w="med" len="med"/>
              <a:tailEnd type="stealth" w="lg" len="lg"/>
            </a:ln>
          </p:spPr>
        </p:cxnSp>
        <p:cxnSp>
          <p:nvCxnSpPr>
            <p:cNvPr id="946" name="Shape 946"/>
            <p:cNvCxnSpPr/>
            <p:nvPr/>
          </p:nvCxnSpPr>
          <p:spPr>
            <a:xfrm>
              <a:off x="7620000" y="4724400"/>
              <a:ext cx="451200" cy="0"/>
            </a:xfrm>
            <a:prstGeom prst="straightConnector1">
              <a:avLst/>
            </a:prstGeom>
            <a:solidFill>
              <a:srgbClr val="00B8FF"/>
            </a:solidFill>
            <a:ln w="28575" cap="flat" cmpd="dbl">
              <a:solidFill>
                <a:srgbClr val="C30026"/>
              </a:solidFill>
              <a:prstDash val="solid"/>
              <a:round/>
              <a:headEnd type="none" w="med" len="med"/>
              <a:tailEnd type="triangle" w="lg" len="lg"/>
            </a:ln>
          </p:spPr>
        </p:cxnSp>
        <p:cxnSp>
          <p:nvCxnSpPr>
            <p:cNvPr id="947" name="Shape 947"/>
            <p:cNvCxnSpPr/>
            <p:nvPr/>
          </p:nvCxnSpPr>
          <p:spPr>
            <a:xfrm>
              <a:off x="7620000" y="4495800"/>
              <a:ext cx="451200" cy="0"/>
            </a:xfrm>
            <a:prstGeom prst="straightConnector1">
              <a:avLst/>
            </a:prstGeom>
            <a:solidFill>
              <a:srgbClr val="00B8FF"/>
            </a:solidFill>
            <a:ln w="25400" cap="flat" cmpd="sng">
              <a:solidFill>
                <a:srgbClr val="008000"/>
              </a:solidFill>
              <a:prstDash val="dash"/>
              <a:round/>
              <a:headEnd type="none" w="med" len="med"/>
              <a:tailEnd type="stealth" w="lg" len="lg"/>
            </a:ln>
          </p:spPr>
        </p:cxnSp>
        <p:sp>
          <p:nvSpPr>
            <p:cNvPr id="948" name="Shape 948"/>
            <p:cNvSpPr txBox="1"/>
            <p:nvPr/>
          </p:nvSpPr>
          <p:spPr>
            <a:xfrm>
              <a:off x="8092920" y="4132080"/>
              <a:ext cx="1395600" cy="238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a:solidFill>
                    <a:srgbClr val="3F3F3F"/>
                  </a:solidFill>
                  <a:latin typeface="Arial"/>
                  <a:ea typeface="Arial"/>
                  <a:cs typeface="Arial"/>
                  <a:sym typeface="Arial"/>
                </a:rPr>
                <a:t>object property</a:t>
              </a:r>
            </a:p>
          </p:txBody>
        </p:sp>
        <p:sp>
          <p:nvSpPr>
            <p:cNvPr id="949" name="Shape 949"/>
            <p:cNvSpPr txBox="1"/>
            <p:nvPr/>
          </p:nvSpPr>
          <p:spPr>
            <a:xfrm>
              <a:off x="8098439" y="4344960"/>
              <a:ext cx="1232100" cy="238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a:solidFill>
                    <a:srgbClr val="008000"/>
                  </a:solidFill>
                  <a:latin typeface="Arial"/>
                  <a:ea typeface="Arial"/>
                  <a:cs typeface="Arial"/>
                  <a:sym typeface="Arial"/>
                </a:rPr>
                <a:t>data property</a:t>
              </a:r>
            </a:p>
          </p:txBody>
        </p:sp>
        <p:sp>
          <p:nvSpPr>
            <p:cNvPr id="950" name="Shape 950"/>
            <p:cNvSpPr txBox="1"/>
            <p:nvPr/>
          </p:nvSpPr>
          <p:spPr>
            <a:xfrm>
              <a:off x="8098439" y="4573560"/>
              <a:ext cx="1074300" cy="238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a:solidFill>
                    <a:srgbClr val="C30026"/>
                  </a:solidFill>
                  <a:latin typeface="Arial"/>
                  <a:ea typeface="Arial"/>
                  <a:cs typeface="Arial"/>
                  <a:sym typeface="Arial"/>
                </a:rPr>
                <a:t>subClassOf</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Shape 955"/>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Semantic Types</a:t>
            </a:r>
          </a:p>
        </p:txBody>
      </p:sp>
      <p:sp>
        <p:nvSpPr>
          <p:cNvPr id="956" name="Shape 956"/>
          <p:cNvSpPr/>
          <p:nvPr/>
        </p:nvSpPr>
        <p:spPr>
          <a:xfrm>
            <a:off x="838200" y="2362200"/>
            <a:ext cx="1143000"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Person</a:t>
            </a:r>
          </a:p>
        </p:txBody>
      </p:sp>
      <p:sp>
        <p:nvSpPr>
          <p:cNvPr id="957" name="Shape 957"/>
          <p:cNvSpPr/>
          <p:nvPr/>
        </p:nvSpPr>
        <p:spPr>
          <a:xfrm>
            <a:off x="6172200" y="2362200"/>
            <a:ext cx="1904999"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800" b="0" i="0" u="none" strike="noStrike" cap="none">
                <a:solidFill>
                  <a:srgbClr val="0000FF"/>
                </a:solidFill>
                <a:latin typeface="Arial"/>
                <a:ea typeface="Arial"/>
                <a:cs typeface="Arial"/>
                <a:sym typeface="Arial"/>
              </a:rPr>
              <a:t>Organization</a:t>
            </a:r>
          </a:p>
        </p:txBody>
      </p:sp>
      <p:sp>
        <p:nvSpPr>
          <p:cNvPr id="958" name="Shape 958"/>
          <p:cNvSpPr/>
          <p:nvPr/>
        </p:nvSpPr>
        <p:spPr>
          <a:xfrm>
            <a:off x="3810000" y="2362200"/>
            <a:ext cx="838199"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City</a:t>
            </a:r>
          </a:p>
        </p:txBody>
      </p:sp>
      <p:sp>
        <p:nvSpPr>
          <p:cNvPr id="959" name="Shape 959"/>
          <p:cNvSpPr/>
          <p:nvPr/>
        </p:nvSpPr>
        <p:spPr>
          <a:xfrm>
            <a:off x="5029200" y="2362200"/>
            <a:ext cx="952800" cy="609600"/>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State</a:t>
            </a:r>
          </a:p>
        </p:txBody>
      </p:sp>
      <p:cxnSp>
        <p:nvCxnSpPr>
          <p:cNvPr id="960" name="Shape 960"/>
          <p:cNvCxnSpPr>
            <a:stCxn id="956" idx="4"/>
          </p:cNvCxnSpPr>
          <p:nvPr/>
        </p:nvCxnSpPr>
        <p:spPr>
          <a:xfrm rot="-5400000" flipH="1">
            <a:off x="1181100" y="3200399"/>
            <a:ext cx="1142999" cy="6858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961" name="Shape 961"/>
          <p:cNvCxnSpPr/>
          <p:nvPr/>
        </p:nvCxnSpPr>
        <p:spPr>
          <a:xfrm rot="-5400000" flipH="1">
            <a:off x="2584649" y="3244650"/>
            <a:ext cx="1143000" cy="5973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962" name="Shape 962"/>
          <p:cNvCxnSpPr>
            <a:stCxn id="958" idx="4"/>
          </p:cNvCxnSpPr>
          <p:nvPr/>
        </p:nvCxnSpPr>
        <p:spPr>
          <a:xfrm rot="-5400000" flipH="1">
            <a:off x="3867149" y="3333749"/>
            <a:ext cx="1142999" cy="4191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963" name="Shape 963"/>
          <p:cNvCxnSpPr>
            <a:stCxn id="959" idx="4"/>
          </p:cNvCxnSpPr>
          <p:nvPr/>
        </p:nvCxnSpPr>
        <p:spPr>
          <a:xfrm rot="-5400000" flipH="1">
            <a:off x="5023200" y="3454200"/>
            <a:ext cx="1143000" cy="1782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964" name="Shape 964"/>
          <p:cNvCxnSpPr>
            <a:stCxn id="957" idx="4"/>
          </p:cNvCxnSpPr>
          <p:nvPr/>
        </p:nvCxnSpPr>
        <p:spPr>
          <a:xfrm rot="5400000">
            <a:off x="6362699" y="3352799"/>
            <a:ext cx="1142999" cy="3810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sp>
        <p:nvSpPr>
          <p:cNvPr id="965" name="Shape 965"/>
          <p:cNvSpPr txBox="1"/>
          <p:nvPr/>
        </p:nvSpPr>
        <p:spPr>
          <a:xfrm>
            <a:off x="1654175"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966" name="Shape 966"/>
          <p:cNvSpPr txBox="1"/>
          <p:nvPr/>
        </p:nvSpPr>
        <p:spPr>
          <a:xfrm>
            <a:off x="3009686" y="3152000"/>
            <a:ext cx="952713"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birthdate</a:t>
            </a:r>
          </a:p>
        </p:txBody>
      </p:sp>
      <p:sp>
        <p:nvSpPr>
          <p:cNvPr id="967" name="Shape 967"/>
          <p:cNvSpPr txBox="1"/>
          <p:nvPr/>
        </p:nvSpPr>
        <p:spPr>
          <a:xfrm>
            <a:off x="55626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968" name="Shape 968"/>
          <p:cNvSpPr txBox="1"/>
          <p:nvPr/>
        </p:nvSpPr>
        <p:spPr>
          <a:xfrm>
            <a:off x="71628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969" name="Shape 969"/>
          <p:cNvSpPr txBox="1"/>
          <p:nvPr/>
        </p:nvSpPr>
        <p:spPr>
          <a:xfrm>
            <a:off x="4397376"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970" name="Shape 970"/>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13</a:t>
            </a:fld>
            <a:endParaRPr lang="en-US" sz="1200">
              <a:solidFill>
                <a:srgbClr val="D10202"/>
              </a:solidFill>
              <a:latin typeface="Arial"/>
              <a:ea typeface="Arial"/>
              <a:cs typeface="Arial"/>
              <a:sym typeface="Arial"/>
            </a:endParaRPr>
          </a:p>
        </p:txBody>
      </p:sp>
      <p:sp>
        <p:nvSpPr>
          <p:cNvPr id="971" name="Shape 971"/>
          <p:cNvSpPr/>
          <p:nvPr/>
        </p:nvSpPr>
        <p:spPr>
          <a:xfrm>
            <a:off x="2286000" y="2362200"/>
            <a:ext cx="1143000"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Person</a:t>
            </a:r>
          </a:p>
        </p:txBody>
      </p:sp>
      <p:graphicFrame>
        <p:nvGraphicFramePr>
          <p:cNvPr id="972" name="Shape 972"/>
          <p:cNvGraphicFramePr/>
          <p:nvPr/>
        </p:nvGraphicFramePr>
        <p:xfrm>
          <a:off x="1066800" y="4130039"/>
          <a:ext cx="6400800" cy="822990"/>
        </p:xfrm>
        <a:graphic>
          <a:graphicData uri="http://schemas.openxmlformats.org/drawingml/2006/table">
            <a:tbl>
              <a:tblPr firstRow="1" bandRow="1">
                <a:noFill/>
                <a:tableStyleId>{A399751C-6827-4E41-B135-C0F853442EDF}</a:tableStyleId>
              </a:tblPr>
              <a:tblGrid>
                <a:gridCol w="220725">
                  <a:extLst>
                    <a:ext uri="{9D8B030D-6E8A-4147-A177-3AD203B41FA5}">
                      <a16:colId xmlns:a16="http://schemas.microsoft.com/office/drawing/2014/main" val="20000"/>
                    </a:ext>
                  </a:extLst>
                </a:gridCol>
                <a:gridCol w="1618600">
                  <a:extLst>
                    <a:ext uri="{9D8B030D-6E8A-4147-A177-3AD203B41FA5}">
                      <a16:colId xmlns:a16="http://schemas.microsoft.com/office/drawing/2014/main" val="20001"/>
                    </a:ext>
                  </a:extLst>
                </a:gridCol>
                <a:gridCol w="1103575">
                  <a:extLst>
                    <a:ext uri="{9D8B030D-6E8A-4147-A177-3AD203B41FA5}">
                      <a16:colId xmlns:a16="http://schemas.microsoft.com/office/drawing/2014/main" val="20002"/>
                    </a:ext>
                  </a:extLst>
                </a:gridCol>
                <a:gridCol w="1250725">
                  <a:extLst>
                    <a:ext uri="{9D8B030D-6E8A-4147-A177-3AD203B41FA5}">
                      <a16:colId xmlns:a16="http://schemas.microsoft.com/office/drawing/2014/main" val="20003"/>
                    </a:ext>
                  </a:extLst>
                </a:gridCol>
                <a:gridCol w="735725">
                  <a:extLst>
                    <a:ext uri="{9D8B030D-6E8A-4147-A177-3AD203B41FA5}">
                      <a16:colId xmlns:a16="http://schemas.microsoft.com/office/drawing/2014/main" val="20004"/>
                    </a:ext>
                  </a:extLst>
                </a:gridCol>
                <a:gridCol w="1471450">
                  <a:extLst>
                    <a:ext uri="{9D8B030D-6E8A-4147-A177-3AD203B41FA5}">
                      <a16:colId xmlns:a16="http://schemas.microsoft.com/office/drawing/2014/main" val="20005"/>
                    </a:ext>
                  </a:extLst>
                </a:gridCol>
              </a:tblGrid>
              <a:tr h="228600">
                <a:tc>
                  <a:txBody>
                    <a:bodyPr/>
                    <a:lstStyle/>
                    <a:p>
                      <a:pPr marL="0" marR="0" lvl="0" indent="0" algn="l" rtl="0">
                        <a:spcBef>
                          <a:spcPts val="0"/>
                        </a:spcBef>
                        <a:buSzPct val="25000"/>
                        <a:buNone/>
                      </a:pPr>
                      <a:endParaRPr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name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date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city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state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workplace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59075">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1</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Fred Collins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Oct 1959</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Seattle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WA</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Microsoft</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137150">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2</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Tina Peterson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May 1980</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New York</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Google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973" name="Shape 973"/>
          <p:cNvGrpSpPr/>
          <p:nvPr/>
        </p:nvGrpSpPr>
        <p:grpSpPr>
          <a:xfrm>
            <a:off x="1295400" y="4114800"/>
            <a:ext cx="6172199" cy="276998"/>
            <a:chOff x="1295400" y="4114800"/>
            <a:chExt cx="6172199" cy="276998"/>
          </a:xfrm>
        </p:grpSpPr>
        <p:sp>
          <p:nvSpPr>
            <p:cNvPr id="974" name="Shape 974"/>
            <p:cNvSpPr txBox="1"/>
            <p:nvPr/>
          </p:nvSpPr>
          <p:spPr>
            <a:xfrm flipH="1">
              <a:off x="1295400" y="4114800"/>
              <a:ext cx="16001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975" name="Shape 975"/>
            <p:cNvSpPr txBox="1"/>
            <p:nvPr/>
          </p:nvSpPr>
          <p:spPr>
            <a:xfrm flipH="1">
              <a:off x="2921519" y="4114800"/>
              <a:ext cx="10667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976" name="Shape 976"/>
            <p:cNvSpPr txBox="1"/>
            <p:nvPr/>
          </p:nvSpPr>
          <p:spPr>
            <a:xfrm flipH="1">
              <a:off x="4038600" y="4114800"/>
              <a:ext cx="12191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977" name="Shape 977"/>
            <p:cNvSpPr txBox="1"/>
            <p:nvPr/>
          </p:nvSpPr>
          <p:spPr>
            <a:xfrm flipH="1">
              <a:off x="5283719" y="4114800"/>
              <a:ext cx="6857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978" name="Shape 978"/>
            <p:cNvSpPr txBox="1"/>
            <p:nvPr/>
          </p:nvSpPr>
          <p:spPr>
            <a:xfrm flipH="1">
              <a:off x="6019799" y="4114800"/>
              <a:ext cx="1447800"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Shape 983"/>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Relationships</a:t>
            </a:r>
          </a:p>
        </p:txBody>
      </p:sp>
      <p:sp>
        <p:nvSpPr>
          <p:cNvPr id="984" name="Shape 984"/>
          <p:cNvSpPr/>
          <p:nvPr/>
        </p:nvSpPr>
        <p:spPr>
          <a:xfrm>
            <a:off x="5638800" y="2362200"/>
            <a:ext cx="1904999"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800" b="0" i="0" u="none" strike="noStrike" cap="none">
                <a:solidFill>
                  <a:srgbClr val="0000FF"/>
                </a:solidFill>
                <a:latin typeface="Arial"/>
                <a:ea typeface="Arial"/>
                <a:cs typeface="Arial"/>
                <a:sym typeface="Arial"/>
              </a:rPr>
              <a:t>Organization</a:t>
            </a:r>
          </a:p>
        </p:txBody>
      </p:sp>
      <p:sp>
        <p:nvSpPr>
          <p:cNvPr id="985" name="Shape 985"/>
          <p:cNvSpPr/>
          <p:nvPr/>
        </p:nvSpPr>
        <p:spPr>
          <a:xfrm>
            <a:off x="3200400" y="2362200"/>
            <a:ext cx="838199"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City</a:t>
            </a:r>
          </a:p>
        </p:txBody>
      </p:sp>
      <p:sp>
        <p:nvSpPr>
          <p:cNvPr id="986" name="Shape 986"/>
          <p:cNvSpPr/>
          <p:nvPr/>
        </p:nvSpPr>
        <p:spPr>
          <a:xfrm>
            <a:off x="4495800" y="2362200"/>
            <a:ext cx="952800" cy="609600"/>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State</a:t>
            </a:r>
          </a:p>
        </p:txBody>
      </p:sp>
      <p:cxnSp>
        <p:nvCxnSpPr>
          <p:cNvPr id="987" name="Shape 987"/>
          <p:cNvCxnSpPr/>
          <p:nvPr/>
        </p:nvCxnSpPr>
        <p:spPr>
          <a:xfrm rot="5400000">
            <a:off x="1428749" y="3371850"/>
            <a:ext cx="1143000" cy="342899"/>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988" name="Shape 988"/>
          <p:cNvCxnSpPr>
            <a:stCxn id="989" idx="4"/>
            <a:endCxn id="990" idx="0"/>
          </p:cNvCxnSpPr>
          <p:nvPr/>
        </p:nvCxnSpPr>
        <p:spPr>
          <a:xfrm rot="-5400000" flipH="1">
            <a:off x="2241750" y="2901749"/>
            <a:ext cx="1142999" cy="12831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991" name="Shape 991"/>
          <p:cNvCxnSpPr>
            <a:stCxn id="985" idx="4"/>
          </p:cNvCxnSpPr>
          <p:nvPr/>
        </p:nvCxnSpPr>
        <p:spPr>
          <a:xfrm rot="-5400000" flipH="1">
            <a:off x="3562349" y="3028949"/>
            <a:ext cx="1142999" cy="10287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992" name="Shape 992"/>
          <p:cNvCxnSpPr>
            <a:stCxn id="986" idx="4"/>
          </p:cNvCxnSpPr>
          <p:nvPr/>
        </p:nvCxnSpPr>
        <p:spPr>
          <a:xfrm rot="-5400000" flipH="1">
            <a:off x="4756500" y="3187500"/>
            <a:ext cx="1143000" cy="7116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993" name="Shape 993"/>
          <p:cNvCxnSpPr>
            <a:stCxn id="984" idx="4"/>
          </p:cNvCxnSpPr>
          <p:nvPr/>
        </p:nvCxnSpPr>
        <p:spPr>
          <a:xfrm rot="-5400000" flipH="1">
            <a:off x="6095999" y="3467099"/>
            <a:ext cx="1142999" cy="1524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sp>
        <p:nvSpPr>
          <p:cNvPr id="994" name="Shape 994"/>
          <p:cNvSpPr txBox="1"/>
          <p:nvPr/>
        </p:nvSpPr>
        <p:spPr>
          <a:xfrm>
            <a:off x="14478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995" name="Shape 995"/>
          <p:cNvSpPr txBox="1"/>
          <p:nvPr/>
        </p:nvSpPr>
        <p:spPr>
          <a:xfrm>
            <a:off x="2514600" y="3152000"/>
            <a:ext cx="952713"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birthdate</a:t>
            </a:r>
          </a:p>
        </p:txBody>
      </p:sp>
      <p:sp>
        <p:nvSpPr>
          <p:cNvPr id="996" name="Shape 996"/>
          <p:cNvSpPr txBox="1"/>
          <p:nvPr/>
        </p:nvSpPr>
        <p:spPr>
          <a:xfrm>
            <a:off x="51816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997" name="Shape 997"/>
          <p:cNvSpPr txBox="1"/>
          <p:nvPr/>
        </p:nvSpPr>
        <p:spPr>
          <a:xfrm>
            <a:off x="67056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998" name="Shape 998"/>
          <p:cNvSpPr txBox="1"/>
          <p:nvPr/>
        </p:nvSpPr>
        <p:spPr>
          <a:xfrm>
            <a:off x="39624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999" name="Shape 999"/>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14</a:t>
            </a:fld>
            <a:endParaRPr lang="en-US" sz="1200">
              <a:solidFill>
                <a:srgbClr val="D10202"/>
              </a:solidFill>
              <a:latin typeface="Arial"/>
              <a:ea typeface="Arial"/>
              <a:cs typeface="Arial"/>
              <a:sym typeface="Arial"/>
            </a:endParaRPr>
          </a:p>
        </p:txBody>
      </p:sp>
      <p:sp>
        <p:nvSpPr>
          <p:cNvPr id="989" name="Shape 989"/>
          <p:cNvSpPr/>
          <p:nvPr/>
        </p:nvSpPr>
        <p:spPr>
          <a:xfrm>
            <a:off x="1600200" y="2362200"/>
            <a:ext cx="1143000"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Person</a:t>
            </a:r>
          </a:p>
        </p:txBody>
      </p:sp>
      <p:graphicFrame>
        <p:nvGraphicFramePr>
          <p:cNvPr id="1000" name="Shape 1000"/>
          <p:cNvGraphicFramePr/>
          <p:nvPr/>
        </p:nvGraphicFramePr>
        <p:xfrm>
          <a:off x="1066800" y="4130039"/>
          <a:ext cx="6400800" cy="822990"/>
        </p:xfrm>
        <a:graphic>
          <a:graphicData uri="http://schemas.openxmlformats.org/drawingml/2006/table">
            <a:tbl>
              <a:tblPr firstRow="1" bandRow="1">
                <a:noFill/>
                <a:tableStyleId>{A399751C-6827-4E41-B135-C0F853442EDF}</a:tableStyleId>
              </a:tblPr>
              <a:tblGrid>
                <a:gridCol w="220725">
                  <a:extLst>
                    <a:ext uri="{9D8B030D-6E8A-4147-A177-3AD203B41FA5}">
                      <a16:colId xmlns:a16="http://schemas.microsoft.com/office/drawing/2014/main" val="20000"/>
                    </a:ext>
                  </a:extLst>
                </a:gridCol>
                <a:gridCol w="1618600">
                  <a:extLst>
                    <a:ext uri="{9D8B030D-6E8A-4147-A177-3AD203B41FA5}">
                      <a16:colId xmlns:a16="http://schemas.microsoft.com/office/drawing/2014/main" val="20001"/>
                    </a:ext>
                  </a:extLst>
                </a:gridCol>
                <a:gridCol w="1103575">
                  <a:extLst>
                    <a:ext uri="{9D8B030D-6E8A-4147-A177-3AD203B41FA5}">
                      <a16:colId xmlns:a16="http://schemas.microsoft.com/office/drawing/2014/main" val="20002"/>
                    </a:ext>
                  </a:extLst>
                </a:gridCol>
                <a:gridCol w="1250725">
                  <a:extLst>
                    <a:ext uri="{9D8B030D-6E8A-4147-A177-3AD203B41FA5}">
                      <a16:colId xmlns:a16="http://schemas.microsoft.com/office/drawing/2014/main" val="20003"/>
                    </a:ext>
                  </a:extLst>
                </a:gridCol>
                <a:gridCol w="735725">
                  <a:extLst>
                    <a:ext uri="{9D8B030D-6E8A-4147-A177-3AD203B41FA5}">
                      <a16:colId xmlns:a16="http://schemas.microsoft.com/office/drawing/2014/main" val="20004"/>
                    </a:ext>
                  </a:extLst>
                </a:gridCol>
                <a:gridCol w="1471450">
                  <a:extLst>
                    <a:ext uri="{9D8B030D-6E8A-4147-A177-3AD203B41FA5}">
                      <a16:colId xmlns:a16="http://schemas.microsoft.com/office/drawing/2014/main" val="20005"/>
                    </a:ext>
                  </a:extLst>
                </a:gridCol>
              </a:tblGrid>
              <a:tr h="228600">
                <a:tc>
                  <a:txBody>
                    <a:bodyPr/>
                    <a:lstStyle/>
                    <a:p>
                      <a:pPr marL="0" marR="0" lvl="0" indent="0" algn="l" rtl="0">
                        <a:spcBef>
                          <a:spcPts val="0"/>
                        </a:spcBef>
                        <a:buSzPct val="25000"/>
                        <a:buNone/>
                      </a:pPr>
                      <a:endParaRPr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name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date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city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state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workplace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59075">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1</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Fred Collins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Oct 1959</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Seattle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WA</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Microsoft</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137150">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2</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Tina Peterson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May 1980</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New York</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Google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001" name="Shape 1001"/>
          <p:cNvGrpSpPr/>
          <p:nvPr/>
        </p:nvGrpSpPr>
        <p:grpSpPr>
          <a:xfrm>
            <a:off x="1295400" y="4114800"/>
            <a:ext cx="6172199" cy="276998"/>
            <a:chOff x="1295400" y="4114800"/>
            <a:chExt cx="6172199" cy="276998"/>
          </a:xfrm>
        </p:grpSpPr>
        <p:sp>
          <p:nvSpPr>
            <p:cNvPr id="1002" name="Shape 1002"/>
            <p:cNvSpPr txBox="1"/>
            <p:nvPr/>
          </p:nvSpPr>
          <p:spPr>
            <a:xfrm flipH="1">
              <a:off x="1295400" y="4114800"/>
              <a:ext cx="10667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990" name="Shape 990"/>
            <p:cNvSpPr txBox="1"/>
            <p:nvPr/>
          </p:nvSpPr>
          <p:spPr>
            <a:xfrm flipH="1">
              <a:off x="2921519" y="4114800"/>
              <a:ext cx="10667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003" name="Shape 1003"/>
            <p:cNvSpPr txBox="1"/>
            <p:nvPr/>
          </p:nvSpPr>
          <p:spPr>
            <a:xfrm flipH="1">
              <a:off x="4038600" y="4114800"/>
              <a:ext cx="12191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004" name="Shape 1004"/>
            <p:cNvSpPr txBox="1"/>
            <p:nvPr/>
          </p:nvSpPr>
          <p:spPr>
            <a:xfrm flipH="1">
              <a:off x="5283719" y="4114800"/>
              <a:ext cx="6857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005" name="Shape 1005"/>
            <p:cNvSpPr txBox="1"/>
            <p:nvPr/>
          </p:nvSpPr>
          <p:spPr>
            <a:xfrm flipH="1">
              <a:off x="6019799" y="4114800"/>
              <a:ext cx="1447800"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grpSp>
      <p:cxnSp>
        <p:nvCxnSpPr>
          <p:cNvPr id="1006" name="Shape 1006"/>
          <p:cNvCxnSpPr>
            <a:stCxn id="989" idx="0"/>
            <a:endCxn id="984" idx="0"/>
          </p:cNvCxnSpPr>
          <p:nvPr/>
        </p:nvCxnSpPr>
        <p:spPr>
          <a:xfrm rot="-5400000" flipH="1">
            <a:off x="4381200" y="152700"/>
            <a:ext cx="600" cy="4419599"/>
          </a:xfrm>
          <a:prstGeom prst="curvedConnector3">
            <a:avLst>
              <a:gd name="adj1" fmla="val -130641662"/>
            </a:avLst>
          </a:prstGeom>
          <a:solidFill>
            <a:srgbClr val="00B8FF"/>
          </a:solidFill>
          <a:ln w="25400" cap="flat" cmpd="sng">
            <a:solidFill>
              <a:srgbClr val="008000"/>
            </a:solidFill>
            <a:prstDash val="solid"/>
            <a:round/>
            <a:headEnd type="none" w="med" len="med"/>
            <a:tailEnd type="triangle" w="lg" len="lg"/>
          </a:ln>
        </p:spPr>
      </p:cxnSp>
      <p:cxnSp>
        <p:nvCxnSpPr>
          <p:cNvPr id="1007" name="Shape 1007"/>
          <p:cNvCxnSpPr>
            <a:stCxn id="989" idx="7"/>
            <a:endCxn id="985" idx="0"/>
          </p:cNvCxnSpPr>
          <p:nvPr/>
        </p:nvCxnSpPr>
        <p:spPr>
          <a:xfrm rot="-5400000">
            <a:off x="3052961" y="1884923"/>
            <a:ext cx="89400" cy="1043700"/>
          </a:xfrm>
          <a:prstGeom prst="curvedConnector3">
            <a:avLst>
              <a:gd name="adj1" fmla="val 355564"/>
            </a:avLst>
          </a:prstGeom>
          <a:solidFill>
            <a:srgbClr val="00B8FF"/>
          </a:solidFill>
          <a:ln w="25400" cap="flat" cmpd="sng">
            <a:solidFill>
              <a:srgbClr val="008000"/>
            </a:solidFill>
            <a:prstDash val="solid"/>
            <a:round/>
            <a:headEnd type="none" w="med" len="med"/>
            <a:tailEnd type="triangle" w="lg" len="lg"/>
          </a:ln>
        </p:spPr>
      </p:cxnSp>
      <p:cxnSp>
        <p:nvCxnSpPr>
          <p:cNvPr id="1008" name="Shape 1008"/>
          <p:cNvCxnSpPr>
            <a:stCxn id="985" idx="7"/>
            <a:endCxn id="986" idx="0"/>
          </p:cNvCxnSpPr>
          <p:nvPr/>
        </p:nvCxnSpPr>
        <p:spPr>
          <a:xfrm rot="-5400000">
            <a:off x="4399298" y="1878623"/>
            <a:ext cx="89400" cy="1056300"/>
          </a:xfrm>
          <a:prstGeom prst="curvedConnector3">
            <a:avLst>
              <a:gd name="adj1" fmla="val 366218"/>
            </a:avLst>
          </a:prstGeom>
          <a:solidFill>
            <a:srgbClr val="00B8FF"/>
          </a:solidFill>
          <a:ln w="25400" cap="flat" cmpd="sng">
            <a:solidFill>
              <a:srgbClr val="008000"/>
            </a:solidFill>
            <a:prstDash val="solid"/>
            <a:round/>
            <a:headEnd type="none" w="med" len="med"/>
            <a:tailEnd type="triangle" w="lg" len="lg"/>
          </a:ln>
        </p:spPr>
      </p:cxnSp>
      <p:sp>
        <p:nvSpPr>
          <p:cNvPr id="1009" name="Shape 1009"/>
          <p:cNvSpPr txBox="1"/>
          <p:nvPr/>
        </p:nvSpPr>
        <p:spPr>
          <a:xfrm>
            <a:off x="2819400" y="1828800"/>
            <a:ext cx="708917"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bornIn</a:t>
            </a:r>
          </a:p>
        </p:txBody>
      </p:sp>
      <p:sp>
        <p:nvSpPr>
          <p:cNvPr id="1010" name="Shape 1010"/>
          <p:cNvSpPr txBox="1"/>
          <p:nvPr/>
        </p:nvSpPr>
        <p:spPr>
          <a:xfrm>
            <a:off x="3886200" y="1247000"/>
            <a:ext cx="1003432"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worksFor</a:t>
            </a:r>
          </a:p>
        </p:txBody>
      </p:sp>
      <p:sp>
        <p:nvSpPr>
          <p:cNvPr id="1011" name="Shape 1011"/>
          <p:cNvSpPr txBox="1"/>
          <p:nvPr/>
        </p:nvSpPr>
        <p:spPr>
          <a:xfrm>
            <a:off x="4191000" y="1828800"/>
            <a:ext cx="554841"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state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Semantic Model</a:t>
            </a:r>
          </a:p>
        </p:txBody>
      </p:sp>
      <p:sp>
        <p:nvSpPr>
          <p:cNvPr id="1017" name="Shape 1017"/>
          <p:cNvSpPr/>
          <p:nvPr/>
        </p:nvSpPr>
        <p:spPr>
          <a:xfrm>
            <a:off x="5638800" y="2362200"/>
            <a:ext cx="1904999"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800" b="0" i="0" u="none" strike="noStrike" cap="none">
                <a:solidFill>
                  <a:srgbClr val="0000FF"/>
                </a:solidFill>
                <a:latin typeface="Arial"/>
                <a:ea typeface="Arial"/>
                <a:cs typeface="Arial"/>
                <a:sym typeface="Arial"/>
              </a:rPr>
              <a:t>Organization</a:t>
            </a:r>
          </a:p>
        </p:txBody>
      </p:sp>
      <p:sp>
        <p:nvSpPr>
          <p:cNvPr id="1018" name="Shape 1018"/>
          <p:cNvSpPr/>
          <p:nvPr/>
        </p:nvSpPr>
        <p:spPr>
          <a:xfrm>
            <a:off x="3200400" y="2362200"/>
            <a:ext cx="838199"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City</a:t>
            </a:r>
          </a:p>
        </p:txBody>
      </p:sp>
      <p:sp>
        <p:nvSpPr>
          <p:cNvPr id="1019" name="Shape 1019"/>
          <p:cNvSpPr/>
          <p:nvPr/>
        </p:nvSpPr>
        <p:spPr>
          <a:xfrm>
            <a:off x="4495800" y="2362200"/>
            <a:ext cx="952800" cy="609600"/>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State</a:t>
            </a:r>
          </a:p>
        </p:txBody>
      </p:sp>
      <p:cxnSp>
        <p:nvCxnSpPr>
          <p:cNvPr id="1020" name="Shape 1020"/>
          <p:cNvCxnSpPr/>
          <p:nvPr/>
        </p:nvCxnSpPr>
        <p:spPr>
          <a:xfrm rot="5400000">
            <a:off x="1428749" y="3371850"/>
            <a:ext cx="1143000" cy="342899"/>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1021" name="Shape 1021"/>
          <p:cNvCxnSpPr>
            <a:stCxn id="1022" idx="4"/>
            <a:endCxn id="1023" idx="0"/>
          </p:cNvCxnSpPr>
          <p:nvPr/>
        </p:nvCxnSpPr>
        <p:spPr>
          <a:xfrm rot="-5400000" flipH="1">
            <a:off x="2241750" y="2901749"/>
            <a:ext cx="1142999" cy="12831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1024" name="Shape 1024"/>
          <p:cNvCxnSpPr>
            <a:stCxn id="1018" idx="4"/>
          </p:cNvCxnSpPr>
          <p:nvPr/>
        </p:nvCxnSpPr>
        <p:spPr>
          <a:xfrm rot="-5400000" flipH="1">
            <a:off x="3562349" y="3028949"/>
            <a:ext cx="1142999" cy="10287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1025" name="Shape 1025"/>
          <p:cNvCxnSpPr>
            <a:stCxn id="1019" idx="4"/>
          </p:cNvCxnSpPr>
          <p:nvPr/>
        </p:nvCxnSpPr>
        <p:spPr>
          <a:xfrm rot="-5400000" flipH="1">
            <a:off x="4756500" y="3187500"/>
            <a:ext cx="1143000" cy="7116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cxnSp>
        <p:nvCxnSpPr>
          <p:cNvPr id="1026" name="Shape 1026"/>
          <p:cNvCxnSpPr>
            <a:stCxn id="1017" idx="4"/>
          </p:cNvCxnSpPr>
          <p:nvPr/>
        </p:nvCxnSpPr>
        <p:spPr>
          <a:xfrm rot="-5400000" flipH="1">
            <a:off x="6095999" y="3467099"/>
            <a:ext cx="1142999" cy="1524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sp>
        <p:nvSpPr>
          <p:cNvPr id="1027" name="Shape 1027"/>
          <p:cNvSpPr txBox="1"/>
          <p:nvPr/>
        </p:nvSpPr>
        <p:spPr>
          <a:xfrm>
            <a:off x="14478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1028" name="Shape 1028"/>
          <p:cNvSpPr txBox="1"/>
          <p:nvPr/>
        </p:nvSpPr>
        <p:spPr>
          <a:xfrm>
            <a:off x="2514600" y="3152000"/>
            <a:ext cx="952713"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birthdate</a:t>
            </a:r>
          </a:p>
        </p:txBody>
      </p:sp>
      <p:sp>
        <p:nvSpPr>
          <p:cNvPr id="1029" name="Shape 1029"/>
          <p:cNvSpPr txBox="1"/>
          <p:nvPr/>
        </p:nvSpPr>
        <p:spPr>
          <a:xfrm>
            <a:off x="51816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1030" name="Shape 1030"/>
          <p:cNvSpPr txBox="1"/>
          <p:nvPr/>
        </p:nvSpPr>
        <p:spPr>
          <a:xfrm>
            <a:off x="67056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1031" name="Shape 1031"/>
          <p:cNvSpPr txBox="1"/>
          <p:nvPr/>
        </p:nvSpPr>
        <p:spPr>
          <a:xfrm>
            <a:off x="3962400" y="3152000"/>
            <a:ext cx="631824"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name</a:t>
            </a:r>
          </a:p>
        </p:txBody>
      </p:sp>
      <p:sp>
        <p:nvSpPr>
          <p:cNvPr id="1032" name="Shape 1032"/>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15</a:t>
            </a:fld>
            <a:endParaRPr lang="en-US" sz="1200">
              <a:solidFill>
                <a:srgbClr val="D10202"/>
              </a:solidFill>
              <a:latin typeface="Arial"/>
              <a:ea typeface="Arial"/>
              <a:cs typeface="Arial"/>
              <a:sym typeface="Arial"/>
            </a:endParaRPr>
          </a:p>
        </p:txBody>
      </p:sp>
      <p:sp>
        <p:nvSpPr>
          <p:cNvPr id="1022" name="Shape 1022"/>
          <p:cNvSpPr/>
          <p:nvPr/>
        </p:nvSpPr>
        <p:spPr>
          <a:xfrm>
            <a:off x="1600200" y="2362200"/>
            <a:ext cx="1143000" cy="609599"/>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2000" b="0" i="0" u="none" strike="noStrike" cap="none">
                <a:solidFill>
                  <a:srgbClr val="0000FF"/>
                </a:solidFill>
                <a:latin typeface="Arial"/>
                <a:ea typeface="Arial"/>
                <a:cs typeface="Arial"/>
                <a:sym typeface="Arial"/>
              </a:rPr>
              <a:t>Person</a:t>
            </a:r>
          </a:p>
        </p:txBody>
      </p:sp>
      <p:graphicFrame>
        <p:nvGraphicFramePr>
          <p:cNvPr id="1033" name="Shape 1033"/>
          <p:cNvGraphicFramePr/>
          <p:nvPr/>
        </p:nvGraphicFramePr>
        <p:xfrm>
          <a:off x="1066800" y="4130039"/>
          <a:ext cx="6400800" cy="822990"/>
        </p:xfrm>
        <a:graphic>
          <a:graphicData uri="http://schemas.openxmlformats.org/drawingml/2006/table">
            <a:tbl>
              <a:tblPr firstRow="1" bandRow="1">
                <a:noFill/>
                <a:tableStyleId>{A399751C-6827-4E41-B135-C0F853442EDF}</a:tableStyleId>
              </a:tblPr>
              <a:tblGrid>
                <a:gridCol w="220725">
                  <a:extLst>
                    <a:ext uri="{9D8B030D-6E8A-4147-A177-3AD203B41FA5}">
                      <a16:colId xmlns:a16="http://schemas.microsoft.com/office/drawing/2014/main" val="20000"/>
                    </a:ext>
                  </a:extLst>
                </a:gridCol>
                <a:gridCol w="1618600">
                  <a:extLst>
                    <a:ext uri="{9D8B030D-6E8A-4147-A177-3AD203B41FA5}">
                      <a16:colId xmlns:a16="http://schemas.microsoft.com/office/drawing/2014/main" val="20001"/>
                    </a:ext>
                  </a:extLst>
                </a:gridCol>
                <a:gridCol w="1103575">
                  <a:extLst>
                    <a:ext uri="{9D8B030D-6E8A-4147-A177-3AD203B41FA5}">
                      <a16:colId xmlns:a16="http://schemas.microsoft.com/office/drawing/2014/main" val="20002"/>
                    </a:ext>
                  </a:extLst>
                </a:gridCol>
                <a:gridCol w="1250725">
                  <a:extLst>
                    <a:ext uri="{9D8B030D-6E8A-4147-A177-3AD203B41FA5}">
                      <a16:colId xmlns:a16="http://schemas.microsoft.com/office/drawing/2014/main" val="20003"/>
                    </a:ext>
                  </a:extLst>
                </a:gridCol>
                <a:gridCol w="735725">
                  <a:extLst>
                    <a:ext uri="{9D8B030D-6E8A-4147-A177-3AD203B41FA5}">
                      <a16:colId xmlns:a16="http://schemas.microsoft.com/office/drawing/2014/main" val="20004"/>
                    </a:ext>
                  </a:extLst>
                </a:gridCol>
                <a:gridCol w="1471450">
                  <a:extLst>
                    <a:ext uri="{9D8B030D-6E8A-4147-A177-3AD203B41FA5}">
                      <a16:colId xmlns:a16="http://schemas.microsoft.com/office/drawing/2014/main" val="20005"/>
                    </a:ext>
                  </a:extLst>
                </a:gridCol>
              </a:tblGrid>
              <a:tr h="228600">
                <a:tc>
                  <a:txBody>
                    <a:bodyPr/>
                    <a:lstStyle/>
                    <a:p>
                      <a:pPr marL="0" marR="0" lvl="0" indent="0" algn="l" rtl="0">
                        <a:spcBef>
                          <a:spcPts val="0"/>
                        </a:spcBef>
                        <a:buSzPct val="25000"/>
                        <a:buNone/>
                      </a:pPr>
                      <a:endParaRPr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name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date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city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state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workplace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59075">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1</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Fred Collins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Oct 1959</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Seattle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WA</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Microsoft</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137150">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2</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Tina Peterson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May 1980</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New York</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Google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034" name="Shape 1034"/>
          <p:cNvGrpSpPr/>
          <p:nvPr/>
        </p:nvGrpSpPr>
        <p:grpSpPr>
          <a:xfrm>
            <a:off x="1295400" y="4114800"/>
            <a:ext cx="6172199" cy="276998"/>
            <a:chOff x="1295400" y="4114800"/>
            <a:chExt cx="6172199" cy="276998"/>
          </a:xfrm>
        </p:grpSpPr>
        <p:sp>
          <p:nvSpPr>
            <p:cNvPr id="1035" name="Shape 1035"/>
            <p:cNvSpPr txBox="1"/>
            <p:nvPr/>
          </p:nvSpPr>
          <p:spPr>
            <a:xfrm flipH="1">
              <a:off x="1295400" y="4114800"/>
              <a:ext cx="10667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023" name="Shape 1023"/>
            <p:cNvSpPr txBox="1"/>
            <p:nvPr/>
          </p:nvSpPr>
          <p:spPr>
            <a:xfrm flipH="1">
              <a:off x="2921519" y="4114800"/>
              <a:ext cx="10667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036" name="Shape 1036"/>
            <p:cNvSpPr txBox="1"/>
            <p:nvPr/>
          </p:nvSpPr>
          <p:spPr>
            <a:xfrm flipH="1">
              <a:off x="4038600" y="4114800"/>
              <a:ext cx="12191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037" name="Shape 1037"/>
            <p:cNvSpPr txBox="1"/>
            <p:nvPr/>
          </p:nvSpPr>
          <p:spPr>
            <a:xfrm flipH="1">
              <a:off x="5283719" y="4114800"/>
              <a:ext cx="6857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038" name="Shape 1038"/>
            <p:cNvSpPr txBox="1"/>
            <p:nvPr/>
          </p:nvSpPr>
          <p:spPr>
            <a:xfrm flipH="1">
              <a:off x="6019799" y="4114800"/>
              <a:ext cx="1447800"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grpSp>
      <p:cxnSp>
        <p:nvCxnSpPr>
          <p:cNvPr id="1039" name="Shape 1039"/>
          <p:cNvCxnSpPr>
            <a:stCxn id="1022" idx="0"/>
            <a:endCxn id="1017" idx="0"/>
          </p:cNvCxnSpPr>
          <p:nvPr/>
        </p:nvCxnSpPr>
        <p:spPr>
          <a:xfrm rot="-5400000" flipH="1">
            <a:off x="4381200" y="152700"/>
            <a:ext cx="600" cy="4419599"/>
          </a:xfrm>
          <a:prstGeom prst="curvedConnector3">
            <a:avLst>
              <a:gd name="adj1" fmla="val -130641662"/>
            </a:avLst>
          </a:prstGeom>
          <a:solidFill>
            <a:srgbClr val="00B8FF"/>
          </a:solidFill>
          <a:ln w="25400" cap="flat" cmpd="sng">
            <a:solidFill>
              <a:srgbClr val="008000"/>
            </a:solidFill>
            <a:prstDash val="solid"/>
            <a:round/>
            <a:headEnd type="none" w="med" len="med"/>
            <a:tailEnd type="triangle" w="lg" len="lg"/>
          </a:ln>
        </p:spPr>
      </p:cxnSp>
      <p:cxnSp>
        <p:nvCxnSpPr>
          <p:cNvPr id="1040" name="Shape 1040"/>
          <p:cNvCxnSpPr>
            <a:stCxn id="1022" idx="7"/>
            <a:endCxn id="1018" idx="0"/>
          </p:cNvCxnSpPr>
          <p:nvPr/>
        </p:nvCxnSpPr>
        <p:spPr>
          <a:xfrm rot="-5400000">
            <a:off x="3052961" y="1884923"/>
            <a:ext cx="89400" cy="1043700"/>
          </a:xfrm>
          <a:prstGeom prst="curvedConnector3">
            <a:avLst>
              <a:gd name="adj1" fmla="val 355564"/>
            </a:avLst>
          </a:prstGeom>
          <a:solidFill>
            <a:srgbClr val="00B8FF"/>
          </a:solidFill>
          <a:ln w="25400" cap="flat" cmpd="sng">
            <a:solidFill>
              <a:srgbClr val="008000"/>
            </a:solidFill>
            <a:prstDash val="solid"/>
            <a:round/>
            <a:headEnd type="none" w="med" len="med"/>
            <a:tailEnd type="triangle" w="lg" len="lg"/>
          </a:ln>
        </p:spPr>
      </p:cxnSp>
      <p:cxnSp>
        <p:nvCxnSpPr>
          <p:cNvPr id="1041" name="Shape 1041"/>
          <p:cNvCxnSpPr>
            <a:stCxn id="1018" idx="7"/>
            <a:endCxn id="1019" idx="0"/>
          </p:cNvCxnSpPr>
          <p:nvPr/>
        </p:nvCxnSpPr>
        <p:spPr>
          <a:xfrm rot="-5400000">
            <a:off x="4399298" y="1878623"/>
            <a:ext cx="89400" cy="1056300"/>
          </a:xfrm>
          <a:prstGeom prst="curvedConnector3">
            <a:avLst>
              <a:gd name="adj1" fmla="val 366218"/>
            </a:avLst>
          </a:prstGeom>
          <a:solidFill>
            <a:srgbClr val="00B8FF"/>
          </a:solidFill>
          <a:ln w="25400" cap="flat" cmpd="sng">
            <a:solidFill>
              <a:srgbClr val="008000"/>
            </a:solidFill>
            <a:prstDash val="solid"/>
            <a:round/>
            <a:headEnd type="none" w="med" len="med"/>
            <a:tailEnd type="triangle" w="lg" len="lg"/>
          </a:ln>
        </p:spPr>
      </p:cxnSp>
      <p:sp>
        <p:nvSpPr>
          <p:cNvPr id="1042" name="Shape 1042"/>
          <p:cNvSpPr txBox="1"/>
          <p:nvPr/>
        </p:nvSpPr>
        <p:spPr>
          <a:xfrm>
            <a:off x="2819400" y="1828800"/>
            <a:ext cx="708917"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bornIn</a:t>
            </a:r>
          </a:p>
        </p:txBody>
      </p:sp>
      <p:sp>
        <p:nvSpPr>
          <p:cNvPr id="1043" name="Shape 1043"/>
          <p:cNvSpPr txBox="1"/>
          <p:nvPr/>
        </p:nvSpPr>
        <p:spPr>
          <a:xfrm>
            <a:off x="3886200" y="1247000"/>
            <a:ext cx="1003432"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worksFor</a:t>
            </a:r>
          </a:p>
        </p:txBody>
      </p:sp>
      <p:sp>
        <p:nvSpPr>
          <p:cNvPr id="1044" name="Shape 1044"/>
          <p:cNvSpPr txBox="1"/>
          <p:nvPr/>
        </p:nvSpPr>
        <p:spPr>
          <a:xfrm>
            <a:off x="4191000" y="1828800"/>
            <a:ext cx="554841" cy="276998"/>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C30026"/>
                </a:solidFill>
                <a:latin typeface="Arial"/>
                <a:ea typeface="Arial"/>
                <a:cs typeface="Arial"/>
                <a:sym typeface="Arial"/>
              </a:rPr>
              <a:t>state</a:t>
            </a:r>
          </a:p>
        </p:txBody>
      </p:sp>
      <p:sp>
        <p:nvSpPr>
          <p:cNvPr id="1045" name="Shape 1045"/>
          <p:cNvSpPr txBox="1"/>
          <p:nvPr/>
        </p:nvSpPr>
        <p:spPr>
          <a:xfrm>
            <a:off x="152400" y="5867400"/>
            <a:ext cx="8915400" cy="1066799"/>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000000"/>
              </a:buClr>
              <a:buSzPct val="25000"/>
              <a:buFont typeface="Arial"/>
              <a:buNone/>
            </a:pPr>
            <a:r>
              <a:rPr lang="en-US" sz="2400" dirty="0">
                <a:solidFill>
                  <a:srgbClr val="11628F"/>
                </a:solidFill>
                <a:latin typeface="Arial" panose="020B0604020202020204" pitchFamily="34" charset="0"/>
                <a:ea typeface="Trebuchet MS"/>
                <a:cs typeface="Arial" panose="020B0604020202020204" pitchFamily="34" charset="0"/>
                <a:sym typeface="Trebuchet MS"/>
              </a:rPr>
              <a:t>Key ingredient to automate </a:t>
            </a:r>
            <a:r>
              <a:rPr lang="en-US" sz="2400" dirty="0">
                <a:solidFill>
                  <a:srgbClr val="CC4125"/>
                </a:solidFill>
                <a:latin typeface="Arial" panose="020B0604020202020204" pitchFamily="34" charset="0"/>
                <a:ea typeface="Trebuchet MS"/>
                <a:cs typeface="Arial" panose="020B0604020202020204" pitchFamily="34" charset="0"/>
                <a:sym typeface="Trebuchet MS"/>
              </a:rPr>
              <a:t>source discovery</a:t>
            </a:r>
            <a:r>
              <a:rPr lang="en-US" sz="2400" dirty="0">
                <a:solidFill>
                  <a:srgbClr val="11628F"/>
                </a:solidFill>
                <a:latin typeface="Arial" panose="020B0604020202020204" pitchFamily="34" charset="0"/>
                <a:ea typeface="Trebuchet MS"/>
                <a:cs typeface="Arial" panose="020B0604020202020204" pitchFamily="34" charset="0"/>
                <a:sym typeface="Trebuchet MS"/>
              </a:rPr>
              <a:t>, </a:t>
            </a:r>
            <a:r>
              <a:rPr lang="en-US" sz="2400" dirty="0">
                <a:solidFill>
                  <a:srgbClr val="CC4125"/>
                </a:solidFill>
                <a:latin typeface="Arial" panose="020B0604020202020204" pitchFamily="34" charset="0"/>
                <a:ea typeface="Trebuchet MS"/>
                <a:cs typeface="Arial" panose="020B0604020202020204" pitchFamily="34" charset="0"/>
                <a:sym typeface="Trebuchet MS"/>
              </a:rPr>
              <a:t>data integration</a:t>
            </a:r>
            <a:r>
              <a:rPr lang="en-US" sz="2400" dirty="0">
                <a:solidFill>
                  <a:srgbClr val="11628F"/>
                </a:solidFill>
                <a:latin typeface="Arial" panose="020B0604020202020204" pitchFamily="34" charset="0"/>
                <a:ea typeface="Trebuchet MS"/>
                <a:cs typeface="Arial" panose="020B0604020202020204" pitchFamily="34" charset="0"/>
                <a:sym typeface="Trebuchet MS"/>
              </a:rPr>
              <a:t>, and </a:t>
            </a:r>
            <a:r>
              <a:rPr lang="en-US" sz="2400" dirty="0">
                <a:solidFill>
                  <a:srgbClr val="CC4125"/>
                </a:solidFill>
                <a:latin typeface="Arial" panose="020B0604020202020204" pitchFamily="34" charset="0"/>
                <a:ea typeface="Trebuchet MS"/>
                <a:cs typeface="Arial" panose="020B0604020202020204" pitchFamily="34" charset="0"/>
                <a:sym typeface="Trebuchet MS"/>
              </a:rPr>
              <a:t>publishing semantic data</a:t>
            </a:r>
            <a:r>
              <a:rPr lang="en-US" sz="2400" dirty="0">
                <a:solidFill>
                  <a:srgbClr val="11628F"/>
                </a:solidFill>
                <a:latin typeface="Arial" panose="020B0604020202020204" pitchFamily="34" charset="0"/>
                <a:ea typeface="Trebuchet MS"/>
                <a:cs typeface="Arial" panose="020B0604020202020204" pitchFamily="34" charset="0"/>
                <a:sym typeface="Trebuchet MS"/>
              </a:rPr>
              <a:t> (RDF triples)</a:t>
            </a:r>
          </a:p>
        </p:txBody>
      </p:sp>
      <p:sp>
        <p:nvSpPr>
          <p:cNvPr id="1046" name="Shape 1046"/>
          <p:cNvSpPr txBox="1"/>
          <p:nvPr/>
        </p:nvSpPr>
        <p:spPr>
          <a:xfrm>
            <a:off x="152400" y="5253335"/>
            <a:ext cx="8850492" cy="46166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dirty="0">
                <a:solidFill>
                  <a:srgbClr val="11628F"/>
                </a:solidFill>
                <a:latin typeface="Arial" panose="020B0604020202020204" pitchFamily="34" charset="0"/>
                <a:ea typeface="Trebuchet MS"/>
                <a:cs typeface="Arial" panose="020B0604020202020204" pitchFamily="34" charset="0"/>
                <a:sym typeface="Trebuchet MS"/>
              </a:rPr>
              <a:t>Semantic models will be formalized as Source Mappings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Shape 1051"/>
          <p:cNvSpPr txBox="1">
            <a:spLocks noGrp="1"/>
          </p:cNvSpPr>
          <p:nvPr>
            <p:ph type="ctrTitle"/>
          </p:nvPr>
        </p:nvSpPr>
        <p:spPr>
          <a:xfrm>
            <a:off x="76200" y="2130425"/>
            <a:ext cx="8991600" cy="1470024"/>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latin typeface="Arial" panose="020B0604020202020204" pitchFamily="34" charset="0"/>
                <a:sym typeface="Helvetica Neue"/>
              </a:rPr>
              <a:t>Semi-automatically Building </a:t>
            </a:r>
            <a:br>
              <a:rPr lang="en-US" sz="4000" u="none" strike="noStrike" cap="none" dirty="0">
                <a:solidFill>
                  <a:srgbClr val="D10202"/>
                </a:solidFill>
                <a:latin typeface="Arial" panose="020B0604020202020204" pitchFamily="34" charset="0"/>
                <a:sym typeface="Helvetica Neue"/>
              </a:rPr>
            </a:br>
            <a:r>
              <a:rPr lang="en-US" sz="4000" u="none" strike="noStrike" cap="none" dirty="0">
                <a:solidFill>
                  <a:srgbClr val="D10202"/>
                </a:solidFill>
                <a:latin typeface="Arial" panose="020B0604020202020204" pitchFamily="34" charset="0"/>
                <a:sym typeface="Helvetica Neue"/>
              </a:rPr>
              <a:t>Semantic Models in Karma</a:t>
            </a:r>
          </a:p>
        </p:txBody>
      </p:sp>
      <p:sp>
        <p:nvSpPr>
          <p:cNvPr id="1052" name="Shape 1052"/>
          <p:cNvSpPr txBox="1">
            <a:spLocks noGrp="1"/>
          </p:cNvSpPr>
          <p:nvPr>
            <p:ph type="subTitle" idx="1"/>
          </p:nvPr>
        </p:nvSpPr>
        <p:spPr>
          <a:xfrm>
            <a:off x="1371600" y="3886200"/>
            <a:ext cx="6400799" cy="1752600"/>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11628F"/>
              </a:buClr>
              <a:buSzPct val="25000"/>
              <a:buFont typeface="Arial"/>
              <a:buNone/>
            </a:pPr>
            <a:endParaRPr sz="3200" u="none" strike="noStrike" cap="none" dirty="0">
              <a:solidFill>
                <a:srgbClr val="11628F"/>
              </a:solidFill>
              <a:latin typeface="Arial" panose="020B0604020202020204" pitchFamily="34" charset="0"/>
              <a:ea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Shape 1057"/>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3600" u="none" strike="noStrike" cap="none" dirty="0">
                <a:solidFill>
                  <a:srgbClr val="D10202"/>
                </a:solidFill>
                <a:sym typeface="Helvetica Neue"/>
              </a:rPr>
              <a:t>Approach </a:t>
            </a:r>
            <a:br>
              <a:rPr lang="en-US" sz="3600" u="none" strike="noStrike" cap="none" dirty="0">
                <a:solidFill>
                  <a:srgbClr val="D10202"/>
                </a:solidFill>
                <a:sym typeface="Helvetica Neue"/>
              </a:rPr>
            </a:br>
            <a:r>
              <a:rPr lang="en-US" sz="2400" dirty="0">
                <a:solidFill>
                  <a:srgbClr val="11618F"/>
                </a:solidFill>
              </a:rPr>
              <a:t>[</a:t>
            </a:r>
            <a:r>
              <a:rPr lang="en-US" sz="2400" dirty="0" err="1">
                <a:solidFill>
                  <a:srgbClr val="11618F"/>
                </a:solidFill>
              </a:rPr>
              <a:t>Knoblock</a:t>
            </a:r>
            <a:r>
              <a:rPr lang="en-US" sz="2400" dirty="0">
                <a:solidFill>
                  <a:srgbClr val="11618F"/>
                </a:solidFill>
              </a:rPr>
              <a:t> et al, ESWC 2012]</a:t>
            </a:r>
          </a:p>
        </p:txBody>
      </p:sp>
      <p:sp>
        <p:nvSpPr>
          <p:cNvPr id="1058" name="Shape 1058"/>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17</a:t>
            </a:fld>
            <a:endParaRPr lang="en-US" sz="1200">
              <a:solidFill>
                <a:srgbClr val="D10202"/>
              </a:solidFill>
              <a:latin typeface="Arial"/>
              <a:ea typeface="Arial"/>
              <a:cs typeface="Arial"/>
              <a:sym typeface="Arial"/>
            </a:endParaRPr>
          </a:p>
        </p:txBody>
      </p:sp>
      <p:grpSp>
        <p:nvGrpSpPr>
          <p:cNvPr id="1059" name="Shape 1059"/>
          <p:cNvGrpSpPr/>
          <p:nvPr/>
        </p:nvGrpSpPr>
        <p:grpSpPr>
          <a:xfrm>
            <a:off x="304800" y="3581399"/>
            <a:ext cx="2133599" cy="1295401"/>
            <a:chOff x="3082559" y="3801360"/>
            <a:chExt cx="2133599" cy="1295401"/>
          </a:xfrm>
        </p:grpSpPr>
        <p:sp>
          <p:nvSpPr>
            <p:cNvPr id="1060" name="Shape 1060"/>
            <p:cNvSpPr/>
            <p:nvPr/>
          </p:nvSpPr>
          <p:spPr>
            <a:xfrm>
              <a:off x="3082559" y="3801360"/>
              <a:ext cx="2133599" cy="1295401"/>
            </a:xfrm>
            <a:prstGeom prst="ellipse">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a:solidFill>
                  <a:srgbClr val="464653"/>
                </a:solidFill>
                <a:latin typeface="Times New Roman"/>
                <a:ea typeface="Times New Roman"/>
                <a:cs typeface="Times New Roman"/>
                <a:sym typeface="Times New Roman"/>
              </a:endParaRPr>
            </a:p>
          </p:txBody>
        </p:sp>
        <p:pic>
          <p:nvPicPr>
            <p:cNvPr id="1061" name="Shape 1061"/>
            <p:cNvPicPr preferRelativeResize="0"/>
            <p:nvPr/>
          </p:nvPicPr>
          <p:blipFill rotWithShape="1">
            <a:blip r:embed="rId3">
              <a:alphaModFix/>
            </a:blip>
            <a:srcRect/>
            <a:stretch/>
          </p:blipFill>
          <p:spPr>
            <a:xfrm>
              <a:off x="3361439" y="3956512"/>
              <a:ext cx="1534169" cy="765684"/>
            </a:xfrm>
            <a:prstGeom prst="rect">
              <a:avLst/>
            </a:prstGeom>
            <a:noFill/>
            <a:ln>
              <a:noFill/>
            </a:ln>
          </p:spPr>
        </p:pic>
        <p:sp>
          <p:nvSpPr>
            <p:cNvPr id="1062" name="Shape 1062"/>
            <p:cNvSpPr txBox="1"/>
            <p:nvPr/>
          </p:nvSpPr>
          <p:spPr>
            <a:xfrm>
              <a:off x="3352800" y="4619303"/>
              <a:ext cx="1676399" cy="30777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Domain Ontology</a:t>
              </a:r>
            </a:p>
          </p:txBody>
        </p:sp>
      </p:grpSp>
      <p:grpSp>
        <p:nvGrpSpPr>
          <p:cNvPr id="1063" name="Shape 1063"/>
          <p:cNvGrpSpPr/>
          <p:nvPr/>
        </p:nvGrpSpPr>
        <p:grpSpPr>
          <a:xfrm>
            <a:off x="2971800" y="2743200"/>
            <a:ext cx="1600200" cy="1219199"/>
            <a:chOff x="3962400" y="2438400"/>
            <a:chExt cx="1600200" cy="1219199"/>
          </a:xfrm>
        </p:grpSpPr>
        <p:sp>
          <p:nvSpPr>
            <p:cNvPr id="1064" name="Shape 1064"/>
            <p:cNvSpPr/>
            <p:nvPr/>
          </p:nvSpPr>
          <p:spPr>
            <a:xfrm>
              <a:off x="3962400" y="2438400"/>
              <a:ext cx="1600199" cy="1219199"/>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1065" name="Shape 1065"/>
            <p:cNvSpPr txBox="1"/>
            <p:nvPr/>
          </p:nvSpPr>
          <p:spPr>
            <a:xfrm>
              <a:off x="4038600" y="3124200"/>
              <a:ext cx="1524000"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Learn</a:t>
              </a:r>
            </a:p>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Semantic Types</a:t>
              </a:r>
            </a:p>
          </p:txBody>
        </p:sp>
        <p:pic>
          <p:nvPicPr>
            <p:cNvPr id="1066" name="Shape 1066" descr="CRF.png"/>
            <p:cNvPicPr preferRelativeResize="0"/>
            <p:nvPr/>
          </p:nvPicPr>
          <p:blipFill rotWithShape="1">
            <a:blip r:embed="rId4">
              <a:alphaModFix/>
            </a:blip>
            <a:srcRect/>
            <a:stretch/>
          </p:blipFill>
          <p:spPr>
            <a:xfrm>
              <a:off x="4323805" y="2514600"/>
              <a:ext cx="857793" cy="640485"/>
            </a:xfrm>
            <a:prstGeom prst="rect">
              <a:avLst/>
            </a:prstGeom>
            <a:noFill/>
            <a:ln>
              <a:noFill/>
            </a:ln>
          </p:spPr>
        </p:pic>
      </p:grpSp>
      <p:grpSp>
        <p:nvGrpSpPr>
          <p:cNvPr id="1067" name="Shape 1067"/>
          <p:cNvGrpSpPr/>
          <p:nvPr/>
        </p:nvGrpSpPr>
        <p:grpSpPr>
          <a:xfrm>
            <a:off x="7162800" y="2744760"/>
            <a:ext cx="1600200" cy="1219200"/>
            <a:chOff x="5029200" y="4419600"/>
            <a:chExt cx="1600200" cy="1219200"/>
          </a:xfrm>
        </p:grpSpPr>
        <p:grpSp>
          <p:nvGrpSpPr>
            <p:cNvPr id="1068" name="Shape 1068"/>
            <p:cNvGrpSpPr/>
            <p:nvPr/>
          </p:nvGrpSpPr>
          <p:grpSpPr>
            <a:xfrm>
              <a:off x="5029200" y="4419600"/>
              <a:ext cx="1600200" cy="1219200"/>
              <a:chOff x="3962400" y="2438400"/>
              <a:chExt cx="1600200" cy="1295400"/>
            </a:xfrm>
          </p:grpSpPr>
          <p:sp>
            <p:nvSpPr>
              <p:cNvPr id="1069" name="Shape 1069"/>
              <p:cNvSpPr/>
              <p:nvPr/>
            </p:nvSpPr>
            <p:spPr>
              <a:xfrm>
                <a:off x="3962400" y="2438400"/>
                <a:ext cx="1600199" cy="1295400"/>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1070" name="Shape 1070"/>
              <p:cNvSpPr txBox="1"/>
              <p:nvPr/>
            </p:nvSpPr>
            <p:spPr>
              <a:xfrm>
                <a:off x="4038600" y="3134380"/>
                <a:ext cx="1524000" cy="5559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Extract</a:t>
                </a:r>
              </a:p>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Relationships</a:t>
                </a:r>
              </a:p>
            </p:txBody>
          </p:sp>
          <p:sp>
            <p:nvSpPr>
              <p:cNvPr id="1071" name="Shape 1071"/>
              <p:cNvSpPr/>
              <p:nvPr/>
            </p:nvSpPr>
            <p:spPr>
              <a:xfrm>
                <a:off x="4029960" y="2504400"/>
                <a:ext cx="685799" cy="644159"/>
              </a:xfrm>
              <a:prstGeom prst="roundRect">
                <a:avLst>
                  <a:gd name="adj" fmla="val 16667"/>
                </a:avLst>
              </a:prstGeom>
              <a:solidFill>
                <a:srgbClr val="11618F"/>
              </a:solid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Steiner Tree</a:t>
                </a:r>
              </a:p>
            </p:txBody>
          </p:sp>
        </p:grpSp>
        <p:pic>
          <p:nvPicPr>
            <p:cNvPr id="1072" name="Shape 1072"/>
            <p:cNvPicPr preferRelativeResize="0"/>
            <p:nvPr/>
          </p:nvPicPr>
          <p:blipFill rotWithShape="1">
            <a:blip r:embed="rId5">
              <a:alphaModFix/>
            </a:blip>
            <a:srcRect/>
            <a:stretch/>
          </p:blipFill>
          <p:spPr>
            <a:xfrm rot="10800000">
              <a:off x="5791201" y="4419600"/>
              <a:ext cx="762000" cy="737419"/>
            </a:xfrm>
            <a:prstGeom prst="rect">
              <a:avLst/>
            </a:prstGeom>
            <a:noFill/>
            <a:ln>
              <a:noFill/>
            </a:ln>
          </p:spPr>
        </p:pic>
      </p:grpSp>
      <p:pic>
        <p:nvPicPr>
          <p:cNvPr id="1073" name="Shape 1073"/>
          <p:cNvPicPr preferRelativeResize="0"/>
          <p:nvPr/>
        </p:nvPicPr>
        <p:blipFill rotWithShape="1">
          <a:blip r:embed="rId6">
            <a:alphaModFix/>
          </a:blip>
          <a:srcRect/>
          <a:stretch/>
        </p:blipFill>
        <p:spPr>
          <a:xfrm>
            <a:off x="3505200" y="1600200"/>
            <a:ext cx="684463" cy="1114697"/>
          </a:xfrm>
          <a:prstGeom prst="rect">
            <a:avLst/>
          </a:prstGeom>
          <a:noFill/>
          <a:ln>
            <a:noFill/>
          </a:ln>
        </p:spPr>
      </p:pic>
      <p:pic>
        <p:nvPicPr>
          <p:cNvPr id="1074" name="Shape 1074"/>
          <p:cNvPicPr preferRelativeResize="0"/>
          <p:nvPr/>
        </p:nvPicPr>
        <p:blipFill rotWithShape="1">
          <a:blip r:embed="rId7">
            <a:alphaModFix/>
          </a:blip>
          <a:srcRect/>
          <a:stretch/>
        </p:blipFill>
        <p:spPr>
          <a:xfrm>
            <a:off x="7315200" y="1600200"/>
            <a:ext cx="1248569" cy="1120211"/>
          </a:xfrm>
          <a:prstGeom prst="rect">
            <a:avLst/>
          </a:prstGeom>
          <a:noFill/>
          <a:ln>
            <a:noFill/>
          </a:ln>
        </p:spPr>
      </p:pic>
      <p:grpSp>
        <p:nvGrpSpPr>
          <p:cNvPr id="1075" name="Shape 1075"/>
          <p:cNvGrpSpPr/>
          <p:nvPr/>
        </p:nvGrpSpPr>
        <p:grpSpPr>
          <a:xfrm>
            <a:off x="381000" y="2209800"/>
            <a:ext cx="2057400" cy="990598"/>
            <a:chOff x="3048000" y="3810000"/>
            <a:chExt cx="2057400" cy="990598"/>
          </a:xfrm>
        </p:grpSpPr>
        <p:sp>
          <p:nvSpPr>
            <p:cNvPr id="1076" name="Shape 1076"/>
            <p:cNvSpPr/>
            <p:nvPr/>
          </p:nvSpPr>
          <p:spPr>
            <a:xfrm>
              <a:off x="3048000" y="3810000"/>
              <a:ext cx="2057400" cy="990598"/>
            </a:xfrm>
            <a:prstGeom prst="ellipse">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a:solidFill>
                  <a:srgbClr val="464653"/>
                </a:solidFill>
                <a:latin typeface="Times New Roman"/>
                <a:ea typeface="Times New Roman"/>
                <a:cs typeface="Times New Roman"/>
                <a:sym typeface="Times New Roman"/>
              </a:endParaRPr>
            </a:p>
          </p:txBody>
        </p:sp>
        <p:sp>
          <p:nvSpPr>
            <p:cNvPr id="1077" name="Shape 1077"/>
            <p:cNvSpPr txBox="1"/>
            <p:nvPr/>
          </p:nvSpPr>
          <p:spPr>
            <a:xfrm>
              <a:off x="3429000" y="4416621"/>
              <a:ext cx="1295400" cy="30777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Sample Data</a:t>
              </a:r>
            </a:p>
          </p:txBody>
        </p:sp>
      </p:grpSp>
      <p:cxnSp>
        <p:nvCxnSpPr>
          <p:cNvPr id="1078" name="Shape 1078"/>
          <p:cNvCxnSpPr/>
          <p:nvPr/>
        </p:nvCxnSpPr>
        <p:spPr>
          <a:xfrm rot="10800000" flipH="1">
            <a:off x="2286000" y="3962400"/>
            <a:ext cx="3543300" cy="609599"/>
          </a:xfrm>
          <a:prstGeom prst="bentConnector2">
            <a:avLst/>
          </a:prstGeom>
          <a:solidFill>
            <a:srgbClr val="00B8FF"/>
          </a:solidFill>
          <a:ln w="19050" cap="flat" cmpd="sng">
            <a:solidFill>
              <a:schemeClr val="accent4"/>
            </a:solidFill>
            <a:prstDash val="solid"/>
            <a:round/>
            <a:headEnd type="none" w="med" len="med"/>
            <a:tailEnd type="triangle" w="lg" len="lg"/>
          </a:ln>
        </p:spPr>
      </p:cxnSp>
      <p:cxnSp>
        <p:nvCxnSpPr>
          <p:cNvPr id="1079" name="Shape 1079"/>
          <p:cNvCxnSpPr>
            <a:stCxn id="1076" idx="5"/>
          </p:cNvCxnSpPr>
          <p:nvPr/>
        </p:nvCxnSpPr>
        <p:spPr>
          <a:xfrm rot="-5400000" flipH="1">
            <a:off x="2481800" y="2710630"/>
            <a:ext cx="145200" cy="834600"/>
          </a:xfrm>
          <a:prstGeom prst="bentConnector2">
            <a:avLst/>
          </a:prstGeom>
          <a:solidFill>
            <a:srgbClr val="00B8FF"/>
          </a:solidFill>
          <a:ln w="19050" cap="flat" cmpd="sng">
            <a:solidFill>
              <a:schemeClr val="accent4"/>
            </a:solidFill>
            <a:prstDash val="solid"/>
            <a:round/>
            <a:headEnd type="none" w="med" len="med"/>
            <a:tailEnd type="triangle" w="lg" len="lg"/>
          </a:ln>
        </p:spPr>
      </p:cxnSp>
      <p:cxnSp>
        <p:nvCxnSpPr>
          <p:cNvPr id="1080" name="Shape 1080"/>
          <p:cNvCxnSpPr>
            <a:stCxn id="1060" idx="7"/>
            <a:endCxn id="1064" idx="1"/>
          </p:cNvCxnSpPr>
          <p:nvPr/>
        </p:nvCxnSpPr>
        <p:spPr>
          <a:xfrm rot="-5400000">
            <a:off x="2339841" y="3139006"/>
            <a:ext cx="418200" cy="846000"/>
          </a:xfrm>
          <a:prstGeom prst="bentConnector2">
            <a:avLst/>
          </a:prstGeom>
          <a:solidFill>
            <a:srgbClr val="00B8FF"/>
          </a:solidFill>
          <a:ln w="19050" cap="flat" cmpd="sng">
            <a:solidFill>
              <a:schemeClr val="accent4"/>
            </a:solidFill>
            <a:prstDash val="solid"/>
            <a:round/>
            <a:headEnd type="none" w="med" len="med"/>
            <a:tailEnd type="triangle" w="lg" len="lg"/>
          </a:ln>
        </p:spPr>
      </p:cxnSp>
      <p:cxnSp>
        <p:nvCxnSpPr>
          <p:cNvPr id="1081" name="Shape 1081"/>
          <p:cNvCxnSpPr>
            <a:stCxn id="1064" idx="3"/>
          </p:cNvCxnSpPr>
          <p:nvPr/>
        </p:nvCxnSpPr>
        <p:spPr>
          <a:xfrm>
            <a:off x="4571999" y="3352799"/>
            <a:ext cx="457200" cy="0"/>
          </a:xfrm>
          <a:prstGeom prst="straightConnector1">
            <a:avLst/>
          </a:prstGeom>
          <a:solidFill>
            <a:srgbClr val="00B8FF"/>
          </a:solidFill>
          <a:ln w="19050" cap="flat" cmpd="sng">
            <a:solidFill>
              <a:schemeClr val="accent4"/>
            </a:solidFill>
            <a:prstDash val="solid"/>
            <a:round/>
            <a:headEnd type="none" w="med" len="med"/>
            <a:tailEnd type="triangle" w="lg" len="lg"/>
          </a:ln>
        </p:spPr>
      </p:cxnSp>
      <p:cxnSp>
        <p:nvCxnSpPr>
          <p:cNvPr id="1082" name="Shape 1082"/>
          <p:cNvCxnSpPr>
            <a:endCxn id="1069" idx="1"/>
          </p:cNvCxnSpPr>
          <p:nvPr/>
        </p:nvCxnSpPr>
        <p:spPr>
          <a:xfrm>
            <a:off x="6629400" y="3352860"/>
            <a:ext cx="533400" cy="1500"/>
          </a:xfrm>
          <a:prstGeom prst="straightConnector1">
            <a:avLst/>
          </a:prstGeom>
          <a:solidFill>
            <a:srgbClr val="00B8FF"/>
          </a:solidFill>
          <a:ln w="19050" cap="flat" cmpd="sng">
            <a:solidFill>
              <a:schemeClr val="accent4"/>
            </a:solidFill>
            <a:prstDash val="solid"/>
            <a:round/>
            <a:headEnd type="none" w="med" len="med"/>
            <a:tailEnd type="triangle" w="lg" len="lg"/>
          </a:ln>
        </p:spPr>
      </p:cxnSp>
      <p:pic>
        <p:nvPicPr>
          <p:cNvPr id="1083" name="Shape 1083" descr="source.png"/>
          <p:cNvPicPr preferRelativeResize="0"/>
          <p:nvPr/>
        </p:nvPicPr>
        <p:blipFill rotWithShape="1">
          <a:blip r:embed="rId8">
            <a:alphaModFix/>
          </a:blip>
          <a:srcRect/>
          <a:stretch/>
        </p:blipFill>
        <p:spPr>
          <a:xfrm>
            <a:off x="483120" y="2497319"/>
            <a:ext cx="1828800" cy="318868"/>
          </a:xfrm>
          <a:prstGeom prst="rect">
            <a:avLst/>
          </a:prstGeom>
          <a:noFill/>
          <a:ln>
            <a:noFill/>
          </a:ln>
        </p:spPr>
      </p:pic>
      <p:grpSp>
        <p:nvGrpSpPr>
          <p:cNvPr id="1084" name="Shape 1084"/>
          <p:cNvGrpSpPr/>
          <p:nvPr/>
        </p:nvGrpSpPr>
        <p:grpSpPr>
          <a:xfrm>
            <a:off x="4970280" y="2743200"/>
            <a:ext cx="1752600" cy="1219200"/>
            <a:chOff x="3065280" y="4876800"/>
            <a:chExt cx="1752600" cy="1219200"/>
          </a:xfrm>
        </p:grpSpPr>
        <p:sp>
          <p:nvSpPr>
            <p:cNvPr id="1085" name="Shape 1085"/>
            <p:cNvSpPr/>
            <p:nvPr/>
          </p:nvSpPr>
          <p:spPr>
            <a:xfrm>
              <a:off x="3124200" y="4876800"/>
              <a:ext cx="1600199" cy="1219199"/>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1086" name="Shape 1086"/>
            <p:cNvSpPr txBox="1"/>
            <p:nvPr/>
          </p:nvSpPr>
          <p:spPr>
            <a:xfrm>
              <a:off x="3065280" y="5788223"/>
              <a:ext cx="1752600" cy="30777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Construct a Graph</a:t>
              </a:r>
            </a:p>
          </p:txBody>
        </p:sp>
        <p:pic>
          <p:nvPicPr>
            <p:cNvPr id="1087" name="Shape 1087"/>
            <p:cNvPicPr preferRelativeResize="0"/>
            <p:nvPr/>
          </p:nvPicPr>
          <p:blipFill rotWithShape="1">
            <a:blip r:embed="rId9">
              <a:alphaModFix/>
            </a:blip>
            <a:srcRect l="4659" r="1846"/>
            <a:stretch/>
          </p:blipFill>
          <p:spPr>
            <a:xfrm>
              <a:off x="3239100" y="4914916"/>
              <a:ext cx="1410659" cy="893563"/>
            </a:xfrm>
            <a:prstGeom prst="roundRect">
              <a:avLst>
                <a:gd name="adj" fmla="val 32022"/>
              </a:avLst>
            </a:prstGeom>
            <a:noFill/>
            <a:ln>
              <a:noFill/>
            </a:ln>
          </p:spPr>
        </p:pic>
      </p:grpSp>
      <p:sp>
        <p:nvSpPr>
          <p:cNvPr id="2" name="Rectangle 1">
            <a:extLst>
              <a:ext uri="{FF2B5EF4-FFF2-40B4-BE49-F238E27FC236}">
                <a16:creationId xmlns:a16="http://schemas.microsoft.com/office/drawing/2014/main" id="{FD763A39-F476-AE41-92D8-ADE8B5A685BB}"/>
              </a:ext>
            </a:extLst>
          </p:cNvPr>
          <p:cNvSpPr/>
          <p:nvPr/>
        </p:nvSpPr>
        <p:spPr>
          <a:xfrm>
            <a:off x="397221" y="5832899"/>
            <a:ext cx="8060979" cy="830997"/>
          </a:xfrm>
          <a:prstGeom prst="rect">
            <a:avLst/>
          </a:prstGeom>
          <a:ln>
            <a:solidFill>
              <a:schemeClr val="accent1"/>
            </a:solidFill>
          </a:ln>
        </p:spPr>
        <p:txBody>
          <a:bodyPr wrap="square">
            <a:spAutoFit/>
          </a:bodyPr>
          <a:lstStyle/>
          <a:p>
            <a:pPr fontAlgn="ctr"/>
            <a:r>
              <a:rPr lang="en-US" sz="1200" dirty="0">
                <a:latin typeface="+mn-lt"/>
              </a:rPr>
              <a:t>[Craig A. </a:t>
            </a:r>
            <a:r>
              <a:rPr lang="en-US" sz="1200" dirty="0" err="1">
                <a:latin typeface="+mn-lt"/>
              </a:rPr>
              <a:t>Knoblock</a:t>
            </a:r>
            <a:r>
              <a:rPr lang="en-US" sz="1200" dirty="0">
                <a:latin typeface="+mn-lt"/>
              </a:rPr>
              <a:t>, Pedro </a:t>
            </a:r>
            <a:r>
              <a:rPr lang="en-US" sz="1200" dirty="0" err="1">
                <a:latin typeface="+mn-lt"/>
              </a:rPr>
              <a:t>Szekely</a:t>
            </a:r>
            <a:r>
              <a:rPr lang="en-US" sz="1200" dirty="0">
                <a:latin typeface="+mn-lt"/>
              </a:rPr>
              <a:t>, José Luis Ambite, Aman </a:t>
            </a:r>
            <a:r>
              <a:rPr lang="en-US" sz="1200" dirty="0" err="1">
                <a:latin typeface="+mn-lt"/>
              </a:rPr>
              <a:t>Goel</a:t>
            </a:r>
            <a:r>
              <a:rPr lang="en-US" sz="1200" dirty="0">
                <a:latin typeface="+mn-lt"/>
              </a:rPr>
              <a:t>, Shubham Gupta, Kristina </a:t>
            </a:r>
            <a:r>
              <a:rPr lang="en-US" sz="1200" dirty="0" err="1">
                <a:latin typeface="+mn-lt"/>
              </a:rPr>
              <a:t>Lerman</a:t>
            </a:r>
            <a:r>
              <a:rPr lang="en-US" sz="1200" dirty="0">
                <a:latin typeface="+mn-lt"/>
              </a:rPr>
              <a:t>, Maria </a:t>
            </a:r>
            <a:r>
              <a:rPr lang="en-US" sz="1200" dirty="0" err="1">
                <a:latin typeface="+mn-lt"/>
              </a:rPr>
              <a:t>Muslea</a:t>
            </a:r>
            <a:r>
              <a:rPr lang="en-US" sz="1200" dirty="0">
                <a:latin typeface="+mn-lt"/>
              </a:rPr>
              <a:t>, Mohsen </a:t>
            </a:r>
            <a:r>
              <a:rPr lang="en-US" sz="1200" dirty="0" err="1">
                <a:latin typeface="+mn-lt"/>
              </a:rPr>
              <a:t>Taheriyan</a:t>
            </a:r>
            <a:r>
              <a:rPr lang="en-US" sz="1200" dirty="0">
                <a:latin typeface="+mn-lt"/>
              </a:rPr>
              <a:t>, Parag Mallick.</a:t>
            </a:r>
            <a:r>
              <a:rPr lang="en-US" sz="1200" dirty="0">
                <a:solidFill>
                  <a:srgbClr val="333333"/>
                </a:solidFill>
                <a:latin typeface="+mn-lt"/>
              </a:rPr>
              <a:t> Semi-automatically Mapping Structured Sources into the Semantic Web. In: </a:t>
            </a:r>
            <a:r>
              <a:rPr lang="en-US" sz="1200" dirty="0" err="1">
                <a:solidFill>
                  <a:srgbClr val="333333"/>
                </a:solidFill>
                <a:latin typeface="+mn-lt"/>
              </a:rPr>
              <a:t>Simperl</a:t>
            </a:r>
            <a:r>
              <a:rPr lang="en-US" sz="1200" dirty="0">
                <a:solidFill>
                  <a:srgbClr val="333333"/>
                </a:solidFill>
                <a:latin typeface="+mn-lt"/>
              </a:rPr>
              <a:t> E., Cimiano P., </a:t>
            </a:r>
            <a:r>
              <a:rPr lang="en-US" sz="1200" dirty="0" err="1">
                <a:solidFill>
                  <a:srgbClr val="333333"/>
                </a:solidFill>
                <a:latin typeface="+mn-lt"/>
              </a:rPr>
              <a:t>Polleres</a:t>
            </a:r>
            <a:r>
              <a:rPr lang="en-US" sz="1200" dirty="0">
                <a:solidFill>
                  <a:srgbClr val="333333"/>
                </a:solidFill>
                <a:latin typeface="+mn-lt"/>
              </a:rPr>
              <a:t> A., </a:t>
            </a:r>
            <a:r>
              <a:rPr lang="en-US" sz="1200" dirty="0" err="1">
                <a:solidFill>
                  <a:srgbClr val="333333"/>
                </a:solidFill>
                <a:latin typeface="+mn-lt"/>
              </a:rPr>
              <a:t>Corcho</a:t>
            </a:r>
            <a:r>
              <a:rPr lang="en-US" sz="1200" dirty="0">
                <a:solidFill>
                  <a:srgbClr val="333333"/>
                </a:solidFill>
                <a:latin typeface="+mn-lt"/>
              </a:rPr>
              <a:t> O., </a:t>
            </a:r>
            <a:r>
              <a:rPr lang="en-US" sz="1200" dirty="0" err="1">
                <a:solidFill>
                  <a:srgbClr val="333333"/>
                </a:solidFill>
                <a:latin typeface="+mn-lt"/>
              </a:rPr>
              <a:t>Presutti</a:t>
            </a:r>
            <a:r>
              <a:rPr lang="en-US" sz="1200" dirty="0">
                <a:solidFill>
                  <a:srgbClr val="333333"/>
                </a:solidFill>
                <a:latin typeface="+mn-lt"/>
              </a:rPr>
              <a:t> V. (</a:t>
            </a:r>
            <a:r>
              <a:rPr lang="en-US" sz="1200" dirty="0" err="1">
                <a:solidFill>
                  <a:srgbClr val="333333"/>
                </a:solidFill>
                <a:latin typeface="+mn-lt"/>
              </a:rPr>
              <a:t>eds</a:t>
            </a:r>
            <a:r>
              <a:rPr lang="en-US" sz="1200" dirty="0">
                <a:solidFill>
                  <a:srgbClr val="333333"/>
                </a:solidFill>
                <a:latin typeface="+mn-lt"/>
              </a:rPr>
              <a:t>) The Semantic Web: Research and Applications. ESWC 2012. Lecture Notes in Computer Science, </a:t>
            </a:r>
            <a:r>
              <a:rPr lang="en-US" sz="1200" dirty="0" err="1">
                <a:solidFill>
                  <a:srgbClr val="333333"/>
                </a:solidFill>
                <a:latin typeface="+mn-lt"/>
              </a:rPr>
              <a:t>vol</a:t>
            </a:r>
            <a:r>
              <a:rPr lang="en-US" sz="1200" dirty="0">
                <a:solidFill>
                  <a:srgbClr val="333333"/>
                </a:solidFill>
                <a:latin typeface="+mn-lt"/>
              </a:rPr>
              <a:t> 7295. Springer, Berlin, Heidelberg]</a:t>
            </a:r>
            <a:endParaRPr lang="en-US" sz="1200" dirty="0">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Shape 1092"/>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Example</a:t>
            </a:r>
          </a:p>
        </p:txBody>
      </p:sp>
      <p:sp>
        <p:nvSpPr>
          <p:cNvPr id="1093" name="Shape 1093"/>
          <p:cNvSpPr/>
          <p:nvPr/>
        </p:nvSpPr>
        <p:spPr>
          <a:xfrm>
            <a:off x="3962400" y="1269479"/>
            <a:ext cx="1066799" cy="304799"/>
          </a:xfrm>
          <a:prstGeom prst="roundRect">
            <a:avLst>
              <a:gd name="adj" fmla="val 11338"/>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C30026"/>
              </a:buClr>
              <a:buSzPct val="25000"/>
              <a:buFont typeface="Trebuchet MS"/>
              <a:buNone/>
            </a:pPr>
            <a:r>
              <a:rPr lang="en-US" sz="2000" dirty="0">
                <a:solidFill>
                  <a:srgbClr val="C30026"/>
                </a:solidFill>
                <a:latin typeface="Arial" panose="020B0604020202020204" pitchFamily="34" charset="0"/>
                <a:ea typeface="Trebuchet MS"/>
                <a:cs typeface="Arial" panose="020B0604020202020204" pitchFamily="34" charset="0"/>
                <a:sym typeface="Trebuchet MS"/>
              </a:rPr>
              <a:t>Source</a:t>
            </a:r>
          </a:p>
        </p:txBody>
      </p:sp>
      <p:grpSp>
        <p:nvGrpSpPr>
          <p:cNvPr id="1094" name="Shape 1094"/>
          <p:cNvGrpSpPr/>
          <p:nvPr/>
        </p:nvGrpSpPr>
        <p:grpSpPr>
          <a:xfrm>
            <a:off x="6400799" y="5105400"/>
            <a:ext cx="1613965" cy="613507"/>
            <a:chOff x="7620000" y="4132080"/>
            <a:chExt cx="1868454" cy="680422"/>
          </a:xfrm>
        </p:grpSpPr>
        <p:cxnSp>
          <p:nvCxnSpPr>
            <p:cNvPr id="1095" name="Shape 1095"/>
            <p:cNvCxnSpPr/>
            <p:nvPr/>
          </p:nvCxnSpPr>
          <p:spPr>
            <a:xfrm>
              <a:off x="7620000" y="4267200"/>
              <a:ext cx="451102" cy="0"/>
            </a:xfrm>
            <a:prstGeom prst="straightConnector1">
              <a:avLst/>
            </a:prstGeom>
            <a:solidFill>
              <a:srgbClr val="00B8FF"/>
            </a:solidFill>
            <a:ln w="25400" cap="flat" cmpd="sng">
              <a:solidFill>
                <a:srgbClr val="3F3F3F"/>
              </a:solidFill>
              <a:prstDash val="solid"/>
              <a:round/>
              <a:headEnd type="none" w="med" len="med"/>
              <a:tailEnd type="stealth" w="lg" len="lg"/>
            </a:ln>
          </p:spPr>
        </p:cxnSp>
        <p:cxnSp>
          <p:nvCxnSpPr>
            <p:cNvPr id="1096" name="Shape 1096"/>
            <p:cNvCxnSpPr/>
            <p:nvPr/>
          </p:nvCxnSpPr>
          <p:spPr>
            <a:xfrm>
              <a:off x="7620000" y="4724400"/>
              <a:ext cx="451102" cy="0"/>
            </a:xfrm>
            <a:prstGeom prst="straightConnector1">
              <a:avLst/>
            </a:prstGeom>
            <a:solidFill>
              <a:srgbClr val="00B8FF"/>
            </a:solidFill>
            <a:ln w="38100" cap="flat" cmpd="dbl">
              <a:solidFill>
                <a:srgbClr val="C30026"/>
              </a:solidFill>
              <a:prstDash val="solid"/>
              <a:round/>
              <a:headEnd type="none" w="med" len="med"/>
              <a:tailEnd type="triangle" w="lg" len="lg"/>
            </a:ln>
          </p:spPr>
        </p:cxnSp>
        <p:cxnSp>
          <p:nvCxnSpPr>
            <p:cNvPr id="1097" name="Shape 1097"/>
            <p:cNvCxnSpPr/>
            <p:nvPr/>
          </p:nvCxnSpPr>
          <p:spPr>
            <a:xfrm>
              <a:off x="7620000" y="4495800"/>
              <a:ext cx="451102" cy="0"/>
            </a:xfrm>
            <a:prstGeom prst="straightConnector1">
              <a:avLst/>
            </a:prstGeom>
            <a:solidFill>
              <a:srgbClr val="00B8FF"/>
            </a:solidFill>
            <a:ln w="25400" cap="flat" cmpd="sng">
              <a:solidFill>
                <a:srgbClr val="008000"/>
              </a:solidFill>
              <a:prstDash val="dash"/>
              <a:round/>
              <a:headEnd type="none" w="med" len="med"/>
              <a:tailEnd type="stealth" w="lg" len="lg"/>
            </a:ln>
          </p:spPr>
        </p:cxnSp>
        <p:sp>
          <p:nvSpPr>
            <p:cNvPr id="1098" name="Shape 1098"/>
            <p:cNvSpPr txBox="1"/>
            <p:nvPr/>
          </p:nvSpPr>
          <p:spPr>
            <a:xfrm>
              <a:off x="8092920" y="4132080"/>
              <a:ext cx="1395534" cy="238941"/>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a:solidFill>
                    <a:srgbClr val="3F3F3F"/>
                  </a:solidFill>
                  <a:latin typeface="Arial"/>
                  <a:ea typeface="Arial"/>
                  <a:cs typeface="Arial"/>
                  <a:sym typeface="Arial"/>
                </a:rPr>
                <a:t>object property</a:t>
              </a:r>
            </a:p>
          </p:txBody>
        </p:sp>
        <p:sp>
          <p:nvSpPr>
            <p:cNvPr id="1099" name="Shape 1099"/>
            <p:cNvSpPr txBox="1"/>
            <p:nvPr/>
          </p:nvSpPr>
          <p:spPr>
            <a:xfrm>
              <a:off x="8098439" y="4344960"/>
              <a:ext cx="1232227" cy="238941"/>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a:solidFill>
                    <a:srgbClr val="008000"/>
                  </a:solidFill>
                  <a:latin typeface="Arial"/>
                  <a:ea typeface="Arial"/>
                  <a:cs typeface="Arial"/>
                  <a:sym typeface="Arial"/>
                </a:rPr>
                <a:t>data property</a:t>
              </a:r>
            </a:p>
          </p:txBody>
        </p:sp>
        <p:sp>
          <p:nvSpPr>
            <p:cNvPr id="1100" name="Shape 1100"/>
            <p:cNvSpPr txBox="1"/>
            <p:nvPr/>
          </p:nvSpPr>
          <p:spPr>
            <a:xfrm>
              <a:off x="8098439" y="4573560"/>
              <a:ext cx="1074240" cy="238941"/>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a:solidFill>
                    <a:srgbClr val="C30026"/>
                  </a:solidFill>
                  <a:latin typeface="Arial"/>
                  <a:ea typeface="Arial"/>
                  <a:cs typeface="Arial"/>
                  <a:sym typeface="Arial"/>
                </a:rPr>
                <a:t>subClassOf</a:t>
              </a:r>
            </a:p>
          </p:txBody>
        </p:sp>
      </p:grpSp>
      <p:sp>
        <p:nvSpPr>
          <p:cNvPr id="1101" name="Shape 1101"/>
          <p:cNvSpPr/>
          <p:nvPr/>
        </p:nvSpPr>
        <p:spPr>
          <a:xfrm>
            <a:off x="3276600" y="2743200"/>
            <a:ext cx="2362200" cy="304799"/>
          </a:xfrm>
          <a:prstGeom prst="roundRect">
            <a:avLst>
              <a:gd name="adj" fmla="val 11338"/>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C30026"/>
              </a:buClr>
              <a:buSzPct val="25000"/>
              <a:buFont typeface="Trebuchet MS"/>
              <a:buNone/>
            </a:pPr>
            <a:r>
              <a:rPr lang="en-US" sz="2000" dirty="0">
                <a:solidFill>
                  <a:srgbClr val="C30026"/>
                </a:solidFill>
                <a:latin typeface="Arial" panose="020B0604020202020204" pitchFamily="34" charset="0"/>
                <a:ea typeface="Trebuchet MS"/>
                <a:cs typeface="Arial" panose="020B0604020202020204" pitchFamily="34" charset="0"/>
                <a:sym typeface="Trebuchet MS"/>
              </a:rPr>
              <a:t>Domain Ontology</a:t>
            </a:r>
          </a:p>
        </p:txBody>
      </p:sp>
      <p:sp>
        <p:nvSpPr>
          <p:cNvPr id="1102" name="Shape 1102"/>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18</a:t>
            </a:fld>
            <a:endParaRPr lang="en-US" sz="1200">
              <a:solidFill>
                <a:srgbClr val="D10202"/>
              </a:solidFill>
              <a:latin typeface="Arial"/>
              <a:ea typeface="Arial"/>
              <a:cs typeface="Arial"/>
              <a:sym typeface="Arial"/>
            </a:endParaRPr>
          </a:p>
        </p:txBody>
      </p:sp>
      <p:graphicFrame>
        <p:nvGraphicFramePr>
          <p:cNvPr id="1103" name="Shape 1103"/>
          <p:cNvGraphicFramePr/>
          <p:nvPr/>
        </p:nvGraphicFramePr>
        <p:xfrm>
          <a:off x="1295400" y="1676400"/>
          <a:ext cx="6400800" cy="822990"/>
        </p:xfrm>
        <a:graphic>
          <a:graphicData uri="http://schemas.openxmlformats.org/drawingml/2006/table">
            <a:tbl>
              <a:tblPr firstRow="1" bandRow="1">
                <a:noFill/>
                <a:tableStyleId>{A399751C-6827-4E41-B135-C0F853442EDF}</a:tableStyleId>
              </a:tblPr>
              <a:tblGrid>
                <a:gridCol w="220725">
                  <a:extLst>
                    <a:ext uri="{9D8B030D-6E8A-4147-A177-3AD203B41FA5}">
                      <a16:colId xmlns:a16="http://schemas.microsoft.com/office/drawing/2014/main" val="20000"/>
                    </a:ext>
                  </a:extLst>
                </a:gridCol>
                <a:gridCol w="1618600">
                  <a:extLst>
                    <a:ext uri="{9D8B030D-6E8A-4147-A177-3AD203B41FA5}">
                      <a16:colId xmlns:a16="http://schemas.microsoft.com/office/drawing/2014/main" val="20001"/>
                    </a:ext>
                  </a:extLst>
                </a:gridCol>
                <a:gridCol w="1103575">
                  <a:extLst>
                    <a:ext uri="{9D8B030D-6E8A-4147-A177-3AD203B41FA5}">
                      <a16:colId xmlns:a16="http://schemas.microsoft.com/office/drawing/2014/main" val="20002"/>
                    </a:ext>
                  </a:extLst>
                </a:gridCol>
                <a:gridCol w="1250725">
                  <a:extLst>
                    <a:ext uri="{9D8B030D-6E8A-4147-A177-3AD203B41FA5}">
                      <a16:colId xmlns:a16="http://schemas.microsoft.com/office/drawing/2014/main" val="20003"/>
                    </a:ext>
                  </a:extLst>
                </a:gridCol>
                <a:gridCol w="735725">
                  <a:extLst>
                    <a:ext uri="{9D8B030D-6E8A-4147-A177-3AD203B41FA5}">
                      <a16:colId xmlns:a16="http://schemas.microsoft.com/office/drawing/2014/main" val="20004"/>
                    </a:ext>
                  </a:extLst>
                </a:gridCol>
                <a:gridCol w="1471450">
                  <a:extLst>
                    <a:ext uri="{9D8B030D-6E8A-4147-A177-3AD203B41FA5}">
                      <a16:colId xmlns:a16="http://schemas.microsoft.com/office/drawing/2014/main" val="20005"/>
                    </a:ext>
                  </a:extLst>
                </a:gridCol>
              </a:tblGrid>
              <a:tr h="228600">
                <a:tc>
                  <a:txBody>
                    <a:bodyPr/>
                    <a:lstStyle/>
                    <a:p>
                      <a:pPr marL="0" marR="0" lvl="0" indent="0" algn="l" rtl="0">
                        <a:spcBef>
                          <a:spcPts val="0"/>
                        </a:spcBef>
                        <a:buSzPct val="25000"/>
                        <a:buNone/>
                      </a:pPr>
                      <a:endParaRPr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name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date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city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state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workplace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59075">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1</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Fred Collins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Oct 1959</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Seattle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WA</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Microsoft</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137150">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2</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Tina Peterson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May 1980</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New York</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Google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1104" name="Shape 1104" descr="ontology.png"/>
          <p:cNvPicPr preferRelativeResize="0"/>
          <p:nvPr/>
        </p:nvPicPr>
        <p:blipFill rotWithShape="1">
          <a:blip r:embed="rId3">
            <a:alphaModFix/>
          </a:blip>
          <a:srcRect/>
          <a:stretch/>
        </p:blipFill>
        <p:spPr>
          <a:xfrm>
            <a:off x="1600200" y="3200400"/>
            <a:ext cx="5638800" cy="2814255"/>
          </a:xfrm>
          <a:prstGeom prst="rect">
            <a:avLst/>
          </a:prstGeom>
          <a:noFill/>
          <a:ln>
            <a:noFill/>
          </a:ln>
        </p:spPr>
      </p:pic>
      <p:sp>
        <p:nvSpPr>
          <p:cNvPr id="1105" name="Shape 1105"/>
          <p:cNvSpPr txBox="1"/>
          <p:nvPr/>
        </p:nvSpPr>
        <p:spPr>
          <a:xfrm>
            <a:off x="381000" y="6019800"/>
            <a:ext cx="8381999" cy="40010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Find a semantic model for the source (map the source to the ontology)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Outline</a:t>
            </a:r>
          </a:p>
        </p:txBody>
      </p:sp>
      <p:sp>
        <p:nvSpPr>
          <p:cNvPr id="106" name="Shape 106"/>
          <p:cNvSpPr txBox="1">
            <a:spLocks noGrp="1"/>
          </p:cNvSpPr>
          <p:nvPr>
            <p:ph type="body" idx="1"/>
          </p:nvPr>
        </p:nvSpPr>
        <p:spPr>
          <a:xfrm>
            <a:off x="469900" y="1295400"/>
            <a:ext cx="8216900" cy="5029199"/>
          </a:xfrm>
          <a:prstGeom prst="rect">
            <a:avLst/>
          </a:prstGeom>
          <a:noFill/>
          <a:ln>
            <a:noFill/>
          </a:ln>
        </p:spPr>
        <p:txBody>
          <a:bodyPr lIns="90000" tIns="46800" rIns="90000" bIns="46800" anchor="t" anchorCtr="0">
            <a:noAutofit/>
          </a:bodyPr>
          <a:lstStyle/>
          <a:p>
            <a:pPr marL="341313" marR="0" lvl="0" indent="-341313" algn="l" rtl="0">
              <a:spcBef>
                <a:spcPts val="0"/>
              </a:spcBef>
              <a:spcAft>
                <a:spcPts val="0"/>
              </a:spcAft>
              <a:buClr>
                <a:srgbClr val="11628F"/>
              </a:buClr>
              <a:buSzPct val="100000"/>
              <a:buFont typeface="Arial"/>
              <a:buChar char="•"/>
            </a:pPr>
            <a:r>
              <a:rPr lang="en-US" sz="3200" u="none" strike="noStrike" cap="none" dirty="0">
                <a:solidFill>
                  <a:srgbClr val="11628F"/>
                </a:solidFill>
                <a:ea typeface="Trebuchet MS"/>
                <a:sym typeface="Trebuchet MS"/>
              </a:rPr>
              <a:t>Introduction to data integration</a:t>
            </a:r>
          </a:p>
          <a:p>
            <a:pPr marL="341313" marR="0" lvl="0" indent="-341313" algn="l" rtl="0">
              <a:spcBef>
                <a:spcPts val="800"/>
              </a:spcBef>
              <a:spcAft>
                <a:spcPts val="0"/>
              </a:spcAft>
              <a:buClr>
                <a:srgbClr val="11628F"/>
              </a:buClr>
              <a:buSzPct val="100000"/>
              <a:buFont typeface="Arial"/>
              <a:buChar char="•"/>
            </a:pPr>
            <a:r>
              <a:rPr lang="en-US" dirty="0"/>
              <a:t>Karma</a:t>
            </a:r>
          </a:p>
          <a:p>
            <a:pPr marL="341313" marR="0" lvl="0" indent="-341313" algn="l" rtl="0">
              <a:spcBef>
                <a:spcPts val="800"/>
              </a:spcBef>
              <a:spcAft>
                <a:spcPts val="0"/>
              </a:spcAft>
              <a:buClr>
                <a:srgbClr val="11628F"/>
              </a:buClr>
              <a:buSzPct val="100000"/>
              <a:buFont typeface="Arial"/>
              <a:buChar char="•"/>
            </a:pPr>
            <a:r>
              <a:rPr lang="en-US" sz="3200" u="none" strike="noStrike" cap="none" dirty="0">
                <a:solidFill>
                  <a:srgbClr val="11628F"/>
                </a:solidFill>
                <a:ea typeface="Trebuchet MS"/>
                <a:sym typeface="Trebuchet MS"/>
              </a:rPr>
              <a:t>Use cases</a:t>
            </a:r>
          </a:p>
          <a:p>
            <a:pPr marL="341313" marR="0" lvl="0" indent="-341313" algn="l" rtl="0">
              <a:spcBef>
                <a:spcPts val="800"/>
              </a:spcBef>
              <a:spcAft>
                <a:spcPts val="0"/>
              </a:spcAft>
              <a:buClr>
                <a:srgbClr val="11628F"/>
              </a:buClr>
              <a:buSzPct val="100000"/>
              <a:buFont typeface="Arial"/>
              <a:buChar char="•"/>
            </a:pPr>
            <a:r>
              <a:rPr lang="en-US" sz="3200" u="none" strike="noStrike" cap="none" dirty="0">
                <a:solidFill>
                  <a:srgbClr val="11628F"/>
                </a:solidFill>
                <a:ea typeface="Trebuchet MS"/>
                <a:sym typeface="Trebuchet MS"/>
              </a:rPr>
              <a:t>Demo</a:t>
            </a:r>
          </a:p>
        </p:txBody>
      </p:sp>
      <p:sp>
        <p:nvSpPr>
          <p:cNvPr id="107" name="Shape 10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1</a:t>
            </a:fld>
            <a:endParaRPr lang="en-US" sz="1200" b="0" i="0" u="none" strike="noStrike" cap="none">
              <a:solidFill>
                <a:srgbClr val="D1020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Shape 1110"/>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Learning Semantic Types</a:t>
            </a:r>
            <a:br>
              <a:rPr lang="en-US" sz="4000" u="none" strike="noStrike" cap="none" dirty="0">
                <a:solidFill>
                  <a:srgbClr val="D10202"/>
                </a:solidFill>
                <a:sym typeface="Helvetica Neue"/>
              </a:rPr>
            </a:br>
            <a:r>
              <a:rPr lang="en-US" sz="2400" u="none" strike="noStrike" cap="none" dirty="0">
                <a:solidFill>
                  <a:srgbClr val="D10202"/>
                </a:solidFill>
                <a:sym typeface="Helvetica Neue"/>
              </a:rPr>
              <a:t>[Krishnamurthy et al., ESWC 2015]</a:t>
            </a:r>
          </a:p>
        </p:txBody>
      </p:sp>
      <p:sp>
        <p:nvSpPr>
          <p:cNvPr id="1111" name="Shape 111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19</a:t>
            </a:fld>
            <a:endParaRPr lang="en-US" sz="1200">
              <a:solidFill>
                <a:srgbClr val="D10202"/>
              </a:solidFill>
              <a:latin typeface="Arial"/>
              <a:ea typeface="Arial"/>
              <a:cs typeface="Arial"/>
              <a:sym typeface="Arial"/>
            </a:endParaRPr>
          </a:p>
        </p:txBody>
      </p:sp>
      <p:pic>
        <p:nvPicPr>
          <p:cNvPr id="1112" name="Shape 1112"/>
          <p:cNvPicPr preferRelativeResize="0"/>
          <p:nvPr/>
        </p:nvPicPr>
        <p:blipFill rotWithShape="1">
          <a:blip r:embed="rId3">
            <a:alphaModFix/>
          </a:blip>
          <a:srcRect r="80822" b="49124"/>
          <a:stretch/>
        </p:blipFill>
        <p:spPr>
          <a:xfrm>
            <a:off x="1439333" y="3203641"/>
            <a:ext cx="1792110" cy="2893670"/>
          </a:xfrm>
          <a:prstGeom prst="rect">
            <a:avLst/>
          </a:prstGeom>
          <a:noFill/>
          <a:ln>
            <a:noFill/>
          </a:ln>
        </p:spPr>
      </p:pic>
      <p:sp>
        <p:nvSpPr>
          <p:cNvPr id="1113" name="Shape 1113"/>
          <p:cNvSpPr/>
          <p:nvPr/>
        </p:nvSpPr>
        <p:spPr>
          <a:xfrm>
            <a:off x="1857721" y="1938947"/>
            <a:ext cx="1064538" cy="503466"/>
          </a:xfrm>
          <a:prstGeom prst="roundRect">
            <a:avLst>
              <a:gd name="adj" fmla="val 34445"/>
            </a:avLst>
          </a:prstGeom>
          <a:solidFill>
            <a:srgbClr val="FFFFFF"/>
          </a:solidFill>
          <a:ln w="9525" cap="flat" cmpd="sng">
            <a:solidFill>
              <a:srgbClr val="EB6615"/>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2000" dirty="0">
                <a:solidFill>
                  <a:srgbClr val="EB6615"/>
                </a:solidFill>
                <a:latin typeface="Arial" panose="020B0604020202020204" pitchFamily="34" charset="0"/>
                <a:ea typeface="Trebuchet MS"/>
                <a:cs typeface="Arial" panose="020B0604020202020204" pitchFamily="34" charset="0"/>
                <a:sym typeface="Trebuchet MS"/>
              </a:rPr>
              <a:t>class?</a:t>
            </a:r>
          </a:p>
        </p:txBody>
      </p:sp>
      <p:cxnSp>
        <p:nvCxnSpPr>
          <p:cNvPr id="1114" name="Shape 1114"/>
          <p:cNvCxnSpPr/>
          <p:nvPr/>
        </p:nvCxnSpPr>
        <p:spPr>
          <a:xfrm>
            <a:off x="2392002" y="2449469"/>
            <a:ext cx="0" cy="754171"/>
          </a:xfrm>
          <a:prstGeom prst="straightConnector1">
            <a:avLst/>
          </a:prstGeom>
          <a:noFill/>
          <a:ln w="25400" cap="flat" cmpd="sng">
            <a:solidFill>
              <a:srgbClr val="EB6615"/>
            </a:solidFill>
            <a:prstDash val="solid"/>
            <a:round/>
            <a:headEnd type="oval" w="med" len="med"/>
            <a:tailEnd type="oval" w="med" len="med"/>
          </a:ln>
          <a:effectLst>
            <a:outerShdw blurRad="39999" dist="20000" dir="5400000" rotWithShape="0">
              <a:srgbClr val="000000">
                <a:alpha val="37647"/>
              </a:srgbClr>
            </a:outerShdw>
          </a:effectLst>
        </p:spPr>
      </p:cxnSp>
      <p:sp>
        <p:nvSpPr>
          <p:cNvPr id="1115" name="Shape 1115"/>
          <p:cNvSpPr/>
          <p:nvPr/>
        </p:nvSpPr>
        <p:spPr>
          <a:xfrm>
            <a:off x="1814610" y="2677672"/>
            <a:ext cx="1154787" cy="307777"/>
          </a:xfrm>
          <a:prstGeom prst="rect">
            <a:avLst/>
          </a:prstGeom>
          <a:solidFill>
            <a:schemeClr val="lt1"/>
          </a:solidFill>
          <a:ln>
            <a:noFill/>
          </a:ln>
        </p:spPr>
        <p:txBody>
          <a:bodyPr lIns="0" tIns="0" rIns="0" bIns="0" anchor="t" anchorCtr="0">
            <a:noAutofit/>
          </a:bodyPr>
          <a:lstStyle/>
          <a:p>
            <a:pPr marL="0" marR="0" lvl="0" indent="0" algn="ctr" rtl="0">
              <a:spcBef>
                <a:spcPts val="0"/>
              </a:spcBef>
              <a:spcAft>
                <a:spcPts val="0"/>
              </a:spcAft>
              <a:buSzPct val="25000"/>
              <a:buNone/>
            </a:pPr>
            <a:r>
              <a:rPr lang="en-US" sz="2000" dirty="0">
                <a:solidFill>
                  <a:srgbClr val="EB6615"/>
                </a:solidFill>
                <a:latin typeface="Arial" panose="020B0604020202020204" pitchFamily="34" charset="0"/>
                <a:ea typeface="Trebuchet MS"/>
                <a:cs typeface="Arial" panose="020B0604020202020204" pitchFamily="34" charset="0"/>
                <a:sym typeface="Trebuchet MS"/>
              </a:rPr>
              <a:t>property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Shape 1120"/>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Learning Semantic Types</a:t>
            </a:r>
          </a:p>
        </p:txBody>
      </p:sp>
      <p:sp>
        <p:nvSpPr>
          <p:cNvPr id="1121" name="Shape 112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20</a:t>
            </a:fld>
            <a:endParaRPr lang="en-US" sz="1200">
              <a:solidFill>
                <a:srgbClr val="D10202"/>
              </a:solidFill>
              <a:latin typeface="Arial"/>
              <a:ea typeface="Arial"/>
              <a:cs typeface="Arial"/>
              <a:sym typeface="Arial"/>
            </a:endParaRPr>
          </a:p>
        </p:txBody>
      </p:sp>
      <p:pic>
        <p:nvPicPr>
          <p:cNvPr id="1122" name="Shape 1122"/>
          <p:cNvPicPr preferRelativeResize="0"/>
          <p:nvPr/>
        </p:nvPicPr>
        <p:blipFill rotWithShape="1">
          <a:blip r:embed="rId3">
            <a:alphaModFix/>
          </a:blip>
          <a:srcRect r="80822" b="49124"/>
          <a:stretch/>
        </p:blipFill>
        <p:spPr>
          <a:xfrm>
            <a:off x="1439333" y="3203641"/>
            <a:ext cx="1792110" cy="2893670"/>
          </a:xfrm>
          <a:prstGeom prst="rect">
            <a:avLst/>
          </a:prstGeom>
          <a:noFill/>
          <a:ln>
            <a:noFill/>
          </a:ln>
        </p:spPr>
      </p:pic>
      <p:sp>
        <p:nvSpPr>
          <p:cNvPr id="1123" name="Shape 1123"/>
          <p:cNvSpPr/>
          <p:nvPr/>
        </p:nvSpPr>
        <p:spPr>
          <a:xfrm>
            <a:off x="914400" y="1938947"/>
            <a:ext cx="3048000" cy="503466"/>
          </a:xfrm>
          <a:prstGeom prst="roundRect">
            <a:avLst>
              <a:gd name="adj" fmla="val 34445"/>
            </a:avLst>
          </a:prstGeom>
          <a:solidFill>
            <a:schemeClr val="lt1"/>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2000" dirty="0" err="1">
                <a:solidFill>
                  <a:schemeClr val="accent4"/>
                </a:solidFill>
                <a:latin typeface="Arial" panose="020B0604020202020204" pitchFamily="34" charset="0"/>
                <a:ea typeface="Trebuchet MS"/>
                <a:cs typeface="Arial" panose="020B0604020202020204" pitchFamily="34" charset="0"/>
                <a:sym typeface="Trebuchet MS"/>
              </a:rPr>
              <a:t>CulturalHeritageObject</a:t>
            </a:r>
            <a:endParaRPr lang="en-US" sz="2000" dirty="0">
              <a:solidFill>
                <a:schemeClr val="accent4"/>
              </a:solidFill>
              <a:latin typeface="Arial" panose="020B0604020202020204" pitchFamily="34" charset="0"/>
              <a:ea typeface="Trebuchet MS"/>
              <a:cs typeface="Arial" panose="020B0604020202020204" pitchFamily="34" charset="0"/>
              <a:sym typeface="Trebuchet MS"/>
            </a:endParaRPr>
          </a:p>
        </p:txBody>
      </p:sp>
      <p:cxnSp>
        <p:nvCxnSpPr>
          <p:cNvPr id="1124" name="Shape 1124"/>
          <p:cNvCxnSpPr/>
          <p:nvPr/>
        </p:nvCxnSpPr>
        <p:spPr>
          <a:xfrm>
            <a:off x="2392002" y="2449469"/>
            <a:ext cx="0" cy="754171"/>
          </a:xfrm>
          <a:prstGeom prst="straightConnector1">
            <a:avLst/>
          </a:prstGeom>
          <a:noFill/>
          <a:ln w="25400" cap="flat" cmpd="sng">
            <a:solidFill>
              <a:schemeClr val="accent4"/>
            </a:solidFill>
            <a:prstDash val="solid"/>
            <a:round/>
            <a:headEnd type="oval" w="med" len="med"/>
            <a:tailEnd type="oval" w="med" len="med"/>
          </a:ln>
          <a:effectLst>
            <a:outerShdw blurRad="39999" dist="20000" dir="5400000" rotWithShape="0">
              <a:srgbClr val="000000">
                <a:alpha val="37647"/>
              </a:srgbClr>
            </a:outerShdw>
          </a:effectLst>
        </p:spPr>
      </p:cxnSp>
      <p:sp>
        <p:nvSpPr>
          <p:cNvPr id="1125" name="Shape 1125"/>
          <p:cNvSpPr/>
          <p:nvPr/>
        </p:nvSpPr>
        <p:spPr>
          <a:xfrm>
            <a:off x="2013699" y="2677672"/>
            <a:ext cx="756617" cy="307777"/>
          </a:xfrm>
          <a:prstGeom prst="rect">
            <a:avLst/>
          </a:prstGeom>
          <a:solidFill>
            <a:schemeClr val="lt1"/>
          </a:solidFill>
          <a:ln>
            <a:noFill/>
          </a:ln>
        </p:spPr>
        <p:txBody>
          <a:bodyPr lIns="0" tIns="0" rIns="0" bIns="0" anchor="t" anchorCtr="0">
            <a:noAutofit/>
          </a:bodyPr>
          <a:lstStyle/>
          <a:p>
            <a:pPr marL="0" marR="0" lvl="0" indent="0" algn="ctr" rtl="0">
              <a:spcBef>
                <a:spcPts val="0"/>
              </a:spcBef>
              <a:spcAft>
                <a:spcPts val="0"/>
              </a:spcAft>
              <a:buSzPct val="25000"/>
              <a:buNone/>
            </a:pPr>
            <a:r>
              <a:rPr lang="en-US" sz="2000" dirty="0">
                <a:solidFill>
                  <a:srgbClr val="EB6615"/>
                </a:solidFill>
                <a:latin typeface="Arial" panose="020B0604020202020204" pitchFamily="34" charset="0"/>
                <a:ea typeface="Trebuchet MS"/>
                <a:cs typeface="Arial" panose="020B0604020202020204" pitchFamily="34" charset="0"/>
                <a:sym typeface="Trebuchet MS"/>
              </a:rPr>
              <a:t>extent</a:t>
            </a:r>
          </a:p>
        </p:txBody>
      </p:sp>
      <p:sp>
        <p:nvSpPr>
          <p:cNvPr id="1126" name="Shape 1126"/>
          <p:cNvSpPr txBox="1"/>
          <p:nvPr/>
        </p:nvSpPr>
        <p:spPr>
          <a:xfrm>
            <a:off x="4953000" y="2895600"/>
            <a:ext cx="2895600" cy="461664"/>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400" u="none" strike="noStrike" cap="none" dirty="0">
                <a:solidFill>
                  <a:schemeClr val="lt1"/>
                </a:solidFill>
                <a:latin typeface="Arial" panose="020B0604020202020204" pitchFamily="34" charset="0"/>
                <a:ea typeface="Trebuchet MS"/>
                <a:cs typeface="Arial" panose="020B0604020202020204" pitchFamily="34" charset="0"/>
                <a:sym typeface="Trebuchet MS"/>
              </a:rPr>
              <a:t>1- User specifies</a:t>
            </a:r>
          </a:p>
        </p:txBody>
      </p:sp>
      <p:sp>
        <p:nvSpPr>
          <p:cNvPr id="1127" name="Shape 1127"/>
          <p:cNvSpPr txBox="1"/>
          <p:nvPr/>
        </p:nvSpPr>
        <p:spPr>
          <a:xfrm>
            <a:off x="4953000" y="3576935"/>
            <a:ext cx="2895600" cy="461664"/>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400" u="none" strike="noStrike" cap="none" dirty="0">
                <a:solidFill>
                  <a:schemeClr val="lt1"/>
                </a:solidFill>
                <a:latin typeface="Arial" panose="020B0604020202020204" pitchFamily="34" charset="0"/>
                <a:ea typeface="Trebuchet MS"/>
                <a:cs typeface="Arial" panose="020B0604020202020204" pitchFamily="34" charset="0"/>
                <a:sym typeface="Trebuchet MS"/>
              </a:rPr>
              <a:t>2- System learns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Shape 1132"/>
          <p:cNvSpPr/>
          <p:nvPr/>
        </p:nvSpPr>
        <p:spPr>
          <a:xfrm>
            <a:off x="914400" y="1938947"/>
            <a:ext cx="3048000" cy="503466"/>
          </a:xfrm>
          <a:prstGeom prst="roundRect">
            <a:avLst>
              <a:gd name="adj" fmla="val 34445"/>
            </a:avLst>
          </a:prstGeom>
          <a:solidFill>
            <a:schemeClr val="lt1"/>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2000" dirty="0" err="1">
                <a:solidFill>
                  <a:schemeClr val="accent4"/>
                </a:solidFill>
                <a:latin typeface="Arial" panose="020B0604020202020204" pitchFamily="34" charset="0"/>
                <a:ea typeface="Trebuchet MS"/>
                <a:cs typeface="Arial" panose="020B0604020202020204" pitchFamily="34" charset="0"/>
                <a:sym typeface="Trebuchet MS"/>
              </a:rPr>
              <a:t>CulturalHeritageObject</a:t>
            </a:r>
            <a:endParaRPr lang="en-US" sz="2000" dirty="0">
              <a:solidFill>
                <a:schemeClr val="accent4"/>
              </a:solidFill>
              <a:latin typeface="Arial" panose="020B0604020202020204" pitchFamily="34" charset="0"/>
              <a:ea typeface="Trebuchet MS"/>
              <a:cs typeface="Arial" panose="020B0604020202020204" pitchFamily="34" charset="0"/>
              <a:sym typeface="Trebuchet MS"/>
            </a:endParaRPr>
          </a:p>
        </p:txBody>
      </p:sp>
      <p:sp>
        <p:nvSpPr>
          <p:cNvPr id="1133" name="Shape 1133"/>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Learning Semantic Types</a:t>
            </a:r>
          </a:p>
        </p:txBody>
      </p:sp>
      <p:sp>
        <p:nvSpPr>
          <p:cNvPr id="1134" name="Shape 1134"/>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21</a:t>
            </a:fld>
            <a:endParaRPr lang="en-US" sz="1200">
              <a:solidFill>
                <a:srgbClr val="D10202"/>
              </a:solidFill>
              <a:latin typeface="Arial"/>
              <a:ea typeface="Arial"/>
              <a:cs typeface="Arial"/>
              <a:sym typeface="Arial"/>
            </a:endParaRPr>
          </a:p>
        </p:txBody>
      </p:sp>
      <p:pic>
        <p:nvPicPr>
          <p:cNvPr id="1135" name="Shape 1135"/>
          <p:cNvPicPr preferRelativeResize="0"/>
          <p:nvPr/>
        </p:nvPicPr>
        <p:blipFill rotWithShape="1">
          <a:blip r:embed="rId3">
            <a:alphaModFix/>
          </a:blip>
          <a:srcRect r="80822" b="49124"/>
          <a:stretch/>
        </p:blipFill>
        <p:spPr>
          <a:xfrm>
            <a:off x="1439333" y="3203641"/>
            <a:ext cx="1792110" cy="2893670"/>
          </a:xfrm>
          <a:prstGeom prst="rect">
            <a:avLst/>
          </a:prstGeom>
          <a:noFill/>
          <a:ln>
            <a:noFill/>
          </a:ln>
        </p:spPr>
      </p:pic>
      <p:pic>
        <p:nvPicPr>
          <p:cNvPr id="1136" name="Shape 1136"/>
          <p:cNvPicPr preferRelativeResize="0"/>
          <p:nvPr/>
        </p:nvPicPr>
        <p:blipFill rotWithShape="1">
          <a:blip r:embed="rId3">
            <a:alphaModFix/>
          </a:blip>
          <a:srcRect t="50876" r="80822"/>
          <a:stretch/>
        </p:blipFill>
        <p:spPr>
          <a:xfrm>
            <a:off x="4938889" y="3253476"/>
            <a:ext cx="1792110" cy="2794000"/>
          </a:xfrm>
          <a:prstGeom prst="rect">
            <a:avLst/>
          </a:prstGeom>
          <a:noFill/>
          <a:ln>
            <a:noFill/>
          </a:ln>
        </p:spPr>
      </p:pic>
      <p:cxnSp>
        <p:nvCxnSpPr>
          <p:cNvPr id="1137" name="Shape 1137"/>
          <p:cNvCxnSpPr/>
          <p:nvPr/>
        </p:nvCxnSpPr>
        <p:spPr>
          <a:xfrm>
            <a:off x="2392002" y="2449469"/>
            <a:ext cx="0" cy="754171"/>
          </a:xfrm>
          <a:prstGeom prst="straightConnector1">
            <a:avLst/>
          </a:prstGeom>
          <a:noFill/>
          <a:ln w="25400" cap="flat" cmpd="sng">
            <a:solidFill>
              <a:schemeClr val="accent4"/>
            </a:solidFill>
            <a:prstDash val="solid"/>
            <a:round/>
            <a:headEnd type="oval" w="med" len="med"/>
            <a:tailEnd type="oval" w="med" len="med"/>
          </a:ln>
          <a:effectLst>
            <a:outerShdw blurRad="39999" dist="20000" dir="5400000" rotWithShape="0">
              <a:srgbClr val="000000">
                <a:alpha val="37647"/>
              </a:srgbClr>
            </a:outerShdw>
          </a:effectLst>
        </p:spPr>
      </p:cxnSp>
      <p:sp>
        <p:nvSpPr>
          <p:cNvPr id="1138" name="Shape 1138"/>
          <p:cNvSpPr/>
          <p:nvPr/>
        </p:nvSpPr>
        <p:spPr>
          <a:xfrm>
            <a:off x="2013699" y="2677672"/>
            <a:ext cx="756617" cy="307777"/>
          </a:xfrm>
          <a:prstGeom prst="rect">
            <a:avLst/>
          </a:prstGeom>
          <a:solidFill>
            <a:schemeClr val="lt1"/>
          </a:solidFill>
          <a:ln>
            <a:noFill/>
          </a:ln>
        </p:spPr>
        <p:txBody>
          <a:bodyPr lIns="0" tIns="0" rIns="0" bIns="0" anchor="t" anchorCtr="0">
            <a:noAutofit/>
          </a:bodyPr>
          <a:lstStyle/>
          <a:p>
            <a:pPr marL="0" marR="0" lvl="0" indent="0" algn="ctr" rtl="0">
              <a:spcBef>
                <a:spcPts val="0"/>
              </a:spcBef>
              <a:spcAft>
                <a:spcPts val="0"/>
              </a:spcAft>
              <a:buSzPct val="25000"/>
              <a:buNone/>
            </a:pPr>
            <a:r>
              <a:rPr lang="en-US" sz="2000" dirty="0">
                <a:solidFill>
                  <a:srgbClr val="EB6615"/>
                </a:solidFill>
                <a:latin typeface="Arial" panose="020B0604020202020204" pitchFamily="34" charset="0"/>
                <a:ea typeface="Trebuchet MS"/>
                <a:cs typeface="Arial" panose="020B0604020202020204" pitchFamily="34" charset="0"/>
                <a:sym typeface="Trebuchet MS"/>
              </a:rPr>
              <a:t>extent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Shape 1143"/>
          <p:cNvSpPr/>
          <p:nvPr/>
        </p:nvSpPr>
        <p:spPr>
          <a:xfrm>
            <a:off x="914400" y="1938947"/>
            <a:ext cx="3048000" cy="503466"/>
          </a:xfrm>
          <a:prstGeom prst="roundRect">
            <a:avLst>
              <a:gd name="adj" fmla="val 34445"/>
            </a:avLst>
          </a:prstGeom>
          <a:solidFill>
            <a:schemeClr val="lt1"/>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2000" dirty="0" err="1">
                <a:solidFill>
                  <a:schemeClr val="accent4"/>
                </a:solidFill>
                <a:latin typeface="Arial" panose="020B0604020202020204" pitchFamily="34" charset="0"/>
                <a:ea typeface="Trebuchet MS"/>
                <a:cs typeface="Arial" panose="020B0604020202020204" pitchFamily="34" charset="0"/>
                <a:sym typeface="Trebuchet MS"/>
              </a:rPr>
              <a:t>CulturalHeritageObject</a:t>
            </a:r>
            <a:endParaRPr lang="en-US" sz="2000" dirty="0">
              <a:solidFill>
                <a:schemeClr val="accent4"/>
              </a:solidFill>
              <a:latin typeface="Arial" panose="020B0604020202020204" pitchFamily="34" charset="0"/>
              <a:ea typeface="Trebuchet MS"/>
              <a:cs typeface="Arial" panose="020B0604020202020204" pitchFamily="34" charset="0"/>
              <a:sym typeface="Trebuchet MS"/>
            </a:endParaRPr>
          </a:p>
        </p:txBody>
      </p:sp>
      <p:sp>
        <p:nvSpPr>
          <p:cNvPr id="1144" name="Shape 1144"/>
          <p:cNvSpPr/>
          <p:nvPr/>
        </p:nvSpPr>
        <p:spPr>
          <a:xfrm>
            <a:off x="4419600" y="1934933"/>
            <a:ext cx="3048000" cy="503466"/>
          </a:xfrm>
          <a:prstGeom prst="roundRect">
            <a:avLst>
              <a:gd name="adj" fmla="val 34445"/>
            </a:avLst>
          </a:prstGeom>
          <a:solidFill>
            <a:schemeClr val="lt1"/>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2000" dirty="0" err="1">
                <a:solidFill>
                  <a:schemeClr val="accent4"/>
                </a:solidFill>
                <a:latin typeface="Arial" panose="020B0604020202020204" pitchFamily="34" charset="0"/>
                <a:ea typeface="Trebuchet MS"/>
                <a:cs typeface="Arial" panose="020B0604020202020204" pitchFamily="34" charset="0"/>
                <a:sym typeface="Trebuchet MS"/>
              </a:rPr>
              <a:t>CulturalHeritageObject</a:t>
            </a:r>
            <a:endParaRPr lang="en-US" sz="2000" dirty="0">
              <a:solidFill>
                <a:schemeClr val="accent4"/>
              </a:solidFill>
              <a:latin typeface="Arial" panose="020B0604020202020204" pitchFamily="34" charset="0"/>
              <a:ea typeface="Trebuchet MS"/>
              <a:cs typeface="Arial" panose="020B0604020202020204" pitchFamily="34" charset="0"/>
              <a:sym typeface="Trebuchet MS"/>
            </a:endParaRPr>
          </a:p>
        </p:txBody>
      </p:sp>
      <p:cxnSp>
        <p:nvCxnSpPr>
          <p:cNvPr id="1145" name="Shape 1145"/>
          <p:cNvCxnSpPr/>
          <p:nvPr/>
        </p:nvCxnSpPr>
        <p:spPr>
          <a:xfrm>
            <a:off x="5943600" y="2449944"/>
            <a:ext cx="0" cy="754171"/>
          </a:xfrm>
          <a:prstGeom prst="straightConnector1">
            <a:avLst/>
          </a:prstGeom>
          <a:noFill/>
          <a:ln w="25400" cap="flat" cmpd="sng">
            <a:solidFill>
              <a:schemeClr val="accent4"/>
            </a:solidFill>
            <a:prstDash val="solid"/>
            <a:round/>
            <a:headEnd type="oval" w="med" len="med"/>
            <a:tailEnd type="oval" w="med" len="med"/>
          </a:ln>
          <a:effectLst>
            <a:outerShdw blurRad="39999" dist="20000" dir="5400000" rotWithShape="0">
              <a:srgbClr val="000000">
                <a:alpha val="37647"/>
              </a:srgbClr>
            </a:outerShdw>
          </a:effectLst>
        </p:spPr>
      </p:cxnSp>
      <p:sp>
        <p:nvSpPr>
          <p:cNvPr id="1146" name="Shape 1146"/>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Learning Semantic Types</a:t>
            </a:r>
          </a:p>
        </p:txBody>
      </p:sp>
      <p:sp>
        <p:nvSpPr>
          <p:cNvPr id="1147" name="Shape 114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22</a:t>
            </a:fld>
            <a:endParaRPr lang="en-US" sz="1200">
              <a:solidFill>
                <a:srgbClr val="D10202"/>
              </a:solidFill>
              <a:latin typeface="Arial"/>
              <a:ea typeface="Arial"/>
              <a:cs typeface="Arial"/>
              <a:sym typeface="Arial"/>
            </a:endParaRPr>
          </a:p>
        </p:txBody>
      </p:sp>
      <p:pic>
        <p:nvPicPr>
          <p:cNvPr id="1148" name="Shape 1148"/>
          <p:cNvPicPr preferRelativeResize="0"/>
          <p:nvPr/>
        </p:nvPicPr>
        <p:blipFill rotWithShape="1">
          <a:blip r:embed="rId3">
            <a:alphaModFix/>
          </a:blip>
          <a:srcRect r="80822" b="49124"/>
          <a:stretch/>
        </p:blipFill>
        <p:spPr>
          <a:xfrm>
            <a:off x="1439333" y="3203641"/>
            <a:ext cx="1792110" cy="2893670"/>
          </a:xfrm>
          <a:prstGeom prst="rect">
            <a:avLst/>
          </a:prstGeom>
          <a:noFill/>
          <a:ln>
            <a:noFill/>
          </a:ln>
        </p:spPr>
      </p:pic>
      <p:pic>
        <p:nvPicPr>
          <p:cNvPr id="1149" name="Shape 1149"/>
          <p:cNvPicPr preferRelativeResize="0"/>
          <p:nvPr/>
        </p:nvPicPr>
        <p:blipFill rotWithShape="1">
          <a:blip r:embed="rId3">
            <a:alphaModFix/>
          </a:blip>
          <a:srcRect t="50876" r="80822"/>
          <a:stretch/>
        </p:blipFill>
        <p:spPr>
          <a:xfrm>
            <a:off x="4938889" y="3253476"/>
            <a:ext cx="1792110" cy="2794000"/>
          </a:xfrm>
          <a:prstGeom prst="rect">
            <a:avLst/>
          </a:prstGeom>
          <a:noFill/>
          <a:ln>
            <a:noFill/>
          </a:ln>
        </p:spPr>
      </p:pic>
      <p:cxnSp>
        <p:nvCxnSpPr>
          <p:cNvPr id="1150" name="Shape 1150"/>
          <p:cNvCxnSpPr/>
          <p:nvPr/>
        </p:nvCxnSpPr>
        <p:spPr>
          <a:xfrm>
            <a:off x="2392002" y="2449469"/>
            <a:ext cx="0" cy="754171"/>
          </a:xfrm>
          <a:prstGeom prst="straightConnector1">
            <a:avLst/>
          </a:prstGeom>
          <a:noFill/>
          <a:ln w="25400" cap="flat" cmpd="sng">
            <a:solidFill>
              <a:schemeClr val="accent4"/>
            </a:solidFill>
            <a:prstDash val="solid"/>
            <a:round/>
            <a:headEnd type="oval" w="med" len="med"/>
            <a:tailEnd type="oval" w="med" len="med"/>
          </a:ln>
          <a:effectLst>
            <a:outerShdw blurRad="39999" dist="20000" dir="5400000" rotWithShape="0">
              <a:srgbClr val="000000">
                <a:alpha val="37647"/>
              </a:srgbClr>
            </a:outerShdw>
          </a:effectLst>
        </p:spPr>
      </p:cxnSp>
      <p:sp>
        <p:nvSpPr>
          <p:cNvPr id="1151" name="Shape 1151"/>
          <p:cNvSpPr/>
          <p:nvPr/>
        </p:nvSpPr>
        <p:spPr>
          <a:xfrm>
            <a:off x="2013699" y="2677672"/>
            <a:ext cx="756617" cy="307777"/>
          </a:xfrm>
          <a:prstGeom prst="rect">
            <a:avLst/>
          </a:prstGeom>
          <a:solidFill>
            <a:schemeClr val="lt1"/>
          </a:solidFill>
          <a:ln>
            <a:noFill/>
          </a:ln>
        </p:spPr>
        <p:txBody>
          <a:bodyPr lIns="0" tIns="0" rIns="0" bIns="0" anchor="t" anchorCtr="0">
            <a:noAutofit/>
          </a:bodyPr>
          <a:lstStyle/>
          <a:p>
            <a:pPr marL="0" marR="0" lvl="0" indent="0" algn="ctr" rtl="0">
              <a:spcBef>
                <a:spcPts val="0"/>
              </a:spcBef>
              <a:spcAft>
                <a:spcPts val="0"/>
              </a:spcAft>
              <a:buSzPct val="25000"/>
              <a:buNone/>
            </a:pPr>
            <a:r>
              <a:rPr lang="en-US" sz="2000" dirty="0">
                <a:solidFill>
                  <a:srgbClr val="EB6615"/>
                </a:solidFill>
                <a:latin typeface="Arial" panose="020B0604020202020204" pitchFamily="34" charset="0"/>
                <a:ea typeface="Trebuchet MS"/>
                <a:cs typeface="Arial" panose="020B0604020202020204" pitchFamily="34" charset="0"/>
                <a:sym typeface="Trebuchet MS"/>
              </a:rPr>
              <a:t>extent</a:t>
            </a:r>
          </a:p>
        </p:txBody>
      </p:sp>
      <p:sp>
        <p:nvSpPr>
          <p:cNvPr id="1152" name="Shape 1152"/>
          <p:cNvSpPr/>
          <p:nvPr/>
        </p:nvSpPr>
        <p:spPr>
          <a:xfrm>
            <a:off x="5563548" y="2675567"/>
            <a:ext cx="756617" cy="307777"/>
          </a:xfrm>
          <a:prstGeom prst="rect">
            <a:avLst/>
          </a:prstGeom>
          <a:solidFill>
            <a:schemeClr val="lt1"/>
          </a:solidFill>
          <a:ln>
            <a:noFill/>
          </a:ln>
        </p:spPr>
        <p:txBody>
          <a:bodyPr lIns="0" tIns="0" rIns="0" bIns="0" anchor="t" anchorCtr="0">
            <a:noAutofit/>
          </a:bodyPr>
          <a:lstStyle/>
          <a:p>
            <a:pPr marL="0" marR="0" lvl="0" indent="0" algn="ctr" rtl="0">
              <a:spcBef>
                <a:spcPts val="0"/>
              </a:spcBef>
              <a:spcAft>
                <a:spcPts val="0"/>
              </a:spcAft>
              <a:buSzPct val="25000"/>
              <a:buNone/>
            </a:pPr>
            <a:r>
              <a:rPr lang="en-US" sz="2000" dirty="0">
                <a:solidFill>
                  <a:srgbClr val="EB6615"/>
                </a:solidFill>
                <a:latin typeface="Arial" panose="020B0604020202020204" pitchFamily="34" charset="0"/>
                <a:ea typeface="Trebuchet MS"/>
                <a:cs typeface="Arial" panose="020B0604020202020204" pitchFamily="34" charset="0"/>
                <a:sym typeface="Trebuchet MS"/>
              </a:rPr>
              <a:t>extent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Shape 1157"/>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Requirements</a:t>
            </a:r>
          </a:p>
        </p:txBody>
      </p:sp>
      <p:sp>
        <p:nvSpPr>
          <p:cNvPr id="1158" name="Shape 1158"/>
          <p:cNvSpPr txBox="1">
            <a:spLocks noGrp="1"/>
          </p:cNvSpPr>
          <p:nvPr>
            <p:ph type="body" idx="1"/>
          </p:nvPr>
        </p:nvSpPr>
        <p:spPr>
          <a:xfrm>
            <a:off x="469900" y="1295400"/>
            <a:ext cx="8216900" cy="5029199"/>
          </a:xfrm>
          <a:prstGeom prst="rect">
            <a:avLst/>
          </a:prstGeom>
          <a:noFill/>
          <a:ln>
            <a:noFill/>
          </a:ln>
        </p:spPr>
        <p:txBody>
          <a:bodyPr lIns="90000" tIns="46800" rIns="90000" bIns="46800" anchor="t" anchorCtr="0">
            <a:noAutofit/>
          </a:bodyPr>
          <a:lstStyle/>
          <a:p>
            <a:pPr marL="341313" marR="0" lvl="0" indent="-341313" algn="l" rtl="0">
              <a:spcBef>
                <a:spcPts val="0"/>
              </a:spcBef>
              <a:spcAft>
                <a:spcPts val="0"/>
              </a:spcAft>
              <a:buClr>
                <a:srgbClr val="11628F"/>
              </a:buClr>
              <a:buSzPct val="100000"/>
              <a:buFont typeface="Arial"/>
              <a:buChar char="•"/>
            </a:pPr>
            <a:r>
              <a:rPr lang="en-US" sz="3200" u="none" strike="noStrike" cap="none" dirty="0">
                <a:solidFill>
                  <a:srgbClr val="11628F"/>
                </a:solidFill>
                <a:ea typeface="Trebuchet MS"/>
                <a:sym typeface="Trebuchet MS"/>
              </a:rPr>
              <a:t>Learn from a small number of examples</a:t>
            </a:r>
          </a:p>
          <a:p>
            <a:pPr marL="341313" marR="0" lvl="0" indent="-341313" algn="l" rtl="0">
              <a:spcBef>
                <a:spcPts val="800"/>
              </a:spcBef>
              <a:spcAft>
                <a:spcPts val="0"/>
              </a:spcAft>
              <a:buClr>
                <a:srgbClr val="11628F"/>
              </a:buClr>
              <a:buSzPct val="100000"/>
              <a:buFont typeface="Arial"/>
              <a:buChar char="•"/>
            </a:pPr>
            <a:r>
              <a:rPr lang="en-US" sz="3200" u="none" strike="noStrike" cap="none" dirty="0">
                <a:solidFill>
                  <a:srgbClr val="11628F"/>
                </a:solidFill>
                <a:ea typeface="Trebuchet MS"/>
                <a:sym typeface="Trebuchet MS"/>
              </a:rPr>
              <a:t>Work on both textual and numeric values</a:t>
            </a:r>
          </a:p>
          <a:p>
            <a:pPr marL="341313" marR="0" lvl="0" indent="-341313" algn="l" rtl="0">
              <a:spcBef>
                <a:spcPts val="800"/>
              </a:spcBef>
              <a:spcAft>
                <a:spcPts val="0"/>
              </a:spcAft>
              <a:buClr>
                <a:srgbClr val="11628F"/>
              </a:buClr>
              <a:buSzPct val="100000"/>
              <a:buFont typeface="Arial"/>
              <a:buChar char="•"/>
            </a:pPr>
            <a:r>
              <a:rPr lang="en-US" sz="3200" u="none" strike="noStrike" cap="none" dirty="0">
                <a:solidFill>
                  <a:srgbClr val="11628F"/>
                </a:solidFill>
                <a:ea typeface="Trebuchet MS"/>
                <a:sym typeface="Trebuchet MS"/>
              </a:rPr>
              <a:t>Learn quickly and highly scalable to large number of semantic types</a:t>
            </a:r>
          </a:p>
          <a:p>
            <a:pPr marL="741363" marR="0" lvl="1" indent="-284163" algn="l" rtl="0">
              <a:spcBef>
                <a:spcPts val="700"/>
              </a:spcBef>
              <a:spcAft>
                <a:spcPts val="0"/>
              </a:spcAft>
              <a:buClr>
                <a:srgbClr val="11628F"/>
              </a:buClr>
              <a:buSzPct val="100000"/>
              <a:buFont typeface="Arial"/>
              <a:buNone/>
            </a:pPr>
            <a:endParaRPr sz="2800" u="none" strike="noStrike" cap="none" dirty="0">
              <a:solidFill>
                <a:srgbClr val="11628F"/>
              </a:solidFill>
              <a:latin typeface="Arial" panose="020B0604020202020204" pitchFamily="34" charset="0"/>
              <a:cs typeface="Arial" panose="020B0604020202020204" pitchFamily="34" charset="0"/>
              <a:sym typeface="Trebuchet MS"/>
            </a:endParaRPr>
          </a:p>
        </p:txBody>
      </p:sp>
      <p:sp>
        <p:nvSpPr>
          <p:cNvPr id="1159" name="Shape 1159"/>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23</a:t>
            </a:fld>
            <a:endParaRPr lang="en-US" sz="1200">
              <a:solidFill>
                <a:srgbClr val="D1020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Shape 1164"/>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 for Textual Data</a:t>
            </a:r>
          </a:p>
        </p:txBody>
      </p:sp>
      <p:sp>
        <p:nvSpPr>
          <p:cNvPr id="1165" name="Shape 1165"/>
          <p:cNvSpPr txBox="1">
            <a:spLocks noGrp="1"/>
          </p:cNvSpPr>
          <p:nvPr>
            <p:ph type="body" idx="1"/>
          </p:nvPr>
        </p:nvSpPr>
        <p:spPr>
          <a:xfrm>
            <a:off x="469900" y="1600200"/>
            <a:ext cx="5930899" cy="5029199"/>
          </a:xfrm>
          <a:prstGeom prst="rect">
            <a:avLst/>
          </a:prstGeom>
          <a:noFill/>
          <a:ln>
            <a:noFill/>
          </a:ln>
        </p:spPr>
        <p:txBody>
          <a:bodyPr lIns="90000" tIns="46800" rIns="90000" bIns="46800" anchor="t" anchorCtr="0">
            <a:noAutofit/>
          </a:bodyPr>
          <a:lstStyle/>
          <a:p>
            <a:pPr marL="341313" marR="0" lvl="0" indent="-341313" algn="l" rtl="0">
              <a:spcBef>
                <a:spcPts val="0"/>
              </a:spcBef>
              <a:spcAft>
                <a:spcPts val="0"/>
              </a:spcAft>
              <a:buClr>
                <a:srgbClr val="EB6615"/>
              </a:buClr>
              <a:buSzPct val="100000"/>
              <a:buFont typeface="Arial"/>
              <a:buChar char="•"/>
            </a:pPr>
            <a:r>
              <a:rPr lang="en-US" sz="2800" u="none" strike="noStrike" cap="none" dirty="0">
                <a:solidFill>
                  <a:srgbClr val="EB6615"/>
                </a:solidFill>
                <a:ea typeface="Trebuchet MS"/>
                <a:sym typeface="Trebuchet MS"/>
              </a:rPr>
              <a:t>Document</a:t>
            </a:r>
            <a:r>
              <a:rPr lang="en-US" sz="2800" u="none" strike="noStrike" cap="none" dirty="0">
                <a:solidFill>
                  <a:srgbClr val="11628F"/>
                </a:solidFill>
                <a:ea typeface="Trebuchet MS"/>
                <a:sym typeface="Trebuchet MS"/>
              </a:rPr>
              <a:t>: each column of data</a:t>
            </a:r>
          </a:p>
          <a:p>
            <a:pPr marL="341313" marR="0" lvl="0" indent="-341313" algn="l" rtl="0">
              <a:spcBef>
                <a:spcPts val="800"/>
              </a:spcBef>
              <a:spcAft>
                <a:spcPts val="0"/>
              </a:spcAft>
              <a:buClr>
                <a:srgbClr val="EB6615"/>
              </a:buClr>
              <a:buSzPct val="100000"/>
              <a:buFont typeface="Arial"/>
              <a:buChar char="•"/>
            </a:pPr>
            <a:r>
              <a:rPr lang="en-US" sz="2800" u="none" strike="noStrike" cap="none" dirty="0">
                <a:solidFill>
                  <a:srgbClr val="EB6615"/>
                </a:solidFill>
                <a:ea typeface="Trebuchet MS"/>
                <a:sym typeface="Trebuchet MS"/>
              </a:rPr>
              <a:t>Label</a:t>
            </a:r>
            <a:r>
              <a:rPr lang="en-US" sz="2800" u="none" strike="noStrike" cap="none" dirty="0">
                <a:solidFill>
                  <a:srgbClr val="11628F"/>
                </a:solidFill>
                <a:ea typeface="Trebuchet MS"/>
                <a:sym typeface="Trebuchet MS"/>
              </a:rPr>
              <a:t>: each semantic type</a:t>
            </a:r>
          </a:p>
          <a:p>
            <a:pPr marL="341313" marR="0" lvl="0" indent="-341313" algn="l" rtl="0">
              <a:spcBef>
                <a:spcPts val="800"/>
              </a:spcBef>
              <a:spcAft>
                <a:spcPts val="0"/>
              </a:spcAft>
              <a:buClr>
                <a:srgbClr val="11628F"/>
              </a:buClr>
              <a:buSzPct val="100000"/>
              <a:buFont typeface="Arial"/>
              <a:buChar char="•"/>
            </a:pPr>
            <a:r>
              <a:rPr lang="en-US" sz="2800" u="none" strike="noStrike" cap="none" dirty="0">
                <a:solidFill>
                  <a:srgbClr val="11628F"/>
                </a:solidFill>
                <a:ea typeface="Trebuchet MS"/>
                <a:sym typeface="Trebuchet MS"/>
              </a:rPr>
              <a:t>Use </a:t>
            </a:r>
            <a:r>
              <a:rPr lang="en-US" sz="2800" u="none" strike="noStrike" cap="none" dirty="0">
                <a:solidFill>
                  <a:srgbClr val="EB6615"/>
                </a:solidFill>
                <a:ea typeface="Trebuchet MS"/>
                <a:sym typeface="Trebuchet MS"/>
              </a:rPr>
              <a:t>Apache Lucene</a:t>
            </a:r>
            <a:r>
              <a:rPr lang="en-US" sz="2800" u="none" strike="noStrike" cap="none" dirty="0">
                <a:solidFill>
                  <a:srgbClr val="11628F"/>
                </a:solidFill>
                <a:ea typeface="Trebuchet MS"/>
                <a:sym typeface="Trebuchet MS"/>
              </a:rPr>
              <a:t> to index the labeled documents</a:t>
            </a:r>
          </a:p>
          <a:p>
            <a:pPr marL="341313" marR="0" lvl="0" indent="-341313" algn="l" rtl="0">
              <a:spcBef>
                <a:spcPts val="800"/>
              </a:spcBef>
              <a:spcAft>
                <a:spcPts val="0"/>
              </a:spcAft>
              <a:buClr>
                <a:srgbClr val="11628F"/>
              </a:buClr>
              <a:buSzPct val="100000"/>
              <a:buFont typeface="Arial"/>
              <a:buChar char="•"/>
            </a:pPr>
            <a:r>
              <a:rPr lang="en-US" sz="2800" u="none" strike="noStrike" cap="none" dirty="0">
                <a:solidFill>
                  <a:srgbClr val="11628F"/>
                </a:solidFill>
                <a:ea typeface="Trebuchet MS"/>
                <a:sym typeface="Trebuchet MS"/>
              </a:rPr>
              <a:t>Compute </a:t>
            </a:r>
            <a:r>
              <a:rPr lang="en-US" sz="2800" u="none" strike="noStrike" cap="none" dirty="0">
                <a:solidFill>
                  <a:schemeClr val="accent4"/>
                </a:solidFill>
                <a:ea typeface="Trebuchet MS"/>
                <a:sym typeface="Trebuchet MS"/>
              </a:rPr>
              <a:t>TF/IDF vectors</a:t>
            </a:r>
            <a:r>
              <a:rPr lang="en-US" sz="2800" u="none" strike="noStrike" cap="none" dirty="0">
                <a:solidFill>
                  <a:srgbClr val="11628F"/>
                </a:solidFill>
                <a:ea typeface="Trebuchet MS"/>
                <a:sym typeface="Trebuchet MS"/>
              </a:rPr>
              <a:t> for documents</a:t>
            </a:r>
          </a:p>
          <a:p>
            <a:pPr marL="341313" marR="0" lvl="0" indent="-341313" algn="l" rtl="0">
              <a:spcBef>
                <a:spcPts val="800"/>
              </a:spcBef>
              <a:spcAft>
                <a:spcPts val="0"/>
              </a:spcAft>
              <a:buClr>
                <a:srgbClr val="11628F"/>
              </a:buClr>
              <a:buSzPct val="100000"/>
              <a:buFont typeface="Arial"/>
              <a:buChar char="•"/>
            </a:pPr>
            <a:r>
              <a:rPr lang="en-US" sz="2800" u="none" strike="noStrike" cap="none" dirty="0">
                <a:solidFill>
                  <a:srgbClr val="11628F"/>
                </a:solidFill>
                <a:ea typeface="Trebuchet MS"/>
                <a:sym typeface="Trebuchet MS"/>
              </a:rPr>
              <a:t>Compare documents using </a:t>
            </a:r>
            <a:r>
              <a:rPr lang="en-US" sz="2800" u="none" strike="noStrike" cap="none" dirty="0">
                <a:solidFill>
                  <a:srgbClr val="EB6615"/>
                </a:solidFill>
                <a:ea typeface="Trebuchet MS"/>
                <a:sym typeface="Trebuchet MS"/>
              </a:rPr>
              <a:t>Cosine Similarity</a:t>
            </a:r>
            <a:r>
              <a:rPr lang="en-US" sz="2800" u="none" strike="noStrike" cap="none" dirty="0">
                <a:solidFill>
                  <a:srgbClr val="11628F"/>
                </a:solidFill>
                <a:ea typeface="Trebuchet MS"/>
                <a:sym typeface="Trebuchet MS"/>
              </a:rPr>
              <a:t> between TF/IDF vectors</a:t>
            </a:r>
          </a:p>
        </p:txBody>
      </p:sp>
      <p:sp>
        <p:nvSpPr>
          <p:cNvPr id="1166" name="Shape 1166"/>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24</a:t>
            </a:fld>
            <a:endParaRPr lang="en-US" sz="1200">
              <a:solidFill>
                <a:srgbClr val="D10202"/>
              </a:solidFill>
              <a:latin typeface="Arial"/>
              <a:ea typeface="Arial"/>
              <a:cs typeface="Arial"/>
              <a:sym typeface="Arial"/>
            </a:endParaRPr>
          </a:p>
        </p:txBody>
      </p:sp>
      <p:pic>
        <p:nvPicPr>
          <p:cNvPr id="1167" name="Shape 1167"/>
          <p:cNvPicPr preferRelativeResize="0"/>
          <p:nvPr/>
        </p:nvPicPr>
        <p:blipFill rotWithShape="1">
          <a:blip r:embed="rId3">
            <a:alphaModFix/>
          </a:blip>
          <a:srcRect r="80822" b="49124"/>
          <a:stretch/>
        </p:blipFill>
        <p:spPr>
          <a:xfrm>
            <a:off x="6324600" y="1600200"/>
            <a:ext cx="2396963" cy="38703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Shape 1172"/>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 for Textual Data</a:t>
            </a:r>
          </a:p>
        </p:txBody>
      </p:sp>
      <p:sp>
        <p:nvSpPr>
          <p:cNvPr id="1173" name="Shape 1173"/>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25</a:t>
            </a:fld>
            <a:endParaRPr lang="en-US" sz="1200">
              <a:solidFill>
                <a:srgbClr val="D10202"/>
              </a:solidFill>
              <a:latin typeface="Arial"/>
              <a:ea typeface="Arial"/>
              <a:cs typeface="Arial"/>
              <a:sym typeface="Arial"/>
            </a:endParaRPr>
          </a:p>
        </p:txBody>
      </p:sp>
      <p:pic>
        <p:nvPicPr>
          <p:cNvPr id="1174" name="Shape 1174"/>
          <p:cNvPicPr preferRelativeResize="0"/>
          <p:nvPr/>
        </p:nvPicPr>
        <p:blipFill rotWithShape="1">
          <a:blip r:embed="rId3">
            <a:alphaModFix/>
          </a:blip>
          <a:srcRect/>
          <a:stretch/>
        </p:blipFill>
        <p:spPr>
          <a:xfrm>
            <a:off x="76200" y="1143000"/>
            <a:ext cx="8946443" cy="54453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Shape 1179"/>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 for Numeric Data</a:t>
            </a:r>
          </a:p>
        </p:txBody>
      </p:sp>
      <p:sp>
        <p:nvSpPr>
          <p:cNvPr id="1180" name="Shape 1180"/>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26</a:t>
            </a:fld>
            <a:endParaRPr lang="en-US" sz="1200">
              <a:solidFill>
                <a:srgbClr val="D10202"/>
              </a:solidFill>
              <a:latin typeface="Arial"/>
              <a:ea typeface="Arial"/>
              <a:cs typeface="Arial"/>
              <a:sym typeface="Arial"/>
            </a:endParaRPr>
          </a:p>
        </p:txBody>
      </p:sp>
      <p:sp>
        <p:nvSpPr>
          <p:cNvPr id="1181" name="Shape 1181"/>
          <p:cNvSpPr txBox="1">
            <a:spLocks noGrp="1"/>
          </p:cNvSpPr>
          <p:nvPr>
            <p:ph type="body" idx="1"/>
          </p:nvPr>
        </p:nvSpPr>
        <p:spPr>
          <a:xfrm>
            <a:off x="469900" y="1752600"/>
            <a:ext cx="5092699" cy="5029199"/>
          </a:xfrm>
          <a:prstGeom prst="rect">
            <a:avLst/>
          </a:prstGeom>
          <a:noFill/>
          <a:ln>
            <a:noFill/>
          </a:ln>
        </p:spPr>
        <p:txBody>
          <a:bodyPr lIns="90000" tIns="46800" rIns="90000" bIns="46800" anchor="t" anchorCtr="0">
            <a:noAutofit/>
          </a:bodyPr>
          <a:lstStyle/>
          <a:p>
            <a:pPr marL="341313" marR="0" lvl="0" indent="-341313" algn="l" rtl="0">
              <a:spcBef>
                <a:spcPts val="0"/>
              </a:spcBef>
              <a:spcAft>
                <a:spcPts val="0"/>
              </a:spcAft>
              <a:buClr>
                <a:srgbClr val="EB6615"/>
              </a:buClr>
              <a:buSzPct val="100000"/>
              <a:buFont typeface="Arial"/>
              <a:buChar char="•"/>
            </a:pPr>
            <a:r>
              <a:rPr lang="en-US" sz="2800" u="none" strike="noStrike" cap="none" dirty="0">
                <a:solidFill>
                  <a:srgbClr val="EB6615"/>
                </a:solidFill>
                <a:ea typeface="Trebuchet MS"/>
                <a:sym typeface="Trebuchet MS"/>
              </a:rPr>
              <a:t>Distribution</a:t>
            </a:r>
            <a:r>
              <a:rPr lang="en-US" sz="2800" u="none" strike="noStrike" cap="none" dirty="0">
                <a:solidFill>
                  <a:srgbClr val="11628F"/>
                </a:solidFill>
                <a:ea typeface="Trebuchet MS"/>
                <a:sym typeface="Trebuchet MS"/>
              </a:rPr>
              <a:t> of values in different semantic types is different, e.g., temperature vs. population</a:t>
            </a:r>
          </a:p>
          <a:p>
            <a:pPr marL="341313" marR="0" lvl="0" indent="-341313" algn="l" rtl="0">
              <a:spcBef>
                <a:spcPts val="800"/>
              </a:spcBef>
              <a:spcAft>
                <a:spcPts val="0"/>
              </a:spcAft>
              <a:buClr>
                <a:srgbClr val="11628F"/>
              </a:buClr>
              <a:buSzPct val="100000"/>
              <a:buFont typeface="Arial"/>
              <a:buChar char="•"/>
            </a:pPr>
            <a:r>
              <a:rPr lang="en-US" sz="2800" u="none" strike="noStrike" cap="none" dirty="0">
                <a:solidFill>
                  <a:srgbClr val="11628F"/>
                </a:solidFill>
                <a:ea typeface="Trebuchet MS"/>
                <a:sym typeface="Trebuchet MS"/>
              </a:rPr>
              <a:t>Use </a:t>
            </a:r>
            <a:r>
              <a:rPr lang="en-US" sz="2800" u="none" strike="noStrike" cap="none" dirty="0">
                <a:solidFill>
                  <a:srgbClr val="EB6615"/>
                </a:solidFill>
                <a:ea typeface="Trebuchet MS"/>
                <a:sym typeface="Trebuchet MS"/>
              </a:rPr>
              <a:t>Statistical Hypothesis Testing </a:t>
            </a:r>
            <a:r>
              <a:rPr lang="en-US" sz="2800" u="none" strike="noStrike" cap="none" dirty="0">
                <a:solidFill>
                  <a:srgbClr val="11628F"/>
                </a:solidFill>
                <a:ea typeface="Trebuchet MS"/>
                <a:sym typeface="Trebuchet MS"/>
              </a:rPr>
              <a:t>to see which distribution fits best</a:t>
            </a:r>
          </a:p>
          <a:p>
            <a:pPr marL="341313" marR="0" lvl="0" indent="-341313" algn="l" rtl="0">
              <a:spcBef>
                <a:spcPts val="800"/>
              </a:spcBef>
              <a:spcAft>
                <a:spcPts val="0"/>
              </a:spcAft>
              <a:buClr>
                <a:srgbClr val="11628F"/>
              </a:buClr>
              <a:buSzPct val="100000"/>
              <a:buFont typeface="Arial"/>
              <a:buChar char="•"/>
            </a:pPr>
            <a:r>
              <a:rPr lang="en-US" sz="2800" u="none" strike="noStrike" cap="none" dirty="0">
                <a:solidFill>
                  <a:srgbClr val="11628F"/>
                </a:solidFill>
                <a:ea typeface="Trebuchet MS"/>
                <a:sym typeface="Trebuchet MS"/>
              </a:rPr>
              <a:t>Welch’s T-test, Mann-Whitney U-test </a:t>
            </a:r>
            <a:r>
              <a:rPr lang="en-US" sz="2800" u="none" strike="noStrike" cap="none" dirty="0">
                <a:solidFill>
                  <a:srgbClr val="11618F"/>
                </a:solidFill>
                <a:ea typeface="Trebuchet MS"/>
                <a:sym typeface="Trebuchet MS"/>
              </a:rPr>
              <a:t>and </a:t>
            </a:r>
            <a:r>
              <a:rPr lang="en-US" sz="2800" u="none" strike="noStrike" cap="none" dirty="0">
                <a:solidFill>
                  <a:schemeClr val="accent4"/>
                </a:solidFill>
                <a:ea typeface="Trebuchet MS"/>
                <a:sym typeface="Trebuchet MS"/>
              </a:rPr>
              <a:t>Kolmogorov-Smirnov Test</a:t>
            </a:r>
          </a:p>
        </p:txBody>
      </p:sp>
      <p:pic>
        <p:nvPicPr>
          <p:cNvPr id="1182" name="Shape 1182"/>
          <p:cNvPicPr preferRelativeResize="0"/>
          <p:nvPr/>
        </p:nvPicPr>
        <p:blipFill rotWithShape="1">
          <a:blip r:embed="rId3">
            <a:alphaModFix/>
          </a:blip>
          <a:srcRect l="4944" r="66218" b="56194"/>
          <a:stretch/>
        </p:blipFill>
        <p:spPr>
          <a:xfrm>
            <a:off x="5410200" y="1812291"/>
            <a:ext cx="1671809" cy="3782702"/>
          </a:xfrm>
          <a:prstGeom prst="rect">
            <a:avLst/>
          </a:prstGeom>
          <a:noFill/>
          <a:ln>
            <a:noFill/>
          </a:ln>
        </p:spPr>
      </p:pic>
      <p:pic>
        <p:nvPicPr>
          <p:cNvPr id="1183" name="Shape 1183"/>
          <p:cNvPicPr preferRelativeResize="0"/>
          <p:nvPr/>
        </p:nvPicPr>
        <p:blipFill rotWithShape="1">
          <a:blip r:embed="rId3">
            <a:alphaModFix/>
          </a:blip>
          <a:srcRect l="67839" b="56194"/>
          <a:stretch/>
        </p:blipFill>
        <p:spPr>
          <a:xfrm>
            <a:off x="7311110" y="1812291"/>
            <a:ext cx="1864449" cy="37827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Shape 1188"/>
          <p:cNvSpPr txBox="1">
            <a:spLocks noGrp="1"/>
          </p:cNvSpPr>
          <p:nvPr>
            <p:ph type="title"/>
          </p:nvPr>
        </p:nvSpPr>
        <p:spPr>
          <a:xfrm>
            <a:off x="457200" y="152400"/>
            <a:ext cx="3809999" cy="13715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 for Numeric Data</a:t>
            </a:r>
          </a:p>
        </p:txBody>
      </p:sp>
      <p:sp>
        <p:nvSpPr>
          <p:cNvPr id="1189" name="Shape 1189"/>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27</a:t>
            </a:fld>
            <a:endParaRPr lang="en-US" sz="1200">
              <a:solidFill>
                <a:srgbClr val="D10202"/>
              </a:solidFill>
              <a:latin typeface="Arial"/>
              <a:ea typeface="Arial"/>
              <a:cs typeface="Arial"/>
              <a:sym typeface="Arial"/>
            </a:endParaRPr>
          </a:p>
        </p:txBody>
      </p:sp>
      <p:pic>
        <p:nvPicPr>
          <p:cNvPr id="1190" name="Shape 1190"/>
          <p:cNvPicPr preferRelativeResize="0"/>
          <p:nvPr/>
        </p:nvPicPr>
        <p:blipFill rotWithShape="1">
          <a:blip r:embed="rId3">
            <a:alphaModFix/>
          </a:blip>
          <a:srcRect/>
          <a:stretch/>
        </p:blipFill>
        <p:spPr>
          <a:xfrm>
            <a:off x="4267200" y="304800"/>
            <a:ext cx="4137317" cy="61626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Shape 1195"/>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Combined Approach</a:t>
            </a:r>
          </a:p>
        </p:txBody>
      </p:sp>
      <p:sp>
        <p:nvSpPr>
          <p:cNvPr id="1196" name="Shape 1196"/>
          <p:cNvSpPr txBox="1">
            <a:spLocks noGrp="1"/>
          </p:cNvSpPr>
          <p:nvPr>
            <p:ph type="body" idx="1"/>
          </p:nvPr>
        </p:nvSpPr>
        <p:spPr>
          <a:xfrm>
            <a:off x="469900" y="1295400"/>
            <a:ext cx="8216900" cy="4495800"/>
          </a:xfrm>
          <a:prstGeom prst="rect">
            <a:avLst/>
          </a:prstGeom>
          <a:noFill/>
          <a:ln>
            <a:noFill/>
          </a:ln>
        </p:spPr>
        <p:txBody>
          <a:bodyPr lIns="90000" tIns="46800" rIns="90000" bIns="46800" anchor="t" anchorCtr="0">
            <a:noAutofit/>
          </a:bodyPr>
          <a:lstStyle/>
          <a:p>
            <a:pPr marL="341313" marR="0" lvl="0" indent="-341313" algn="l" rtl="0">
              <a:spcBef>
                <a:spcPts val="0"/>
              </a:spcBef>
              <a:spcAft>
                <a:spcPts val="0"/>
              </a:spcAft>
              <a:buClr>
                <a:srgbClr val="EB6615"/>
              </a:buClr>
              <a:buSzPct val="98666"/>
              <a:buFont typeface="Arial"/>
              <a:buChar char="•"/>
            </a:pPr>
            <a:r>
              <a:rPr lang="en-US" sz="2960" u="none" strike="noStrike" cap="none" dirty="0">
                <a:solidFill>
                  <a:srgbClr val="EB6615"/>
                </a:solidFill>
                <a:ea typeface="Trebuchet MS"/>
                <a:sym typeface="Trebuchet MS"/>
              </a:rPr>
              <a:t>Training</a:t>
            </a:r>
          </a:p>
          <a:p>
            <a:pPr marL="741363" marR="0" lvl="1" indent="-284163" algn="l" rtl="0">
              <a:spcBef>
                <a:spcPts val="700"/>
              </a:spcBef>
              <a:spcAft>
                <a:spcPts val="0"/>
              </a:spcAft>
              <a:buClr>
                <a:srgbClr val="11628F"/>
              </a:buClr>
              <a:buSzPct val="99615"/>
              <a:buFont typeface="Arial"/>
              <a:buChar char="–"/>
            </a:pPr>
            <a:r>
              <a:rPr lang="en-US" sz="2590" u="none" strike="noStrike" cap="none" dirty="0">
                <a:solidFill>
                  <a:srgbClr val="11628F"/>
                </a:solidFill>
                <a:latin typeface="Arial" panose="020B0604020202020204" pitchFamily="34" charset="0"/>
                <a:cs typeface="Arial" panose="020B0604020202020204" pitchFamily="34" charset="0"/>
                <a:sym typeface="Trebuchet MS"/>
              </a:rPr>
              <a:t>Add new example data as training for either textual or numeric types</a:t>
            </a:r>
          </a:p>
          <a:p>
            <a:pPr marL="741363" marR="0" lvl="1" indent="-284163" algn="l" rtl="0">
              <a:spcBef>
                <a:spcPts val="700"/>
              </a:spcBef>
              <a:spcAft>
                <a:spcPts val="0"/>
              </a:spcAft>
              <a:buClr>
                <a:srgbClr val="11628F"/>
              </a:buClr>
              <a:buSzPct val="99615"/>
              <a:buFont typeface="Arial"/>
              <a:buChar char="–"/>
            </a:pPr>
            <a:r>
              <a:rPr lang="en-US" sz="2590" u="none" strike="noStrike" cap="none" dirty="0">
                <a:solidFill>
                  <a:srgbClr val="11628F"/>
                </a:solidFill>
                <a:latin typeface="Arial" panose="020B0604020202020204" pitchFamily="34" charset="0"/>
                <a:cs typeface="Arial" panose="020B0604020202020204" pitchFamily="34" charset="0"/>
                <a:sym typeface="Trebuchet MS"/>
              </a:rPr>
              <a:t>If ambiguous, train as both textual and numeric</a:t>
            </a:r>
          </a:p>
          <a:p>
            <a:pPr marL="341313" marR="0" lvl="0" indent="-341313" algn="l" rtl="0">
              <a:spcBef>
                <a:spcPts val="800"/>
              </a:spcBef>
              <a:spcAft>
                <a:spcPts val="0"/>
              </a:spcAft>
              <a:buClr>
                <a:schemeClr val="accent4"/>
              </a:buClr>
              <a:buSzPct val="98666"/>
              <a:buFont typeface="Arial"/>
              <a:buChar char="•"/>
            </a:pPr>
            <a:r>
              <a:rPr lang="en-US" sz="2960" u="none" strike="noStrike" cap="none" dirty="0">
                <a:solidFill>
                  <a:schemeClr val="accent4"/>
                </a:solidFill>
                <a:ea typeface="Trebuchet MS"/>
                <a:sym typeface="Trebuchet MS"/>
              </a:rPr>
              <a:t>Testing</a:t>
            </a:r>
          </a:p>
          <a:p>
            <a:pPr marL="741363" marR="0" lvl="1" indent="-284163" algn="l" rtl="0">
              <a:spcBef>
                <a:spcPts val="700"/>
              </a:spcBef>
              <a:spcAft>
                <a:spcPts val="0"/>
              </a:spcAft>
              <a:buClr>
                <a:srgbClr val="11628F"/>
              </a:buClr>
              <a:buSzPct val="99615"/>
              <a:buFont typeface="Arial"/>
              <a:buChar char="–"/>
            </a:pPr>
            <a:r>
              <a:rPr lang="en-US" sz="2590" u="none" strike="noStrike" cap="none" dirty="0">
                <a:solidFill>
                  <a:srgbClr val="11628F"/>
                </a:solidFill>
                <a:latin typeface="Arial" panose="020B0604020202020204" pitchFamily="34" charset="0"/>
                <a:cs typeface="Arial" panose="020B0604020202020204" pitchFamily="34" charset="0"/>
                <a:sym typeface="Trebuchet MS"/>
              </a:rPr>
              <a:t>If textual, apply </a:t>
            </a:r>
            <a:r>
              <a:rPr lang="en-US" sz="2590" u="none" strike="noStrike" cap="none" dirty="0" err="1">
                <a:solidFill>
                  <a:srgbClr val="11628F"/>
                </a:solidFill>
                <a:latin typeface="Arial" panose="020B0604020202020204" pitchFamily="34" charset="0"/>
                <a:cs typeface="Arial" panose="020B0604020202020204" pitchFamily="34" charset="0"/>
                <a:sym typeface="Trebuchet MS"/>
              </a:rPr>
              <a:t>tf</a:t>
            </a:r>
            <a:r>
              <a:rPr lang="en-US" sz="2590" u="none" strike="noStrike" cap="none" dirty="0">
                <a:solidFill>
                  <a:srgbClr val="11628F"/>
                </a:solidFill>
                <a:latin typeface="Arial" panose="020B0604020202020204" pitchFamily="34" charset="0"/>
                <a:cs typeface="Arial" panose="020B0604020202020204" pitchFamily="34" charset="0"/>
                <a:sym typeface="Trebuchet MS"/>
              </a:rPr>
              <a:t>/</a:t>
            </a:r>
            <a:r>
              <a:rPr lang="en-US" sz="2590" u="none" strike="noStrike" cap="none" dirty="0" err="1">
                <a:solidFill>
                  <a:srgbClr val="11628F"/>
                </a:solidFill>
                <a:latin typeface="Arial" panose="020B0604020202020204" pitchFamily="34" charset="0"/>
                <a:cs typeface="Arial" panose="020B0604020202020204" pitchFamily="34" charset="0"/>
                <a:sym typeface="Trebuchet MS"/>
              </a:rPr>
              <a:t>idf</a:t>
            </a:r>
            <a:endParaRPr lang="en-US" sz="2590" u="none" strike="noStrike" cap="none" dirty="0">
              <a:solidFill>
                <a:srgbClr val="11628F"/>
              </a:solidFill>
              <a:latin typeface="Arial" panose="020B0604020202020204" pitchFamily="34" charset="0"/>
              <a:cs typeface="Arial" panose="020B0604020202020204" pitchFamily="34" charset="0"/>
              <a:sym typeface="Trebuchet MS"/>
            </a:endParaRPr>
          </a:p>
          <a:p>
            <a:pPr marL="741363" marR="0" lvl="1" indent="-284163" algn="l" rtl="0">
              <a:spcBef>
                <a:spcPts val="700"/>
              </a:spcBef>
              <a:spcAft>
                <a:spcPts val="0"/>
              </a:spcAft>
              <a:buClr>
                <a:srgbClr val="11628F"/>
              </a:buClr>
              <a:buSzPct val="99615"/>
              <a:buFont typeface="Arial"/>
              <a:buChar char="–"/>
            </a:pPr>
            <a:r>
              <a:rPr lang="en-US" sz="2590" u="none" strike="noStrike" cap="none" dirty="0">
                <a:solidFill>
                  <a:srgbClr val="11628F"/>
                </a:solidFill>
                <a:latin typeface="Arial" panose="020B0604020202020204" pitchFamily="34" charset="0"/>
                <a:cs typeface="Arial" panose="020B0604020202020204" pitchFamily="34" charset="0"/>
                <a:sym typeface="Trebuchet MS"/>
              </a:rPr>
              <a:t>If numeric apply KS-test</a:t>
            </a:r>
          </a:p>
          <a:p>
            <a:pPr marL="741363" marR="0" lvl="1" indent="-284163" algn="l" rtl="0">
              <a:spcBef>
                <a:spcPts val="700"/>
              </a:spcBef>
              <a:spcAft>
                <a:spcPts val="0"/>
              </a:spcAft>
              <a:buClr>
                <a:srgbClr val="11628F"/>
              </a:buClr>
              <a:buSzPct val="99615"/>
              <a:buFont typeface="Arial"/>
              <a:buChar char="–"/>
            </a:pPr>
            <a:r>
              <a:rPr lang="en-US" sz="2590" u="none" strike="noStrike" cap="none" dirty="0">
                <a:solidFill>
                  <a:srgbClr val="11628F"/>
                </a:solidFill>
                <a:latin typeface="Arial" panose="020B0604020202020204" pitchFamily="34" charset="0"/>
                <a:cs typeface="Arial" panose="020B0604020202020204" pitchFamily="34" charset="0"/>
                <a:sym typeface="Trebuchet MS"/>
              </a:rPr>
              <a:t>If ambiguous and at least 70% numeric apply KS-test, otherwise </a:t>
            </a:r>
            <a:r>
              <a:rPr lang="en-US" sz="2590" u="none" strike="noStrike" cap="none" dirty="0" err="1">
                <a:solidFill>
                  <a:srgbClr val="11628F"/>
                </a:solidFill>
                <a:latin typeface="Arial" panose="020B0604020202020204" pitchFamily="34" charset="0"/>
                <a:cs typeface="Arial" panose="020B0604020202020204" pitchFamily="34" charset="0"/>
                <a:sym typeface="Trebuchet MS"/>
              </a:rPr>
              <a:t>tf</a:t>
            </a:r>
            <a:r>
              <a:rPr lang="en-US" sz="2590" u="none" strike="noStrike" cap="none" dirty="0">
                <a:solidFill>
                  <a:srgbClr val="11628F"/>
                </a:solidFill>
                <a:latin typeface="Arial" panose="020B0604020202020204" pitchFamily="34" charset="0"/>
                <a:cs typeface="Arial" panose="020B0604020202020204" pitchFamily="34" charset="0"/>
                <a:sym typeface="Trebuchet MS"/>
              </a:rPr>
              <a:t>/</a:t>
            </a:r>
            <a:r>
              <a:rPr lang="en-US" sz="2590" u="none" strike="noStrike" cap="none" dirty="0" err="1">
                <a:solidFill>
                  <a:srgbClr val="11628F"/>
                </a:solidFill>
                <a:latin typeface="Arial" panose="020B0604020202020204" pitchFamily="34" charset="0"/>
                <a:cs typeface="Arial" panose="020B0604020202020204" pitchFamily="34" charset="0"/>
                <a:sym typeface="Trebuchet MS"/>
              </a:rPr>
              <a:t>idf</a:t>
            </a:r>
            <a:endParaRPr lang="en-US" sz="2590" u="none" strike="noStrike" cap="none" dirty="0">
              <a:solidFill>
                <a:srgbClr val="11628F"/>
              </a:solidFill>
              <a:latin typeface="Arial" panose="020B0604020202020204" pitchFamily="34" charset="0"/>
              <a:cs typeface="Arial" panose="020B0604020202020204" pitchFamily="34" charset="0"/>
              <a:sym typeface="Trebuchet MS"/>
            </a:endParaRPr>
          </a:p>
          <a:p>
            <a:pPr marL="341313" marR="0" lvl="0" indent="-341313" algn="l" rtl="0">
              <a:spcBef>
                <a:spcPts val="800"/>
              </a:spcBef>
              <a:spcAft>
                <a:spcPts val="0"/>
              </a:spcAft>
              <a:buClr>
                <a:srgbClr val="11628F"/>
              </a:buClr>
              <a:buSzPct val="98666"/>
              <a:buFont typeface="Arial"/>
              <a:buNone/>
            </a:pPr>
            <a:endParaRPr sz="2960" u="none" strike="noStrike" cap="none" dirty="0">
              <a:solidFill>
                <a:srgbClr val="11628F"/>
              </a:solidFill>
              <a:ea typeface="Trebuchet MS"/>
              <a:sym typeface="Trebuchet MS"/>
            </a:endParaRPr>
          </a:p>
        </p:txBody>
      </p:sp>
      <p:sp>
        <p:nvSpPr>
          <p:cNvPr id="1197" name="Shape 119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28</a:t>
            </a:fld>
            <a:endParaRPr lang="en-US" sz="1200">
              <a:solidFill>
                <a:srgbClr val="D10202"/>
              </a:solidFill>
              <a:latin typeface="Arial"/>
              <a:ea typeface="Arial"/>
              <a:cs typeface="Arial"/>
              <a:sym typeface="Arial"/>
            </a:endParaRPr>
          </a:p>
        </p:txBody>
      </p:sp>
      <p:sp>
        <p:nvSpPr>
          <p:cNvPr id="1198" name="Shape 1198"/>
          <p:cNvSpPr txBox="1"/>
          <p:nvPr/>
        </p:nvSpPr>
        <p:spPr>
          <a:xfrm>
            <a:off x="457200" y="5862935"/>
            <a:ext cx="8305799" cy="461664"/>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Trebuchet MS"/>
              <a:buNone/>
            </a:pPr>
            <a:r>
              <a:rPr lang="en-US" sz="2400" u="none" strike="noStrike" cap="none" dirty="0">
                <a:solidFill>
                  <a:srgbClr val="FFFFFF"/>
                </a:solidFill>
                <a:latin typeface="Arial" panose="020B0604020202020204" pitchFamily="34" charset="0"/>
                <a:ea typeface="Trebuchet MS"/>
                <a:cs typeface="Arial" panose="020B0604020202020204" pitchFamily="34" charset="0"/>
                <a:sym typeface="Trebuchet MS"/>
              </a:rPr>
              <a:t>Return Top-k suggestions based on the confidence scores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Shape 112"/>
          <p:cNvSpPr txBox="1">
            <a:spLocks noGrp="1"/>
          </p:cNvSpPr>
          <p:nvPr>
            <p:ph type="ctrTitle"/>
          </p:nvPr>
        </p:nvSpPr>
        <p:spPr>
          <a:xfrm>
            <a:off x="76200" y="2130425"/>
            <a:ext cx="8991600" cy="1470024"/>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latin typeface="Arial" panose="020B0604020202020204" pitchFamily="34" charset="0"/>
                <a:sym typeface="Helvetica Neue"/>
              </a:rPr>
              <a:t>Data Integration Approaches</a:t>
            </a:r>
          </a:p>
        </p:txBody>
      </p:sp>
      <p:sp>
        <p:nvSpPr>
          <p:cNvPr id="113" name="Shape 113"/>
          <p:cNvSpPr txBox="1">
            <a:spLocks noGrp="1"/>
          </p:cNvSpPr>
          <p:nvPr>
            <p:ph type="subTitle" idx="1"/>
          </p:nvPr>
        </p:nvSpPr>
        <p:spPr>
          <a:xfrm>
            <a:off x="1371600" y="3886200"/>
            <a:ext cx="6400799" cy="1752600"/>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11628F"/>
              </a:buClr>
              <a:buSzPct val="25000"/>
              <a:buFont typeface="Arial"/>
              <a:buNone/>
            </a:pPr>
            <a:endParaRPr sz="3200" u="none" strike="noStrike" cap="none" dirty="0">
              <a:solidFill>
                <a:srgbClr val="11628F"/>
              </a:solidFill>
              <a:latin typeface="Arial" panose="020B0604020202020204" pitchFamily="34" charset="0"/>
              <a:ea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Shape 1203"/>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Evaluation of Semantic Typing</a:t>
            </a:r>
          </a:p>
        </p:txBody>
      </p:sp>
      <p:sp>
        <p:nvSpPr>
          <p:cNvPr id="1204" name="Shape 1204"/>
          <p:cNvSpPr txBox="1">
            <a:spLocks noGrp="1"/>
          </p:cNvSpPr>
          <p:nvPr>
            <p:ph type="body" idx="1"/>
          </p:nvPr>
        </p:nvSpPr>
        <p:spPr>
          <a:xfrm>
            <a:off x="469900" y="1295400"/>
            <a:ext cx="8216900" cy="5029199"/>
          </a:xfrm>
          <a:prstGeom prst="rect">
            <a:avLst/>
          </a:prstGeom>
          <a:noFill/>
          <a:ln>
            <a:noFill/>
          </a:ln>
        </p:spPr>
        <p:txBody>
          <a:bodyPr lIns="90000" tIns="46800" rIns="90000" bIns="46800" anchor="t" anchorCtr="0">
            <a:noAutofit/>
          </a:bodyPr>
          <a:lstStyle/>
          <a:p>
            <a:pPr marL="341313" marR="0" lvl="0" indent="-341313" algn="l" rtl="0">
              <a:spcBef>
                <a:spcPts val="0"/>
              </a:spcBef>
              <a:spcAft>
                <a:spcPts val="0"/>
              </a:spcAft>
              <a:buClr>
                <a:srgbClr val="EB6615"/>
              </a:buClr>
              <a:buSzPct val="100000"/>
              <a:buFont typeface="Arial"/>
              <a:buChar char="•"/>
            </a:pPr>
            <a:r>
              <a:rPr lang="en-US" sz="3200" u="none" strike="noStrike" cap="none" dirty="0">
                <a:solidFill>
                  <a:srgbClr val="EB6615"/>
                </a:solidFill>
                <a:ea typeface="Trebuchet MS"/>
                <a:sym typeface="Trebuchet MS"/>
              </a:rPr>
              <a:t>Museum Dataset </a:t>
            </a:r>
            <a:r>
              <a:rPr lang="en-US" sz="3200" u="none" strike="noStrike" cap="none" dirty="0">
                <a:solidFill>
                  <a:srgbClr val="11628F"/>
                </a:solidFill>
                <a:ea typeface="Trebuchet MS"/>
                <a:sym typeface="Trebuchet MS"/>
              </a:rPr>
              <a:t>– 29 data sources from different art museums in the US.</a:t>
            </a:r>
          </a:p>
          <a:p>
            <a:pPr marL="741363" marR="0" lvl="1" indent="-284163" algn="l" rtl="0">
              <a:spcBef>
                <a:spcPts val="700"/>
              </a:spcBef>
              <a:spcAft>
                <a:spcPts val="0"/>
              </a:spcAft>
              <a:buClr>
                <a:srgbClr val="EB6615"/>
              </a:buClr>
              <a:buSzPct val="100000"/>
              <a:buFont typeface="Arial"/>
              <a:buChar char="–"/>
            </a:pPr>
            <a:r>
              <a:rPr lang="en-US" sz="2800" u="none" strike="noStrike" cap="none" dirty="0">
                <a:solidFill>
                  <a:srgbClr val="EB6615"/>
                </a:solidFill>
                <a:latin typeface="Arial" panose="020B0604020202020204" pitchFamily="34" charset="0"/>
                <a:cs typeface="Arial" panose="020B0604020202020204" pitchFamily="34" charset="0"/>
                <a:sym typeface="Trebuchet MS"/>
              </a:rPr>
              <a:t>Ontologies</a:t>
            </a:r>
            <a:r>
              <a:rPr lang="en-US" sz="2800" u="none" strike="noStrike" cap="none" dirty="0">
                <a:solidFill>
                  <a:srgbClr val="11628F"/>
                </a:solidFill>
                <a:latin typeface="Arial" panose="020B0604020202020204" pitchFamily="34" charset="0"/>
                <a:cs typeface="Arial" panose="020B0604020202020204" pitchFamily="34" charset="0"/>
                <a:sym typeface="Trebuchet MS"/>
              </a:rPr>
              <a:t>: EDM, AAC, FOAF, SKOS, Dublin Core Metadata Terms, ORE, ElementsGr2</a:t>
            </a:r>
          </a:p>
          <a:p>
            <a:pPr marL="741363" marR="0" lvl="1" indent="-284163" algn="l" rtl="0">
              <a:spcBef>
                <a:spcPts val="700"/>
              </a:spcBef>
              <a:spcAft>
                <a:spcPts val="0"/>
              </a:spcAft>
              <a:buClr>
                <a:srgbClr val="11628F"/>
              </a:buClr>
              <a:buSzPct val="100000"/>
              <a:buFont typeface="Arial"/>
              <a:buNone/>
            </a:pPr>
            <a:endParaRPr sz="2800" u="none" strike="noStrike" cap="none" dirty="0">
              <a:solidFill>
                <a:srgbClr val="EB6615"/>
              </a:solidFill>
              <a:latin typeface="Arial" panose="020B0604020202020204" pitchFamily="34" charset="0"/>
              <a:cs typeface="Arial" panose="020B0604020202020204" pitchFamily="34" charset="0"/>
              <a:sym typeface="Trebuchet MS"/>
            </a:endParaRPr>
          </a:p>
          <a:p>
            <a:pPr marL="341313" marR="0" lvl="0" indent="-341313" algn="l" rtl="0">
              <a:spcBef>
                <a:spcPts val="800"/>
              </a:spcBef>
              <a:spcAft>
                <a:spcPts val="0"/>
              </a:spcAft>
              <a:buClr>
                <a:srgbClr val="EB6615"/>
              </a:buClr>
              <a:buSzPct val="100000"/>
              <a:buFont typeface="Arial"/>
              <a:buChar char="•"/>
            </a:pPr>
            <a:r>
              <a:rPr lang="en-US" sz="3200" u="none" strike="noStrike" cap="none" dirty="0">
                <a:solidFill>
                  <a:srgbClr val="EB6615"/>
                </a:solidFill>
                <a:ea typeface="Trebuchet MS"/>
                <a:sym typeface="Trebuchet MS"/>
              </a:rPr>
              <a:t>City Dataset </a:t>
            </a:r>
            <a:r>
              <a:rPr lang="en-US" sz="3200" u="none" strike="noStrike" cap="none" dirty="0">
                <a:solidFill>
                  <a:srgbClr val="11628F"/>
                </a:solidFill>
                <a:ea typeface="Trebuchet MS"/>
                <a:sym typeface="Trebuchet MS"/>
              </a:rPr>
              <a:t>– 10 data sources about various cities in the world - manually </a:t>
            </a:r>
            <a:r>
              <a:rPr lang="en-US" sz="3200" u="none" strike="noStrike" cap="none" dirty="0">
                <a:solidFill>
                  <a:srgbClr val="EB6615"/>
                </a:solidFill>
                <a:ea typeface="Trebuchet MS"/>
                <a:sym typeface="Trebuchet MS"/>
              </a:rPr>
              <a:t>extracted from </a:t>
            </a:r>
            <a:r>
              <a:rPr lang="en-US" sz="3200" u="none" strike="noStrike" cap="none" dirty="0" err="1">
                <a:solidFill>
                  <a:srgbClr val="EB6615"/>
                </a:solidFill>
                <a:ea typeface="Trebuchet MS"/>
                <a:sym typeface="Trebuchet MS"/>
              </a:rPr>
              <a:t>Dbpedia</a:t>
            </a:r>
            <a:r>
              <a:rPr lang="en-US" sz="3200" u="none" strike="noStrike" cap="none" dirty="0">
                <a:solidFill>
                  <a:srgbClr val="EB6615"/>
                </a:solidFill>
                <a:ea typeface="Trebuchet MS"/>
                <a:sym typeface="Trebuchet MS"/>
              </a:rPr>
              <a:t>.</a:t>
            </a:r>
          </a:p>
          <a:p>
            <a:pPr marL="741363" marR="0" lvl="1" indent="-284163" algn="l" rtl="0">
              <a:spcBef>
                <a:spcPts val="700"/>
              </a:spcBef>
              <a:spcAft>
                <a:spcPts val="0"/>
              </a:spcAft>
              <a:buClr>
                <a:srgbClr val="EB6615"/>
              </a:buClr>
              <a:buSzPct val="100000"/>
              <a:buFont typeface="Arial"/>
              <a:buChar char="–"/>
            </a:pPr>
            <a:r>
              <a:rPr lang="en-US" sz="2800" u="none" strike="noStrike" cap="none" dirty="0">
                <a:solidFill>
                  <a:srgbClr val="EB6615"/>
                </a:solidFill>
                <a:latin typeface="Arial" panose="020B0604020202020204" pitchFamily="34" charset="0"/>
                <a:cs typeface="Arial" panose="020B0604020202020204" pitchFamily="34" charset="0"/>
                <a:sym typeface="Trebuchet MS"/>
              </a:rPr>
              <a:t>Ontology</a:t>
            </a:r>
            <a:r>
              <a:rPr lang="en-US" sz="2800" u="none" strike="noStrike" cap="none" dirty="0">
                <a:solidFill>
                  <a:srgbClr val="11628F"/>
                </a:solidFill>
                <a:latin typeface="Arial" panose="020B0604020202020204" pitchFamily="34" charset="0"/>
                <a:cs typeface="Arial" panose="020B0604020202020204" pitchFamily="34" charset="0"/>
                <a:sym typeface="Trebuchet MS"/>
              </a:rPr>
              <a:t>: </a:t>
            </a:r>
            <a:r>
              <a:rPr lang="en-US" sz="2800" u="none" strike="noStrike" cap="none" dirty="0" err="1">
                <a:solidFill>
                  <a:srgbClr val="11628F"/>
                </a:solidFill>
                <a:latin typeface="Arial" panose="020B0604020202020204" pitchFamily="34" charset="0"/>
                <a:cs typeface="Arial" panose="020B0604020202020204" pitchFamily="34" charset="0"/>
                <a:sym typeface="Trebuchet MS"/>
              </a:rPr>
              <a:t>DBpedia</a:t>
            </a:r>
            <a:r>
              <a:rPr lang="en-US" sz="2800" u="none" strike="noStrike" cap="none" dirty="0">
                <a:solidFill>
                  <a:srgbClr val="11628F"/>
                </a:solidFill>
                <a:latin typeface="Arial" panose="020B0604020202020204" pitchFamily="34" charset="0"/>
                <a:cs typeface="Arial" panose="020B0604020202020204" pitchFamily="34" charset="0"/>
                <a:sym typeface="Trebuchet MS"/>
              </a:rPr>
              <a:t> Ontology</a:t>
            </a:r>
            <a:br>
              <a:rPr lang="en-US" sz="2800" u="none" strike="noStrike" cap="none" dirty="0">
                <a:solidFill>
                  <a:srgbClr val="11628F"/>
                </a:solidFill>
                <a:latin typeface="Arial" panose="020B0604020202020204" pitchFamily="34" charset="0"/>
                <a:cs typeface="Arial" panose="020B0604020202020204" pitchFamily="34" charset="0"/>
                <a:sym typeface="Trebuchet MS"/>
              </a:rPr>
            </a:br>
            <a:endParaRPr lang="en-US" sz="2800" u="none" strike="noStrike" cap="none" dirty="0">
              <a:solidFill>
                <a:srgbClr val="11628F"/>
              </a:solidFill>
              <a:latin typeface="Arial" panose="020B0604020202020204" pitchFamily="34" charset="0"/>
              <a:cs typeface="Arial" panose="020B0604020202020204" pitchFamily="34" charset="0"/>
              <a:sym typeface="Trebuchet MS"/>
            </a:endParaRPr>
          </a:p>
          <a:p>
            <a:pPr marL="341313" marR="0" lvl="0" indent="-341313" algn="l" rtl="0">
              <a:spcBef>
                <a:spcPts val="800"/>
              </a:spcBef>
              <a:spcAft>
                <a:spcPts val="0"/>
              </a:spcAft>
              <a:buClr>
                <a:srgbClr val="11628F"/>
              </a:buClr>
              <a:buSzPct val="100000"/>
              <a:buFont typeface="Arial"/>
              <a:buNone/>
            </a:pPr>
            <a:endParaRPr sz="3200" u="none" strike="noStrike" cap="none" dirty="0">
              <a:solidFill>
                <a:srgbClr val="11628F"/>
              </a:solidFill>
              <a:ea typeface="Trebuchet MS"/>
              <a:sym typeface="Trebuchet MS"/>
            </a:endParaRPr>
          </a:p>
          <a:p>
            <a:pPr marL="341313" marR="0" lvl="0" indent="-341313" algn="l" rtl="0">
              <a:spcBef>
                <a:spcPts val="800"/>
              </a:spcBef>
              <a:spcAft>
                <a:spcPts val="0"/>
              </a:spcAft>
              <a:buClr>
                <a:srgbClr val="11628F"/>
              </a:buClr>
              <a:buSzPct val="100000"/>
              <a:buFont typeface="Arial"/>
              <a:buNone/>
            </a:pPr>
            <a:endParaRPr sz="3200" u="none" strike="noStrike" cap="none" dirty="0">
              <a:solidFill>
                <a:srgbClr val="11628F"/>
              </a:solidFill>
              <a:ea typeface="Trebuchet MS"/>
              <a:sym typeface="Trebuchet MS"/>
            </a:endParaRPr>
          </a:p>
        </p:txBody>
      </p:sp>
      <p:sp>
        <p:nvSpPr>
          <p:cNvPr id="1205" name="Shape 1205"/>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29</a:t>
            </a:fld>
            <a:endParaRPr lang="en-US" sz="1200">
              <a:solidFill>
                <a:srgbClr val="D1020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Shape 1210"/>
          <p:cNvSpPr txBox="1">
            <a:spLocks noGrp="1"/>
          </p:cNvSpPr>
          <p:nvPr>
            <p:ph type="title"/>
          </p:nvPr>
        </p:nvSpPr>
        <p:spPr>
          <a:xfrm>
            <a:off x="457200" y="152400"/>
            <a:ext cx="8228013" cy="6095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Evaluation of Semantic Typing</a:t>
            </a:r>
          </a:p>
        </p:txBody>
      </p:sp>
      <p:sp>
        <p:nvSpPr>
          <p:cNvPr id="1211" name="Shape 121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30</a:t>
            </a:fld>
            <a:endParaRPr lang="en-US" sz="1200">
              <a:solidFill>
                <a:srgbClr val="D10202"/>
              </a:solidFill>
              <a:latin typeface="Arial"/>
              <a:ea typeface="Arial"/>
              <a:cs typeface="Arial"/>
              <a:sym typeface="Arial"/>
            </a:endParaRPr>
          </a:p>
        </p:txBody>
      </p:sp>
      <p:pic>
        <p:nvPicPr>
          <p:cNvPr id="1212" name="Shape 1212"/>
          <p:cNvPicPr preferRelativeResize="0"/>
          <p:nvPr/>
        </p:nvPicPr>
        <p:blipFill rotWithShape="1">
          <a:blip r:embed="rId3">
            <a:alphaModFix/>
          </a:blip>
          <a:srcRect/>
          <a:stretch/>
        </p:blipFill>
        <p:spPr>
          <a:xfrm>
            <a:off x="191231" y="1066800"/>
            <a:ext cx="4886710" cy="2779995"/>
          </a:xfrm>
          <a:prstGeom prst="rect">
            <a:avLst/>
          </a:prstGeom>
          <a:noFill/>
          <a:ln>
            <a:noFill/>
          </a:ln>
        </p:spPr>
      </p:pic>
      <p:pic>
        <p:nvPicPr>
          <p:cNvPr id="1213" name="Shape 1213"/>
          <p:cNvPicPr preferRelativeResize="0"/>
          <p:nvPr/>
        </p:nvPicPr>
        <p:blipFill rotWithShape="1">
          <a:blip r:embed="rId4">
            <a:alphaModFix/>
          </a:blip>
          <a:srcRect/>
          <a:stretch/>
        </p:blipFill>
        <p:spPr>
          <a:xfrm>
            <a:off x="4188998" y="3505200"/>
            <a:ext cx="4753842" cy="3183164"/>
          </a:xfrm>
          <a:prstGeom prst="rect">
            <a:avLst/>
          </a:prstGeom>
          <a:noFill/>
          <a:ln>
            <a:noFill/>
          </a:ln>
        </p:spPr>
      </p:pic>
      <p:sp>
        <p:nvSpPr>
          <p:cNvPr id="1214" name="Shape 1214"/>
          <p:cNvSpPr txBox="1">
            <a:spLocks noGrp="1"/>
          </p:cNvSpPr>
          <p:nvPr>
            <p:ph type="body" idx="1"/>
          </p:nvPr>
        </p:nvSpPr>
        <p:spPr>
          <a:xfrm>
            <a:off x="304800" y="4114800"/>
            <a:ext cx="3809999" cy="2362200"/>
          </a:xfrm>
          <a:prstGeom prst="rect">
            <a:avLst/>
          </a:prstGeom>
          <a:noFill/>
          <a:ln>
            <a:noFill/>
          </a:ln>
        </p:spPr>
        <p:txBody>
          <a:bodyPr lIns="90000" tIns="46800" rIns="90000" bIns="46800" anchor="t" anchorCtr="0">
            <a:noAutofit/>
          </a:bodyPr>
          <a:lstStyle/>
          <a:p>
            <a:pPr marL="114287" marR="0" lvl="0" indent="-12687" algn="l" rtl="0">
              <a:spcBef>
                <a:spcPts val="0"/>
              </a:spcBef>
              <a:spcAft>
                <a:spcPts val="0"/>
              </a:spcAft>
              <a:buClr>
                <a:srgbClr val="EB6615"/>
              </a:buClr>
              <a:buSzPct val="25000"/>
              <a:buFont typeface="Arial"/>
              <a:buNone/>
            </a:pPr>
            <a:r>
              <a:rPr lang="en-US" sz="2400" u="none" strike="noStrike" cap="none" dirty="0">
                <a:solidFill>
                  <a:srgbClr val="EB6615"/>
                </a:solidFill>
                <a:ea typeface="Trebuchet MS"/>
                <a:sym typeface="Trebuchet MS"/>
              </a:rPr>
              <a:t>Combined approach </a:t>
            </a:r>
          </a:p>
          <a:p>
            <a:pPr marL="114287" marR="0" lvl="0" indent="-12687" algn="l" rtl="0">
              <a:spcBef>
                <a:spcPts val="800"/>
              </a:spcBef>
              <a:spcAft>
                <a:spcPts val="0"/>
              </a:spcAft>
              <a:buClr>
                <a:srgbClr val="11628F"/>
              </a:buClr>
              <a:buSzPct val="25000"/>
              <a:buFont typeface="Arial"/>
              <a:buNone/>
            </a:pPr>
            <a:r>
              <a:rPr lang="en-US" sz="2400" u="none" strike="noStrike" cap="none" dirty="0">
                <a:solidFill>
                  <a:srgbClr val="11628F"/>
                </a:solidFill>
                <a:ea typeface="Trebuchet MS"/>
                <a:sym typeface="Trebuchet MS"/>
              </a:rPr>
              <a:t>achieves 97% accuracy on the top-4 accuracy</a:t>
            </a:r>
          </a:p>
          <a:p>
            <a:pPr marL="114287" marR="0" lvl="0" indent="-12687" algn="l" rtl="0">
              <a:spcBef>
                <a:spcPts val="800"/>
              </a:spcBef>
              <a:spcAft>
                <a:spcPts val="0"/>
              </a:spcAft>
              <a:buClr>
                <a:srgbClr val="11628F"/>
              </a:buClr>
              <a:buSzPct val="25000"/>
              <a:buFont typeface="Arial"/>
              <a:buNone/>
            </a:pPr>
            <a:r>
              <a:rPr lang="en-US" sz="2400" u="none" strike="noStrike" cap="none" dirty="0">
                <a:solidFill>
                  <a:srgbClr val="11628F"/>
                </a:solidFill>
                <a:ea typeface="Trebuchet MS"/>
                <a:sym typeface="Trebuchet MS"/>
              </a:rPr>
              <a:t>Reduced the training time from 110s to 0.45s</a:t>
            </a:r>
          </a:p>
          <a:p>
            <a:pPr marL="411117" marR="0" lvl="1" indent="-4717" algn="l" rtl="0">
              <a:spcBef>
                <a:spcPts val="700"/>
              </a:spcBef>
              <a:spcAft>
                <a:spcPts val="0"/>
              </a:spcAft>
              <a:buClr>
                <a:srgbClr val="11628F"/>
              </a:buClr>
              <a:buSzPct val="25000"/>
              <a:buFont typeface="Arial"/>
              <a:buNone/>
            </a:pPr>
            <a:endParaRPr sz="2000" u="none" strike="noStrike" cap="none" dirty="0">
              <a:solidFill>
                <a:srgbClr val="11628F"/>
              </a:solidFill>
              <a:latin typeface="Arial" panose="020B0604020202020204" pitchFamily="34" charset="0"/>
              <a:cs typeface="Arial" panose="020B0604020202020204" pitchFamily="34" charset="0"/>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Shape 1219"/>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Construct a Graph</a:t>
            </a:r>
          </a:p>
        </p:txBody>
      </p:sp>
      <p:sp>
        <p:nvSpPr>
          <p:cNvPr id="1220" name="Shape 1220"/>
          <p:cNvSpPr txBox="1">
            <a:spLocks noGrp="1"/>
          </p:cNvSpPr>
          <p:nvPr>
            <p:ph type="body" idx="1"/>
          </p:nvPr>
        </p:nvSpPr>
        <p:spPr>
          <a:xfrm>
            <a:off x="469900" y="1295400"/>
            <a:ext cx="8521699" cy="762000"/>
          </a:xfrm>
          <a:prstGeom prst="rect">
            <a:avLst/>
          </a:prstGeom>
          <a:noFill/>
          <a:ln>
            <a:noFill/>
          </a:ln>
        </p:spPr>
        <p:txBody>
          <a:bodyPr lIns="90000" tIns="46800" rIns="90000" bIns="46800" anchor="t" anchorCtr="0">
            <a:noAutofit/>
          </a:bodyPr>
          <a:lstStyle/>
          <a:p>
            <a:pPr marL="0" marR="0" lvl="0" indent="0" algn="l" rtl="0">
              <a:lnSpc>
                <a:spcPct val="90000"/>
              </a:lnSpc>
              <a:spcBef>
                <a:spcPts val="0"/>
              </a:spcBef>
              <a:spcAft>
                <a:spcPts val="0"/>
              </a:spcAft>
              <a:buClr>
                <a:srgbClr val="11628F"/>
              </a:buClr>
              <a:buSzPct val="25000"/>
              <a:buFont typeface="Arial"/>
              <a:buNone/>
            </a:pPr>
            <a:r>
              <a:rPr lang="en-US" sz="2720" u="none" strike="noStrike" cap="none" dirty="0">
                <a:solidFill>
                  <a:srgbClr val="11628F"/>
                </a:solidFill>
                <a:ea typeface="Trebuchet MS"/>
                <a:sym typeface="Trebuchet MS"/>
              </a:rPr>
              <a:t>Construct a graph from semantic types and ontology</a:t>
            </a:r>
          </a:p>
        </p:txBody>
      </p:sp>
      <p:sp>
        <p:nvSpPr>
          <p:cNvPr id="1221" name="Shape 122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31</a:t>
            </a:fld>
            <a:endParaRPr lang="en-US" sz="1200">
              <a:solidFill>
                <a:srgbClr val="D10202"/>
              </a:solidFill>
              <a:latin typeface="Arial"/>
              <a:ea typeface="Arial"/>
              <a:cs typeface="Arial"/>
              <a:sym typeface="Arial"/>
            </a:endParaRPr>
          </a:p>
        </p:txBody>
      </p:sp>
      <p:sp>
        <p:nvSpPr>
          <p:cNvPr id="1222" name="Shape 1222"/>
          <p:cNvSpPr/>
          <p:nvPr/>
        </p:nvSpPr>
        <p:spPr>
          <a:xfrm>
            <a:off x="1947028" y="1981200"/>
            <a:ext cx="762000" cy="247919"/>
          </a:xfrm>
          <a:prstGeom prst="ellipse">
            <a:avLst/>
          </a:prstGeom>
          <a:solidFill>
            <a:srgbClr val="BBE7FC"/>
          </a:solidFill>
          <a:ln>
            <a:noFill/>
          </a:ln>
        </p:spPr>
        <p:txBody>
          <a:bodyPr lIns="0" tIns="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b="0" i="0" u="none" strike="noStrike" cap="none">
                <a:solidFill>
                  <a:srgbClr val="0000FF"/>
                </a:solidFill>
                <a:latin typeface="Arial"/>
                <a:ea typeface="Arial"/>
                <a:cs typeface="Arial"/>
                <a:sym typeface="Arial"/>
              </a:rPr>
              <a:t>Person</a:t>
            </a:r>
          </a:p>
        </p:txBody>
      </p:sp>
      <p:sp>
        <p:nvSpPr>
          <p:cNvPr id="1223" name="Shape 1223"/>
          <p:cNvSpPr/>
          <p:nvPr/>
        </p:nvSpPr>
        <p:spPr>
          <a:xfrm>
            <a:off x="5757024" y="1981200"/>
            <a:ext cx="1248300" cy="270300"/>
          </a:xfrm>
          <a:prstGeom prst="ellipse">
            <a:avLst/>
          </a:prstGeom>
          <a:solidFill>
            <a:srgbClr val="BBE7FC"/>
          </a:solidFill>
          <a:ln>
            <a:noFill/>
          </a:ln>
        </p:spPr>
        <p:txBody>
          <a:bodyPr lIns="0" tIns="0" rIns="0" bIns="45700" anchor="t" anchorCtr="0">
            <a:noAutofit/>
          </a:bodyPr>
          <a:lstStyle/>
          <a:p>
            <a:pPr marL="0" marR="0" lvl="0" indent="0" algn="ctr" rtl="0">
              <a:spcBef>
                <a:spcPts val="0"/>
              </a:spcBef>
              <a:spcAft>
                <a:spcPts val="0"/>
              </a:spcAft>
              <a:buSzPct val="25000"/>
              <a:buNone/>
            </a:pPr>
            <a:r>
              <a:rPr lang="en-US" sz="1200">
                <a:solidFill>
                  <a:srgbClr val="0000FF"/>
                </a:solidFill>
                <a:latin typeface="Arial"/>
                <a:ea typeface="Arial"/>
                <a:cs typeface="Arial"/>
                <a:sym typeface="Arial"/>
              </a:rPr>
              <a:t>Organization</a:t>
            </a:r>
          </a:p>
        </p:txBody>
      </p:sp>
      <p:sp>
        <p:nvSpPr>
          <p:cNvPr id="1224" name="Shape 1224"/>
          <p:cNvSpPr/>
          <p:nvPr/>
        </p:nvSpPr>
        <p:spPr>
          <a:xfrm>
            <a:off x="3928228" y="1981200"/>
            <a:ext cx="685799" cy="263159"/>
          </a:xfrm>
          <a:prstGeom prst="ellipse">
            <a:avLst/>
          </a:prstGeom>
          <a:solidFill>
            <a:srgbClr val="BBE7FC"/>
          </a:solidFill>
          <a:ln>
            <a:noFill/>
          </a:ln>
        </p:spPr>
        <p:txBody>
          <a:bodyPr lIns="0" tIns="0" rIns="0" bIns="45700" anchor="t" anchorCtr="0">
            <a:noAutofit/>
          </a:bodyPr>
          <a:lstStyle/>
          <a:p>
            <a:pPr marL="0" marR="0" lvl="0" indent="0" algn="ctr" rtl="0">
              <a:spcBef>
                <a:spcPts val="0"/>
              </a:spcBef>
              <a:spcAft>
                <a:spcPts val="0"/>
              </a:spcAft>
              <a:buSzPct val="25000"/>
              <a:buNone/>
            </a:pPr>
            <a:r>
              <a:rPr lang="en-US" sz="1200">
                <a:solidFill>
                  <a:srgbClr val="0000FF"/>
                </a:solidFill>
                <a:latin typeface="Arial"/>
                <a:ea typeface="Arial"/>
                <a:cs typeface="Arial"/>
                <a:sym typeface="Arial"/>
              </a:rPr>
              <a:t>City</a:t>
            </a:r>
          </a:p>
        </p:txBody>
      </p:sp>
      <p:sp>
        <p:nvSpPr>
          <p:cNvPr id="1225" name="Shape 1225"/>
          <p:cNvSpPr/>
          <p:nvPr/>
        </p:nvSpPr>
        <p:spPr>
          <a:xfrm>
            <a:off x="4842628" y="1981200"/>
            <a:ext cx="685799" cy="263159"/>
          </a:xfrm>
          <a:prstGeom prst="ellipse">
            <a:avLst/>
          </a:prstGeom>
          <a:solidFill>
            <a:srgbClr val="BBE7FC"/>
          </a:solidFill>
          <a:ln>
            <a:noFill/>
          </a:ln>
        </p:spPr>
        <p:txBody>
          <a:bodyPr lIns="0" tIns="0" rIns="0" bIns="45700" anchor="t" anchorCtr="0">
            <a:noAutofit/>
          </a:bodyPr>
          <a:lstStyle/>
          <a:p>
            <a:pPr marL="0" marR="0" lvl="0" indent="0" algn="ctr" rtl="0">
              <a:spcBef>
                <a:spcPts val="0"/>
              </a:spcBef>
              <a:spcAft>
                <a:spcPts val="0"/>
              </a:spcAft>
              <a:buSzPct val="25000"/>
              <a:buNone/>
            </a:pPr>
            <a:r>
              <a:rPr lang="en-US" sz="1200">
                <a:solidFill>
                  <a:srgbClr val="0000FF"/>
                </a:solidFill>
                <a:latin typeface="Arial"/>
                <a:ea typeface="Arial"/>
                <a:cs typeface="Arial"/>
                <a:sym typeface="Arial"/>
              </a:rPr>
              <a:t>State</a:t>
            </a:r>
          </a:p>
        </p:txBody>
      </p:sp>
      <p:cxnSp>
        <p:nvCxnSpPr>
          <p:cNvPr id="1226" name="Shape 1226"/>
          <p:cNvCxnSpPr>
            <a:stCxn id="1222" idx="4"/>
          </p:cNvCxnSpPr>
          <p:nvPr/>
        </p:nvCxnSpPr>
        <p:spPr>
          <a:xfrm rot="-5400000" flipH="1">
            <a:off x="2213878" y="2343270"/>
            <a:ext cx="529200" cy="300900"/>
          </a:xfrm>
          <a:prstGeom prst="curvedConnector3">
            <a:avLst>
              <a:gd name="adj1" fmla="val 50011"/>
            </a:avLst>
          </a:prstGeom>
          <a:solidFill>
            <a:srgbClr val="00B8FF"/>
          </a:solidFill>
          <a:ln w="25400" cap="flat" cmpd="sng">
            <a:solidFill>
              <a:srgbClr val="008000"/>
            </a:solidFill>
            <a:prstDash val="solid"/>
            <a:round/>
            <a:headEnd type="none" w="med" len="med"/>
            <a:tailEnd type="triangle" w="lg" len="lg"/>
          </a:ln>
        </p:spPr>
      </p:cxnSp>
      <p:cxnSp>
        <p:nvCxnSpPr>
          <p:cNvPr id="1227" name="Shape 1227"/>
          <p:cNvCxnSpPr/>
          <p:nvPr/>
        </p:nvCxnSpPr>
        <p:spPr>
          <a:xfrm rot="-5400000" flipH="1">
            <a:off x="3242578" y="2305169"/>
            <a:ext cx="529200" cy="377099"/>
          </a:xfrm>
          <a:prstGeom prst="curvedConnector3">
            <a:avLst>
              <a:gd name="adj1" fmla="val 50011"/>
            </a:avLst>
          </a:prstGeom>
          <a:solidFill>
            <a:srgbClr val="00B8FF"/>
          </a:solidFill>
          <a:ln w="25400" cap="flat" cmpd="sng">
            <a:solidFill>
              <a:srgbClr val="008000"/>
            </a:solidFill>
            <a:prstDash val="solid"/>
            <a:round/>
            <a:headEnd type="none" w="med" len="med"/>
            <a:tailEnd type="triangle" w="lg" len="lg"/>
          </a:ln>
        </p:spPr>
      </p:cxnSp>
      <p:cxnSp>
        <p:nvCxnSpPr>
          <p:cNvPr id="1228" name="Shape 1228"/>
          <p:cNvCxnSpPr>
            <a:stCxn id="1224" idx="4"/>
          </p:cNvCxnSpPr>
          <p:nvPr/>
        </p:nvCxnSpPr>
        <p:spPr>
          <a:xfrm rot="-5400000" flipH="1">
            <a:off x="4259728" y="2255759"/>
            <a:ext cx="514200" cy="491400"/>
          </a:xfrm>
          <a:prstGeom prst="curvedConnector3">
            <a:avLst>
              <a:gd name="adj1" fmla="val 49988"/>
            </a:avLst>
          </a:prstGeom>
          <a:solidFill>
            <a:srgbClr val="00B8FF"/>
          </a:solidFill>
          <a:ln w="25400" cap="flat" cmpd="sng">
            <a:solidFill>
              <a:srgbClr val="008000"/>
            </a:solidFill>
            <a:prstDash val="solid"/>
            <a:round/>
            <a:headEnd type="none" w="med" len="med"/>
            <a:tailEnd type="triangle" w="lg" len="lg"/>
          </a:ln>
        </p:spPr>
      </p:cxnSp>
      <p:cxnSp>
        <p:nvCxnSpPr>
          <p:cNvPr id="1229" name="Shape 1229"/>
          <p:cNvCxnSpPr>
            <a:stCxn id="1225" idx="4"/>
          </p:cNvCxnSpPr>
          <p:nvPr/>
        </p:nvCxnSpPr>
        <p:spPr>
          <a:xfrm rot="-5400000" flipH="1">
            <a:off x="5155078" y="2274809"/>
            <a:ext cx="514200" cy="453300"/>
          </a:xfrm>
          <a:prstGeom prst="curvedConnector3">
            <a:avLst>
              <a:gd name="adj1" fmla="val 49988"/>
            </a:avLst>
          </a:prstGeom>
          <a:solidFill>
            <a:srgbClr val="00B8FF"/>
          </a:solidFill>
          <a:ln w="25400" cap="flat" cmpd="sng">
            <a:solidFill>
              <a:srgbClr val="008000"/>
            </a:solidFill>
            <a:prstDash val="solid"/>
            <a:round/>
            <a:headEnd type="none" w="med" len="med"/>
            <a:tailEnd type="triangle" w="lg" len="lg"/>
          </a:ln>
        </p:spPr>
      </p:cxnSp>
      <p:cxnSp>
        <p:nvCxnSpPr>
          <p:cNvPr id="1230" name="Shape 1230"/>
          <p:cNvCxnSpPr>
            <a:stCxn id="1223" idx="4"/>
          </p:cNvCxnSpPr>
          <p:nvPr/>
        </p:nvCxnSpPr>
        <p:spPr>
          <a:xfrm rot="-5400000" flipH="1">
            <a:off x="6163824" y="2468850"/>
            <a:ext cx="507000" cy="72300"/>
          </a:xfrm>
          <a:prstGeom prst="curvedConnector3">
            <a:avLst>
              <a:gd name="adj1" fmla="val 50000"/>
            </a:avLst>
          </a:prstGeom>
          <a:solidFill>
            <a:srgbClr val="00B8FF"/>
          </a:solidFill>
          <a:ln w="25400" cap="flat" cmpd="sng">
            <a:solidFill>
              <a:srgbClr val="008000"/>
            </a:solidFill>
            <a:prstDash val="solid"/>
            <a:round/>
            <a:headEnd type="none" w="med" len="med"/>
            <a:tailEnd type="triangle" w="lg" len="lg"/>
          </a:ln>
        </p:spPr>
      </p:cxnSp>
      <p:sp>
        <p:nvSpPr>
          <p:cNvPr id="1231" name="Shape 1231"/>
          <p:cNvSpPr txBox="1"/>
          <p:nvPr/>
        </p:nvSpPr>
        <p:spPr>
          <a:xfrm>
            <a:off x="1947028" y="232764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C30026"/>
                </a:solidFill>
                <a:latin typeface="Arial"/>
                <a:ea typeface="Arial"/>
                <a:cs typeface="Arial"/>
                <a:sym typeface="Arial"/>
              </a:rPr>
              <a:t>name</a:t>
            </a:r>
          </a:p>
        </p:txBody>
      </p:sp>
      <p:sp>
        <p:nvSpPr>
          <p:cNvPr id="1232" name="Shape 1232"/>
          <p:cNvSpPr txBox="1"/>
          <p:nvPr/>
        </p:nvSpPr>
        <p:spPr>
          <a:xfrm>
            <a:off x="2709028" y="2327640"/>
            <a:ext cx="63695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C30026"/>
                </a:solidFill>
                <a:latin typeface="Arial"/>
                <a:ea typeface="Arial"/>
                <a:cs typeface="Arial"/>
                <a:sym typeface="Arial"/>
              </a:rPr>
              <a:t>birthdate</a:t>
            </a:r>
          </a:p>
        </p:txBody>
      </p:sp>
      <p:sp>
        <p:nvSpPr>
          <p:cNvPr id="1233" name="Shape 1233"/>
          <p:cNvSpPr txBox="1"/>
          <p:nvPr/>
        </p:nvSpPr>
        <p:spPr>
          <a:xfrm>
            <a:off x="4842628" y="232764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C30026"/>
                </a:solidFill>
                <a:latin typeface="Arial"/>
                <a:ea typeface="Arial"/>
                <a:cs typeface="Arial"/>
                <a:sym typeface="Arial"/>
              </a:rPr>
              <a:t>name</a:t>
            </a:r>
          </a:p>
        </p:txBody>
      </p:sp>
      <p:sp>
        <p:nvSpPr>
          <p:cNvPr id="1234" name="Shape 1234"/>
          <p:cNvSpPr txBox="1"/>
          <p:nvPr/>
        </p:nvSpPr>
        <p:spPr>
          <a:xfrm>
            <a:off x="5943600" y="232764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C30026"/>
                </a:solidFill>
                <a:latin typeface="Arial"/>
                <a:ea typeface="Arial"/>
                <a:cs typeface="Arial"/>
                <a:sym typeface="Arial"/>
              </a:rPr>
              <a:t>name</a:t>
            </a:r>
          </a:p>
        </p:txBody>
      </p:sp>
      <p:sp>
        <p:nvSpPr>
          <p:cNvPr id="1235" name="Shape 1235"/>
          <p:cNvSpPr txBox="1"/>
          <p:nvPr/>
        </p:nvSpPr>
        <p:spPr>
          <a:xfrm>
            <a:off x="3852028" y="232764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C30026"/>
                </a:solidFill>
                <a:latin typeface="Arial"/>
                <a:ea typeface="Arial"/>
                <a:cs typeface="Arial"/>
                <a:sym typeface="Arial"/>
              </a:rPr>
              <a:t>name</a:t>
            </a:r>
          </a:p>
        </p:txBody>
      </p:sp>
      <p:sp>
        <p:nvSpPr>
          <p:cNvPr id="1236" name="Shape 1236"/>
          <p:cNvSpPr/>
          <p:nvPr/>
        </p:nvSpPr>
        <p:spPr>
          <a:xfrm>
            <a:off x="2937628" y="1981200"/>
            <a:ext cx="762000" cy="247919"/>
          </a:xfrm>
          <a:prstGeom prst="ellipse">
            <a:avLst/>
          </a:prstGeom>
          <a:solidFill>
            <a:srgbClr val="BBE7FC"/>
          </a:solidFill>
          <a:ln>
            <a:noFill/>
          </a:ln>
        </p:spPr>
        <p:txBody>
          <a:bodyPr lIns="0" tIns="0" rIns="0" bIns="45700" anchor="t" anchorCtr="0">
            <a:noAutofit/>
          </a:bodyPr>
          <a:lstStyle/>
          <a:p>
            <a:pPr marL="0" marR="0" lvl="0" indent="0" algn="ctr" rtl="0">
              <a:spcBef>
                <a:spcPts val="0"/>
              </a:spcBef>
              <a:spcAft>
                <a:spcPts val="0"/>
              </a:spcAft>
              <a:buSzPct val="25000"/>
              <a:buNone/>
            </a:pPr>
            <a:r>
              <a:rPr lang="en-US" sz="1200">
                <a:solidFill>
                  <a:srgbClr val="0000FF"/>
                </a:solidFill>
                <a:latin typeface="Arial"/>
                <a:ea typeface="Arial"/>
                <a:cs typeface="Arial"/>
                <a:sym typeface="Arial"/>
              </a:rPr>
              <a:t>Person</a:t>
            </a:r>
          </a:p>
        </p:txBody>
      </p:sp>
      <p:graphicFrame>
        <p:nvGraphicFramePr>
          <p:cNvPr id="1237" name="Shape 1237"/>
          <p:cNvGraphicFramePr/>
          <p:nvPr/>
        </p:nvGraphicFramePr>
        <p:xfrm>
          <a:off x="1828800" y="2758440"/>
          <a:ext cx="5105400" cy="822990"/>
        </p:xfrm>
        <a:graphic>
          <a:graphicData uri="http://schemas.openxmlformats.org/drawingml/2006/table">
            <a:tbl>
              <a:tblPr firstRow="1" bandRow="1">
                <a:noFill/>
                <a:tableStyleId>{A399751C-6827-4E41-B135-C0F853442EDF}</a:tableStyleId>
              </a:tblPr>
              <a:tblGrid>
                <a:gridCol w="220725">
                  <a:extLst>
                    <a:ext uri="{9D8B030D-6E8A-4147-A177-3AD203B41FA5}">
                      <a16:colId xmlns:a16="http://schemas.microsoft.com/office/drawing/2014/main" val="20000"/>
                    </a:ext>
                  </a:extLst>
                </a:gridCol>
                <a:gridCol w="1150875">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tblGrid>
              <a:tr h="228600">
                <a:tc>
                  <a:txBody>
                    <a:bodyPr/>
                    <a:lstStyle/>
                    <a:p>
                      <a:pPr marL="0" marR="0" lvl="0" indent="0" algn="l" rtl="0">
                        <a:spcBef>
                          <a:spcPts val="0"/>
                        </a:spcBef>
                        <a:buSzPct val="25000"/>
                        <a:buNone/>
                      </a:pPr>
                      <a:endParaRPr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name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date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city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state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spcBef>
                          <a:spcPts val="0"/>
                        </a:spcBef>
                        <a:buSzPct val="25000"/>
                        <a:buNone/>
                      </a:pPr>
                      <a:r>
                        <a:rPr lang="en-US" sz="1200" b="1"/>
                        <a:t>workplace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59075">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1</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Fred Collins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Oct 1959</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Seattle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WA</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Microsoft</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137150">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2</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solidFill>
                      <a:srgbClr val="BFBFB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200"/>
                        <a:t>Tina Peterson </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May 1980</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New York</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NY</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tc>
                  <a:txBody>
                    <a:bodyPr/>
                    <a:lstStyle/>
                    <a:p>
                      <a:pPr marL="0" marR="0" lvl="0" indent="0" algn="l" rtl="0">
                        <a:spcBef>
                          <a:spcPts val="0"/>
                        </a:spcBef>
                        <a:buSzPct val="25000"/>
                        <a:buNone/>
                      </a:pPr>
                      <a:r>
                        <a:rPr lang="en-US" sz="1200"/>
                        <a:t>Google</a:t>
                      </a:r>
                    </a:p>
                  </a:txBody>
                  <a:tcPr marL="91450" marR="91450" marT="45725" marB="45725">
                    <a:lnL w="12700" cap="flat" cmpd="sng">
                      <a:solidFill>
                        <a:srgbClr val="7F7F7F"/>
                      </a:solidFill>
                      <a:prstDash val="solid"/>
                      <a:round/>
                      <a:headEnd type="none" w="med" len="med"/>
                      <a:tailEnd type="none" w="med" len="med"/>
                    </a:lnL>
                    <a:lnR w="12700" cap="flat" cmpd="sng">
                      <a:solidFill>
                        <a:srgbClr val="7F7F7F"/>
                      </a:solidFill>
                      <a:prstDash val="solid"/>
                      <a:round/>
                      <a:headEnd type="none" w="med" len="med"/>
                      <a:tailEnd type="none" w="med" len="med"/>
                    </a:lnR>
                    <a:lnT w="12700" cap="flat" cmpd="sng">
                      <a:solidFill>
                        <a:srgbClr val="7F7F7F"/>
                      </a:solidFill>
                      <a:prstDash val="solid"/>
                      <a:round/>
                      <a:headEnd type="none" w="med" len="med"/>
                      <a:tailEnd type="none" w="med" len="med"/>
                    </a:lnT>
                    <a:lnB w="12700" cap="flat" cmpd="sng">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238" name="Shape 1238"/>
          <p:cNvGrpSpPr/>
          <p:nvPr/>
        </p:nvGrpSpPr>
        <p:grpSpPr>
          <a:xfrm>
            <a:off x="2057399" y="2758440"/>
            <a:ext cx="4876800" cy="276998"/>
            <a:chOff x="1295399" y="4114800"/>
            <a:chExt cx="4876800" cy="276998"/>
          </a:xfrm>
        </p:grpSpPr>
        <p:sp>
          <p:nvSpPr>
            <p:cNvPr id="1239" name="Shape 1239"/>
            <p:cNvSpPr txBox="1"/>
            <p:nvPr/>
          </p:nvSpPr>
          <p:spPr>
            <a:xfrm flipH="1">
              <a:off x="1295399" y="4114800"/>
              <a:ext cx="1143000"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240" name="Shape 1240"/>
            <p:cNvSpPr txBox="1"/>
            <p:nvPr/>
          </p:nvSpPr>
          <p:spPr>
            <a:xfrm flipH="1">
              <a:off x="2438400" y="4114800"/>
              <a:ext cx="9905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241" name="Shape 1241"/>
            <p:cNvSpPr txBox="1"/>
            <p:nvPr/>
          </p:nvSpPr>
          <p:spPr>
            <a:xfrm flipH="1">
              <a:off x="3428999" y="4114800"/>
              <a:ext cx="1143000"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242" name="Shape 1242"/>
            <p:cNvSpPr txBox="1"/>
            <p:nvPr/>
          </p:nvSpPr>
          <p:spPr>
            <a:xfrm flipH="1">
              <a:off x="4572000" y="4114800"/>
              <a:ext cx="6095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243" name="Shape 1243"/>
            <p:cNvSpPr txBox="1"/>
            <p:nvPr/>
          </p:nvSpPr>
          <p:spPr>
            <a:xfrm flipH="1">
              <a:off x="5181600" y="4114800"/>
              <a:ext cx="990599" cy="276998"/>
            </a:xfrm>
            <a:prstGeom prst="rect">
              <a:avLst/>
            </a:prstGeom>
            <a:noFill/>
            <a:ln>
              <a:noFill/>
            </a:ln>
          </p:spPr>
          <p:txBody>
            <a:bodyPr lIns="0" tIns="45700" rIns="0" bIns="45700" anchor="ctr" anchorCtr="0">
              <a:noAutofit/>
            </a:bodyPr>
            <a:lstStyle/>
            <a:p>
              <a:pPr marL="0" marR="0" lvl="0" indent="0" algn="l" rtl="0">
                <a:spcBef>
                  <a:spcPts val="0"/>
                </a:spcBef>
                <a:spcAft>
                  <a:spcPts val="0"/>
                </a:spcAft>
                <a:buNone/>
              </a:pPr>
              <a:endParaRPr sz="1200" dirty="0">
                <a:solidFill>
                  <a:schemeClr val="dk1"/>
                </a:solidFill>
                <a:latin typeface="Arial" panose="020B0604020202020204" pitchFamily="34" charset="0"/>
                <a:ea typeface="Trebuchet MS"/>
                <a:cs typeface="Arial" panose="020B0604020202020204" pitchFamily="34" charset="0"/>
                <a:sym typeface="Trebuchet MS"/>
              </a:endParaRPr>
            </a:p>
          </p:txBody>
        </p:sp>
      </p:grpSp>
      <p:pic>
        <p:nvPicPr>
          <p:cNvPr id="1244" name="Shape 1244" descr="ontology.png"/>
          <p:cNvPicPr preferRelativeResize="0"/>
          <p:nvPr/>
        </p:nvPicPr>
        <p:blipFill rotWithShape="1">
          <a:blip r:embed="rId3">
            <a:alphaModFix/>
          </a:blip>
          <a:srcRect/>
          <a:stretch/>
        </p:blipFill>
        <p:spPr>
          <a:xfrm>
            <a:off x="1600200" y="3886200"/>
            <a:ext cx="5638800" cy="28142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Construct a Graph</a:t>
            </a:r>
          </a:p>
        </p:txBody>
      </p:sp>
      <p:sp>
        <p:nvSpPr>
          <p:cNvPr id="1250" name="Shape 1250"/>
          <p:cNvSpPr txBox="1">
            <a:spLocks noGrp="1"/>
          </p:cNvSpPr>
          <p:nvPr>
            <p:ph type="body" idx="1"/>
          </p:nvPr>
        </p:nvSpPr>
        <p:spPr>
          <a:xfrm>
            <a:off x="469900" y="1295400"/>
            <a:ext cx="8521699" cy="762000"/>
          </a:xfrm>
          <a:prstGeom prst="rect">
            <a:avLst/>
          </a:prstGeom>
          <a:noFill/>
          <a:ln>
            <a:noFill/>
          </a:ln>
        </p:spPr>
        <p:txBody>
          <a:bodyPr lIns="90000" tIns="46800" rIns="90000" bIns="46800" anchor="t" anchorCtr="0">
            <a:noAutofit/>
          </a:bodyPr>
          <a:lstStyle/>
          <a:p>
            <a:pPr marL="0" marR="0" lvl="0" indent="0" algn="l" rtl="0">
              <a:lnSpc>
                <a:spcPct val="90000"/>
              </a:lnSpc>
              <a:spcBef>
                <a:spcPts val="0"/>
              </a:spcBef>
              <a:spcAft>
                <a:spcPts val="0"/>
              </a:spcAft>
              <a:buClr>
                <a:srgbClr val="11628F"/>
              </a:buClr>
              <a:buSzPct val="25000"/>
              <a:buFont typeface="Arial"/>
              <a:buNone/>
            </a:pPr>
            <a:r>
              <a:rPr lang="en-US" sz="2720" u="none" strike="noStrike" cap="none" dirty="0">
                <a:solidFill>
                  <a:srgbClr val="11628F"/>
                </a:solidFill>
                <a:ea typeface="Trebuchet MS"/>
                <a:sym typeface="Trebuchet MS"/>
              </a:rPr>
              <a:t>Construct a graph from semantic types and ontology</a:t>
            </a:r>
          </a:p>
        </p:txBody>
      </p:sp>
      <p:grpSp>
        <p:nvGrpSpPr>
          <p:cNvPr id="1251" name="Shape 1251"/>
          <p:cNvGrpSpPr/>
          <p:nvPr/>
        </p:nvGrpSpPr>
        <p:grpSpPr>
          <a:xfrm>
            <a:off x="1143000" y="1905000"/>
            <a:ext cx="7113817" cy="4748100"/>
            <a:chOff x="1219200" y="1905000"/>
            <a:chExt cx="7113817" cy="4748100"/>
          </a:xfrm>
        </p:grpSpPr>
        <p:pic>
          <p:nvPicPr>
            <p:cNvPr id="1252" name="Shape 1252" descr="graph2.pdf"/>
            <p:cNvPicPr preferRelativeResize="0"/>
            <p:nvPr/>
          </p:nvPicPr>
          <p:blipFill rotWithShape="1">
            <a:blip r:embed="rId3">
              <a:alphaModFix/>
            </a:blip>
            <a:srcRect/>
            <a:stretch/>
          </p:blipFill>
          <p:spPr>
            <a:xfrm>
              <a:off x="1219200" y="1905000"/>
              <a:ext cx="7113817" cy="4748100"/>
            </a:xfrm>
            <a:prstGeom prst="rect">
              <a:avLst/>
            </a:prstGeom>
            <a:noFill/>
            <a:ln>
              <a:noFill/>
            </a:ln>
          </p:spPr>
        </p:pic>
        <p:sp>
          <p:nvSpPr>
            <p:cNvPr id="1253" name="Shape 1253"/>
            <p:cNvSpPr txBox="1"/>
            <p:nvPr/>
          </p:nvSpPr>
          <p:spPr>
            <a:xfrm>
              <a:off x="4461932" y="6277257"/>
              <a:ext cx="800184" cy="215443"/>
            </a:xfrm>
            <a:prstGeom prst="rect">
              <a:avLst/>
            </a:prstGeom>
            <a:solidFill>
              <a:srgbClr val="FFFF00"/>
            </a:solidFill>
            <a:ln>
              <a:noFill/>
            </a:ln>
          </p:spPr>
          <p:txBody>
            <a:bodyPr lIns="0" tIns="0" rIns="0" bIns="0" anchor="ctr" anchorCtr="0">
              <a:noAutofit/>
            </a:bodyPr>
            <a:lstStyle/>
            <a:p>
              <a:pPr marL="0" marR="0" lvl="0" indent="0" algn="ctr" rtl="0">
                <a:spcBef>
                  <a:spcPts val="0"/>
                </a:spcBef>
                <a:spcAft>
                  <a:spcPts val="0"/>
                </a:spcAft>
                <a:buSzPct val="25000"/>
                <a:buNone/>
              </a:pPr>
              <a:r>
                <a:rPr lang="en-US" sz="1400">
                  <a:solidFill>
                    <a:srgbClr val="262626"/>
                  </a:solidFill>
                  <a:latin typeface="Arial"/>
                  <a:ea typeface="Arial"/>
                  <a:cs typeface="Arial"/>
                  <a:sym typeface="Arial"/>
                </a:rPr>
                <a:t>date</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Shape 1258"/>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Inferring the Relationships</a:t>
            </a:r>
          </a:p>
        </p:txBody>
      </p:sp>
      <p:sp>
        <p:nvSpPr>
          <p:cNvPr id="1259" name="Shape 1259"/>
          <p:cNvSpPr txBox="1">
            <a:spLocks noGrp="1"/>
          </p:cNvSpPr>
          <p:nvPr>
            <p:ph type="body" idx="1"/>
          </p:nvPr>
        </p:nvSpPr>
        <p:spPr>
          <a:xfrm>
            <a:off x="469900" y="1295400"/>
            <a:ext cx="8216900" cy="5029199"/>
          </a:xfrm>
          <a:prstGeom prst="rect">
            <a:avLst/>
          </a:prstGeom>
          <a:noFill/>
          <a:ln>
            <a:noFill/>
          </a:ln>
        </p:spPr>
        <p:txBody>
          <a:bodyPr lIns="90000" tIns="46800" rIns="90000" bIns="46800" anchor="t" anchorCtr="0">
            <a:noAutofit/>
          </a:bodyPr>
          <a:lstStyle/>
          <a:p>
            <a:pPr marL="341313" marR="0" lvl="0" indent="-341313" algn="l" rtl="0">
              <a:lnSpc>
                <a:spcPct val="90000"/>
              </a:lnSpc>
              <a:spcBef>
                <a:spcPts val="0"/>
              </a:spcBef>
              <a:spcAft>
                <a:spcPts val="0"/>
              </a:spcAft>
              <a:buClr>
                <a:srgbClr val="11628F"/>
              </a:buClr>
              <a:buSzPct val="100000"/>
              <a:buFont typeface="Arial"/>
              <a:buChar char="•"/>
            </a:pPr>
            <a:r>
              <a:rPr lang="en-US" sz="2800" u="none" strike="noStrike" cap="none" dirty="0">
                <a:solidFill>
                  <a:srgbClr val="11628F"/>
                </a:solidFill>
                <a:ea typeface="Trebuchet MS"/>
                <a:sym typeface="Trebuchet MS"/>
              </a:rPr>
              <a:t>Search for minimal explanation </a:t>
            </a:r>
          </a:p>
          <a:p>
            <a:pPr marL="341313" marR="0" lvl="0" indent="-341313" algn="l" rtl="0">
              <a:lnSpc>
                <a:spcPct val="90000"/>
              </a:lnSpc>
              <a:spcBef>
                <a:spcPts val="800"/>
              </a:spcBef>
              <a:spcAft>
                <a:spcPts val="0"/>
              </a:spcAft>
              <a:buClr>
                <a:srgbClr val="11628F"/>
              </a:buClr>
              <a:buSzPct val="100000"/>
              <a:buFont typeface="Arial"/>
              <a:buNone/>
            </a:pPr>
            <a:endParaRPr sz="2800" u="none" strike="noStrike" cap="none" dirty="0">
              <a:solidFill>
                <a:srgbClr val="11628F"/>
              </a:solidFill>
              <a:ea typeface="Trebuchet MS"/>
              <a:sym typeface="Trebuchet MS"/>
            </a:endParaRPr>
          </a:p>
          <a:p>
            <a:pPr marL="341313" marR="0" lvl="0" indent="-341313" algn="l" rtl="0">
              <a:lnSpc>
                <a:spcPct val="90000"/>
              </a:lnSpc>
              <a:spcBef>
                <a:spcPts val="800"/>
              </a:spcBef>
              <a:spcAft>
                <a:spcPts val="0"/>
              </a:spcAft>
              <a:buClr>
                <a:srgbClr val="11628F"/>
              </a:buClr>
              <a:buSzPct val="100000"/>
              <a:buFont typeface="Arial"/>
              <a:buChar char="•"/>
            </a:pPr>
            <a:r>
              <a:rPr lang="en-US" sz="2800" u="none" strike="noStrike" cap="none" dirty="0">
                <a:solidFill>
                  <a:srgbClr val="11628F"/>
                </a:solidFill>
                <a:ea typeface="Trebuchet MS"/>
                <a:sym typeface="Trebuchet MS"/>
              </a:rPr>
              <a:t>Steiner tree connecting semantic types over ontology graph</a:t>
            </a:r>
          </a:p>
          <a:p>
            <a:pPr marL="741363" marR="0" lvl="1" indent="-284163" algn="l" rtl="0">
              <a:lnSpc>
                <a:spcPct val="90000"/>
              </a:lnSpc>
              <a:spcBef>
                <a:spcPts val="700"/>
              </a:spcBef>
              <a:spcAft>
                <a:spcPts val="0"/>
              </a:spcAft>
              <a:buClr>
                <a:srgbClr val="11628F"/>
              </a:buClr>
              <a:buSzPct val="100000"/>
              <a:buFont typeface="Arial"/>
              <a:buChar char="–"/>
            </a:pPr>
            <a:r>
              <a:rPr lang="en-US" sz="2400" u="none" strike="noStrike" cap="none" dirty="0">
                <a:solidFill>
                  <a:srgbClr val="11628F"/>
                </a:solidFill>
                <a:latin typeface="Arial" panose="020B0604020202020204" pitchFamily="34" charset="0"/>
                <a:cs typeface="Arial" panose="020B0604020202020204" pitchFamily="34" charset="0"/>
                <a:sym typeface="Trebuchet MS"/>
              </a:rPr>
              <a:t>Given graph G=(V,E), nodes S ⊂ V,  cost c: E →</a:t>
            </a:r>
            <a:r>
              <a:rPr lang="en-US" sz="2400" u="none" strike="noStrike" cap="none" dirty="0" err="1">
                <a:solidFill>
                  <a:srgbClr val="11628F"/>
                </a:solidFill>
                <a:latin typeface="Arial" panose="020B0604020202020204" pitchFamily="34" charset="0"/>
                <a:cs typeface="Arial" panose="020B0604020202020204" pitchFamily="34" charset="0"/>
                <a:sym typeface="Trebuchet MS"/>
              </a:rPr>
              <a:t>ℜ</a:t>
            </a:r>
            <a:endParaRPr lang="en-US" sz="2400" u="none" strike="noStrike" cap="none" dirty="0">
              <a:solidFill>
                <a:srgbClr val="11628F"/>
              </a:solidFill>
              <a:latin typeface="Arial" panose="020B0604020202020204" pitchFamily="34" charset="0"/>
              <a:cs typeface="Arial" panose="020B0604020202020204" pitchFamily="34" charset="0"/>
              <a:sym typeface="Trebuchet MS"/>
            </a:endParaRPr>
          </a:p>
          <a:p>
            <a:pPr marL="741363" marR="0" lvl="1" indent="-284163" algn="l" rtl="0">
              <a:lnSpc>
                <a:spcPct val="90000"/>
              </a:lnSpc>
              <a:spcBef>
                <a:spcPts val="700"/>
              </a:spcBef>
              <a:spcAft>
                <a:spcPts val="0"/>
              </a:spcAft>
              <a:buClr>
                <a:srgbClr val="11628F"/>
              </a:buClr>
              <a:buSzPct val="100000"/>
              <a:buFont typeface="Arial"/>
              <a:buChar char="–"/>
            </a:pPr>
            <a:r>
              <a:rPr lang="en-US" sz="2400" u="none" strike="noStrike" cap="none" dirty="0">
                <a:solidFill>
                  <a:srgbClr val="11628F"/>
                </a:solidFill>
                <a:latin typeface="Arial" panose="020B0604020202020204" pitchFamily="34" charset="0"/>
                <a:cs typeface="Arial" panose="020B0604020202020204" pitchFamily="34" charset="0"/>
                <a:sym typeface="Trebuchet MS"/>
              </a:rPr>
              <a:t>Find a tree of G that spans S with minimal total cost</a:t>
            </a:r>
          </a:p>
          <a:p>
            <a:pPr marL="741363" marR="0" lvl="1" indent="-284163" algn="l" rtl="0">
              <a:lnSpc>
                <a:spcPct val="90000"/>
              </a:lnSpc>
              <a:spcBef>
                <a:spcPts val="700"/>
              </a:spcBef>
              <a:spcAft>
                <a:spcPts val="0"/>
              </a:spcAft>
              <a:buClr>
                <a:srgbClr val="11628F"/>
              </a:buClr>
              <a:buSzPct val="100000"/>
              <a:buFont typeface="Arial"/>
              <a:buChar char="–"/>
            </a:pPr>
            <a:r>
              <a:rPr lang="en-US" sz="2400" u="none" strike="noStrike" cap="none" dirty="0">
                <a:solidFill>
                  <a:srgbClr val="11628F"/>
                </a:solidFill>
                <a:latin typeface="Arial" panose="020B0604020202020204" pitchFamily="34" charset="0"/>
                <a:cs typeface="Arial" panose="020B0604020202020204" pitchFamily="34" charset="0"/>
                <a:sym typeface="Trebuchet MS"/>
              </a:rPr>
              <a:t>Unfortunately, NP-complete</a:t>
            </a:r>
          </a:p>
          <a:p>
            <a:pPr marL="741363" marR="0" lvl="1" indent="-284163" algn="l" rtl="0">
              <a:lnSpc>
                <a:spcPct val="90000"/>
              </a:lnSpc>
              <a:spcBef>
                <a:spcPts val="700"/>
              </a:spcBef>
              <a:spcAft>
                <a:spcPts val="0"/>
              </a:spcAft>
              <a:buClr>
                <a:srgbClr val="11628F"/>
              </a:buClr>
              <a:buSzPct val="100000"/>
              <a:buFont typeface="Arial"/>
              <a:buNone/>
            </a:pPr>
            <a:endParaRPr sz="2400" u="none" strike="noStrike" cap="none" dirty="0">
              <a:solidFill>
                <a:srgbClr val="11628F"/>
              </a:solidFill>
              <a:latin typeface="Arial" panose="020B0604020202020204" pitchFamily="34" charset="0"/>
              <a:cs typeface="Arial" panose="020B0604020202020204" pitchFamily="34" charset="0"/>
              <a:sym typeface="Trebuchet MS"/>
            </a:endParaRPr>
          </a:p>
          <a:p>
            <a:pPr marL="341313" marR="0" lvl="0" indent="-341313" algn="l" rtl="0">
              <a:lnSpc>
                <a:spcPct val="90000"/>
              </a:lnSpc>
              <a:spcBef>
                <a:spcPts val="800"/>
              </a:spcBef>
              <a:spcAft>
                <a:spcPts val="0"/>
              </a:spcAft>
              <a:buClr>
                <a:srgbClr val="11628F"/>
              </a:buClr>
              <a:buSzPct val="100000"/>
              <a:buFont typeface="Arial"/>
              <a:buChar char="•"/>
            </a:pPr>
            <a:r>
              <a:rPr lang="en-US" sz="2800" u="none" strike="noStrike" cap="none" dirty="0">
                <a:solidFill>
                  <a:srgbClr val="11628F"/>
                </a:solidFill>
                <a:ea typeface="Trebuchet MS"/>
                <a:sym typeface="Trebuchet MS"/>
              </a:rPr>
              <a:t>Approximation Algorithm [Kou et al., 1981]</a:t>
            </a:r>
          </a:p>
          <a:p>
            <a:pPr marL="741363" marR="0" lvl="1" indent="-284163" algn="l" rtl="0">
              <a:lnSpc>
                <a:spcPct val="90000"/>
              </a:lnSpc>
              <a:spcBef>
                <a:spcPts val="700"/>
              </a:spcBef>
              <a:spcAft>
                <a:spcPts val="0"/>
              </a:spcAft>
              <a:buClr>
                <a:srgbClr val="11628F"/>
              </a:buClr>
              <a:buSzPct val="100000"/>
              <a:buFont typeface="Arial"/>
              <a:buChar char="–"/>
            </a:pPr>
            <a:r>
              <a:rPr lang="en-US" sz="2400" u="none" strike="noStrike" cap="none" dirty="0">
                <a:solidFill>
                  <a:srgbClr val="11628F"/>
                </a:solidFill>
                <a:latin typeface="Arial" panose="020B0604020202020204" pitchFamily="34" charset="0"/>
                <a:cs typeface="Arial" panose="020B0604020202020204" pitchFamily="34" charset="0"/>
                <a:sym typeface="Trebuchet MS"/>
              </a:rPr>
              <a:t>Worst-case time complexity: O(|V|</a:t>
            </a:r>
            <a:r>
              <a:rPr lang="en-US" sz="2400" u="none" strike="noStrike" cap="none" baseline="30000" dirty="0">
                <a:solidFill>
                  <a:srgbClr val="11628F"/>
                </a:solidFill>
                <a:latin typeface="Arial" panose="020B0604020202020204" pitchFamily="34" charset="0"/>
                <a:cs typeface="Arial" panose="020B0604020202020204" pitchFamily="34" charset="0"/>
                <a:sym typeface="Trebuchet MS"/>
              </a:rPr>
              <a:t>2</a:t>
            </a:r>
            <a:r>
              <a:rPr lang="en-US" sz="2400" u="none" strike="noStrike" cap="none" dirty="0">
                <a:solidFill>
                  <a:srgbClr val="11628F"/>
                </a:solidFill>
                <a:latin typeface="Arial" panose="020B0604020202020204" pitchFamily="34" charset="0"/>
                <a:cs typeface="Arial" panose="020B0604020202020204" pitchFamily="34" charset="0"/>
                <a:sym typeface="Trebuchet MS"/>
              </a:rPr>
              <a:t>|S|)</a:t>
            </a:r>
          </a:p>
          <a:p>
            <a:pPr marL="741363" marR="0" lvl="1" indent="-284163" algn="l" rtl="0">
              <a:lnSpc>
                <a:spcPct val="90000"/>
              </a:lnSpc>
              <a:spcBef>
                <a:spcPts val="700"/>
              </a:spcBef>
              <a:spcAft>
                <a:spcPts val="0"/>
              </a:spcAft>
              <a:buClr>
                <a:srgbClr val="11628F"/>
              </a:buClr>
              <a:buSzPct val="100000"/>
              <a:buFont typeface="Arial"/>
              <a:buChar char="–"/>
            </a:pPr>
            <a:r>
              <a:rPr lang="en-US" sz="2400" u="none" strike="noStrike" cap="none" dirty="0">
                <a:solidFill>
                  <a:srgbClr val="11628F"/>
                </a:solidFill>
                <a:latin typeface="Arial" panose="020B0604020202020204" pitchFamily="34" charset="0"/>
                <a:cs typeface="Arial" panose="020B0604020202020204" pitchFamily="34" charset="0"/>
                <a:sym typeface="Trebuchet MS"/>
              </a:rPr>
              <a:t>Approximation Ratio: less than 2</a:t>
            </a:r>
          </a:p>
          <a:p>
            <a:pPr marL="341313" marR="0" lvl="0" indent="-341313" algn="l" rtl="0">
              <a:lnSpc>
                <a:spcPct val="90000"/>
              </a:lnSpc>
              <a:spcBef>
                <a:spcPts val="800"/>
              </a:spcBef>
              <a:spcAft>
                <a:spcPts val="0"/>
              </a:spcAft>
              <a:buClr>
                <a:srgbClr val="11628F"/>
              </a:buClr>
              <a:buSzPct val="100000"/>
              <a:buFont typeface="Arial"/>
              <a:buNone/>
            </a:pPr>
            <a:endParaRPr sz="4000" u="none" strike="noStrike" cap="none" dirty="0">
              <a:solidFill>
                <a:srgbClr val="11628F"/>
              </a:solidFill>
              <a:ea typeface="Trebuchet MS"/>
              <a:sym typeface="Trebuchet MS"/>
            </a:endParaRPr>
          </a:p>
        </p:txBody>
      </p:sp>
      <p:sp>
        <p:nvSpPr>
          <p:cNvPr id="1260" name="Shape 1260"/>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33</a:t>
            </a:fld>
            <a:endParaRPr lang="en-US" sz="1200">
              <a:solidFill>
                <a:srgbClr val="D1020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Shape 1265"/>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Steiner Tree</a:t>
            </a:r>
          </a:p>
        </p:txBody>
      </p:sp>
      <p:sp>
        <p:nvSpPr>
          <p:cNvPr id="1266" name="Shape 1266"/>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34</a:t>
            </a:fld>
            <a:endParaRPr lang="en-US" sz="1200">
              <a:solidFill>
                <a:srgbClr val="D10202"/>
              </a:solidFill>
              <a:latin typeface="Arial"/>
              <a:ea typeface="Arial"/>
              <a:cs typeface="Arial"/>
              <a:sym typeface="Arial"/>
            </a:endParaRPr>
          </a:p>
        </p:txBody>
      </p:sp>
      <p:grpSp>
        <p:nvGrpSpPr>
          <p:cNvPr id="1267" name="Shape 1267"/>
          <p:cNvGrpSpPr/>
          <p:nvPr/>
        </p:nvGrpSpPr>
        <p:grpSpPr>
          <a:xfrm>
            <a:off x="533399" y="1360007"/>
            <a:ext cx="2295279" cy="2070480"/>
            <a:chOff x="1077458" y="2007990"/>
            <a:chExt cx="2503941" cy="2318798"/>
          </a:xfrm>
        </p:grpSpPr>
        <p:sp>
          <p:nvSpPr>
            <p:cNvPr id="1268" name="Shape 1268"/>
            <p:cNvSpPr/>
            <p:nvPr/>
          </p:nvSpPr>
          <p:spPr>
            <a:xfrm>
              <a:off x="1077458" y="3416019"/>
              <a:ext cx="259503" cy="242349"/>
            </a:xfrm>
            <a:prstGeom prst="ellipse">
              <a:avLst/>
            </a:prstGeom>
            <a:solidFill>
              <a:srgbClr val="00FF00"/>
            </a:solidFill>
            <a:ln w="9525" cap="flat" cmpd="sng">
              <a:solidFill>
                <a:srgbClr val="FFCA00"/>
              </a:solidFill>
              <a:prstDash val="solid"/>
              <a:round/>
              <a:headEnd type="none" w="med" len="med"/>
              <a:tailEnd type="none" w="med" len="med"/>
            </a:ln>
            <a:effectLst>
              <a:outerShdw blurRad="39999" dist="20000" dir="5400000" rotWithShape="0">
                <a:srgbClr val="000000">
                  <a:alpha val="37647"/>
                </a:srgbClr>
              </a:outerShdw>
            </a:effectLst>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V2</a:t>
              </a:r>
            </a:p>
          </p:txBody>
        </p:sp>
        <p:sp>
          <p:nvSpPr>
            <p:cNvPr id="1269" name="Shape 1269"/>
            <p:cNvSpPr/>
            <p:nvPr/>
          </p:nvSpPr>
          <p:spPr>
            <a:xfrm>
              <a:off x="3124200" y="2349224"/>
              <a:ext cx="293127" cy="242349"/>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V9</a:t>
              </a:r>
            </a:p>
          </p:txBody>
        </p:sp>
        <p:sp>
          <p:nvSpPr>
            <p:cNvPr id="1270" name="Shape 1270"/>
            <p:cNvSpPr/>
            <p:nvPr/>
          </p:nvSpPr>
          <p:spPr>
            <a:xfrm>
              <a:off x="1835726" y="2007990"/>
              <a:ext cx="304798" cy="242349"/>
            </a:xfrm>
            <a:prstGeom prst="ellipse">
              <a:avLst/>
            </a:prstGeom>
            <a:solidFill>
              <a:srgbClr val="00FF00"/>
            </a:solidFill>
            <a:ln w="9525" cap="flat" cmpd="sng">
              <a:solidFill>
                <a:srgbClr val="FFCA00"/>
              </a:solidFill>
              <a:prstDash val="solid"/>
              <a:round/>
              <a:headEnd type="none" w="med" len="med"/>
              <a:tailEnd type="none" w="med" len="med"/>
            </a:ln>
            <a:effectLst>
              <a:outerShdw blurRad="39999" dist="20000" dir="5400000" rotWithShape="0">
                <a:srgbClr val="000000">
                  <a:alpha val="37647"/>
                </a:srgbClr>
              </a:outerShdw>
            </a:effectLst>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V1</a:t>
              </a:r>
            </a:p>
          </p:txBody>
        </p:sp>
        <p:sp>
          <p:nvSpPr>
            <p:cNvPr id="1271" name="Shape 1271"/>
            <p:cNvSpPr txBox="1"/>
            <p:nvPr/>
          </p:nvSpPr>
          <p:spPr>
            <a:xfrm>
              <a:off x="2661725" y="3829878"/>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2</a:t>
              </a:r>
            </a:p>
          </p:txBody>
        </p:sp>
        <p:sp>
          <p:nvSpPr>
            <p:cNvPr id="1272" name="Shape 1272"/>
            <p:cNvSpPr txBox="1"/>
            <p:nvPr/>
          </p:nvSpPr>
          <p:spPr>
            <a:xfrm>
              <a:off x="1508066" y="3322819"/>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273" name="Shape 1273"/>
            <p:cNvSpPr txBox="1"/>
            <p:nvPr/>
          </p:nvSpPr>
          <p:spPr>
            <a:xfrm>
              <a:off x="2041466" y="3094219"/>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274" name="Shape 1274"/>
            <p:cNvSpPr txBox="1"/>
            <p:nvPr/>
          </p:nvSpPr>
          <p:spPr>
            <a:xfrm>
              <a:off x="2667000" y="3322819"/>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275" name="Shape 1275"/>
            <p:cNvSpPr txBox="1"/>
            <p:nvPr/>
          </p:nvSpPr>
          <p:spPr>
            <a:xfrm>
              <a:off x="2588722" y="2054983"/>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276" name="Shape 1276"/>
            <p:cNvSpPr txBox="1"/>
            <p:nvPr/>
          </p:nvSpPr>
          <p:spPr>
            <a:xfrm>
              <a:off x="3276600" y="2865619"/>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277" name="Shape 1277"/>
            <p:cNvSpPr/>
            <p:nvPr/>
          </p:nvSpPr>
          <p:spPr>
            <a:xfrm>
              <a:off x="1676400" y="4002128"/>
              <a:ext cx="259503" cy="242349"/>
            </a:xfrm>
            <a:prstGeom prst="ellipse">
              <a:avLst/>
            </a:prstGeom>
            <a:solidFill>
              <a:srgbClr val="00FF00"/>
            </a:solidFill>
            <a:ln w="9525" cap="flat" cmpd="sng">
              <a:solidFill>
                <a:srgbClr val="FFCA00"/>
              </a:solidFill>
              <a:prstDash val="solid"/>
              <a:round/>
              <a:headEnd type="none" w="med" len="med"/>
              <a:tailEnd type="none" w="med" len="med"/>
            </a:ln>
            <a:effectLst>
              <a:outerShdw blurRad="39999" dist="20000" dir="5400000" rotWithShape="0">
                <a:srgbClr val="000000">
                  <a:alpha val="37647"/>
                </a:srgbClr>
              </a:outerShdw>
            </a:effectLst>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V3</a:t>
              </a:r>
            </a:p>
          </p:txBody>
        </p:sp>
        <p:sp>
          <p:nvSpPr>
            <p:cNvPr id="1278" name="Shape 1278"/>
            <p:cNvSpPr/>
            <p:nvPr/>
          </p:nvSpPr>
          <p:spPr>
            <a:xfrm>
              <a:off x="3200400" y="3970791"/>
              <a:ext cx="259503" cy="242349"/>
            </a:xfrm>
            <a:prstGeom prst="ellipse">
              <a:avLst/>
            </a:prstGeom>
            <a:solidFill>
              <a:srgbClr val="00FF00"/>
            </a:solidFill>
            <a:ln w="9525" cap="flat" cmpd="sng">
              <a:solidFill>
                <a:srgbClr val="FFCA00"/>
              </a:solidFill>
              <a:prstDash val="solid"/>
              <a:round/>
              <a:headEnd type="none" w="med" len="med"/>
              <a:tailEnd type="none" w="med" len="med"/>
            </a:ln>
            <a:effectLst>
              <a:outerShdw blurRad="39999" dist="20000" dir="5400000" rotWithShape="0">
                <a:srgbClr val="000000">
                  <a:alpha val="37647"/>
                </a:srgbClr>
              </a:outerShdw>
            </a:effectLst>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V4</a:t>
              </a:r>
            </a:p>
          </p:txBody>
        </p:sp>
        <p:sp>
          <p:nvSpPr>
            <p:cNvPr id="1279" name="Shape 1279"/>
            <p:cNvSpPr/>
            <p:nvPr/>
          </p:nvSpPr>
          <p:spPr>
            <a:xfrm>
              <a:off x="3124200" y="3399198"/>
              <a:ext cx="259503" cy="242349"/>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V5</a:t>
              </a:r>
            </a:p>
          </p:txBody>
        </p:sp>
        <p:sp>
          <p:nvSpPr>
            <p:cNvPr id="1280" name="Shape 1280"/>
            <p:cNvSpPr/>
            <p:nvPr/>
          </p:nvSpPr>
          <p:spPr>
            <a:xfrm>
              <a:off x="2209800" y="3416023"/>
              <a:ext cx="259503" cy="242349"/>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V6</a:t>
              </a:r>
            </a:p>
          </p:txBody>
        </p:sp>
        <p:sp>
          <p:nvSpPr>
            <p:cNvPr id="1281" name="Shape 1281"/>
            <p:cNvSpPr/>
            <p:nvPr/>
          </p:nvSpPr>
          <p:spPr>
            <a:xfrm>
              <a:off x="1676400" y="2958823"/>
              <a:ext cx="259503" cy="242349"/>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V7</a:t>
              </a:r>
            </a:p>
          </p:txBody>
        </p:sp>
        <p:sp>
          <p:nvSpPr>
            <p:cNvPr id="1282" name="Shape 1282"/>
            <p:cNvSpPr/>
            <p:nvPr/>
          </p:nvSpPr>
          <p:spPr>
            <a:xfrm>
              <a:off x="2180772" y="2367366"/>
              <a:ext cx="259503" cy="242349"/>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V8</a:t>
              </a:r>
            </a:p>
          </p:txBody>
        </p:sp>
        <p:cxnSp>
          <p:nvCxnSpPr>
            <p:cNvPr id="1283" name="Shape 1283"/>
            <p:cNvCxnSpPr>
              <a:stCxn id="1270" idx="3"/>
              <a:endCxn id="1268" idx="7"/>
            </p:cNvCxnSpPr>
            <p:nvPr/>
          </p:nvCxnSpPr>
          <p:spPr>
            <a:xfrm flipH="1">
              <a:off x="1298663" y="2214847"/>
              <a:ext cx="581700" cy="1236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84" name="Shape 1284"/>
            <p:cNvCxnSpPr>
              <a:stCxn id="1270" idx="5"/>
              <a:endCxn id="1269" idx="1"/>
            </p:cNvCxnSpPr>
            <p:nvPr/>
          </p:nvCxnSpPr>
          <p:spPr>
            <a:xfrm>
              <a:off x="2095889" y="2214847"/>
              <a:ext cx="1071300" cy="1701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85" name="Shape 1285"/>
            <p:cNvCxnSpPr>
              <a:stCxn id="1277" idx="2"/>
              <a:endCxn id="1268" idx="5"/>
            </p:cNvCxnSpPr>
            <p:nvPr/>
          </p:nvCxnSpPr>
          <p:spPr>
            <a:xfrm rot="10800000">
              <a:off x="1299000" y="3622903"/>
              <a:ext cx="377400" cy="5004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86" name="Shape 1286"/>
            <p:cNvCxnSpPr>
              <a:stCxn id="1278" idx="2"/>
              <a:endCxn id="1277" idx="6"/>
            </p:cNvCxnSpPr>
            <p:nvPr/>
          </p:nvCxnSpPr>
          <p:spPr>
            <a:xfrm flipH="1">
              <a:off x="1935900" y="4091965"/>
              <a:ext cx="1264500" cy="312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87" name="Shape 1287"/>
            <p:cNvCxnSpPr>
              <a:stCxn id="1279" idx="3"/>
              <a:endCxn id="1277" idx="7"/>
            </p:cNvCxnSpPr>
            <p:nvPr/>
          </p:nvCxnSpPr>
          <p:spPr>
            <a:xfrm flipH="1">
              <a:off x="1898003" y="3606056"/>
              <a:ext cx="1264200" cy="4314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88" name="Shape 1288"/>
            <p:cNvCxnSpPr>
              <a:stCxn id="1280" idx="2"/>
              <a:endCxn id="1268" idx="6"/>
            </p:cNvCxnSpPr>
            <p:nvPr/>
          </p:nvCxnSpPr>
          <p:spPr>
            <a:xfrm rot="10800000">
              <a:off x="1337099" y="3537197"/>
              <a:ext cx="872700" cy="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89" name="Shape 1289"/>
            <p:cNvCxnSpPr>
              <a:stCxn id="1279" idx="2"/>
              <a:endCxn id="1280" idx="6"/>
            </p:cNvCxnSpPr>
            <p:nvPr/>
          </p:nvCxnSpPr>
          <p:spPr>
            <a:xfrm flipH="1">
              <a:off x="2469300" y="3520373"/>
              <a:ext cx="654900" cy="168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90" name="Shape 1290"/>
            <p:cNvCxnSpPr>
              <a:stCxn id="1269" idx="2"/>
              <a:endCxn id="1282" idx="6"/>
            </p:cNvCxnSpPr>
            <p:nvPr/>
          </p:nvCxnSpPr>
          <p:spPr>
            <a:xfrm flipH="1">
              <a:off x="2440200" y="2470398"/>
              <a:ext cx="684000" cy="180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91" name="Shape 1291"/>
            <p:cNvCxnSpPr>
              <a:stCxn id="1282" idx="3"/>
              <a:endCxn id="1281" idx="0"/>
            </p:cNvCxnSpPr>
            <p:nvPr/>
          </p:nvCxnSpPr>
          <p:spPr>
            <a:xfrm flipH="1">
              <a:off x="1805975" y="2574224"/>
              <a:ext cx="412800" cy="384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92" name="Shape 1292"/>
            <p:cNvCxnSpPr>
              <a:stCxn id="1281" idx="5"/>
              <a:endCxn id="1280" idx="0"/>
            </p:cNvCxnSpPr>
            <p:nvPr/>
          </p:nvCxnSpPr>
          <p:spPr>
            <a:xfrm>
              <a:off x="1897900" y="3165680"/>
              <a:ext cx="441600" cy="2502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93" name="Shape 1293"/>
            <p:cNvCxnSpPr>
              <a:stCxn id="1269" idx="4"/>
              <a:endCxn id="1279" idx="0"/>
            </p:cNvCxnSpPr>
            <p:nvPr/>
          </p:nvCxnSpPr>
          <p:spPr>
            <a:xfrm flipH="1">
              <a:off x="3253963" y="2591573"/>
              <a:ext cx="16800" cy="807599"/>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294" name="Shape 1294"/>
            <p:cNvCxnSpPr>
              <a:stCxn id="1279" idx="4"/>
              <a:endCxn id="1278" idx="0"/>
            </p:cNvCxnSpPr>
            <p:nvPr/>
          </p:nvCxnSpPr>
          <p:spPr>
            <a:xfrm>
              <a:off x="3253951" y="3641547"/>
              <a:ext cx="76200" cy="3294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sp>
          <p:nvSpPr>
            <p:cNvPr id="1295" name="Shape 1295"/>
            <p:cNvSpPr txBox="1"/>
            <p:nvPr/>
          </p:nvSpPr>
          <p:spPr>
            <a:xfrm>
              <a:off x="2590800" y="4154444"/>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9</a:t>
              </a:r>
            </a:p>
          </p:txBody>
        </p:sp>
        <p:sp>
          <p:nvSpPr>
            <p:cNvPr id="1296" name="Shape 1296"/>
            <p:cNvSpPr txBox="1"/>
            <p:nvPr/>
          </p:nvSpPr>
          <p:spPr>
            <a:xfrm>
              <a:off x="3336867" y="3727750"/>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2</a:t>
              </a:r>
            </a:p>
          </p:txBody>
        </p:sp>
        <p:sp>
          <p:nvSpPr>
            <p:cNvPr id="1297" name="Shape 1297"/>
            <p:cNvSpPr txBox="1"/>
            <p:nvPr/>
          </p:nvSpPr>
          <p:spPr>
            <a:xfrm>
              <a:off x="1258684" y="3910275"/>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8</a:t>
              </a:r>
            </a:p>
          </p:txBody>
        </p:sp>
        <p:sp>
          <p:nvSpPr>
            <p:cNvPr id="1298" name="Shape 1298"/>
            <p:cNvSpPr txBox="1"/>
            <p:nvPr/>
          </p:nvSpPr>
          <p:spPr>
            <a:xfrm>
              <a:off x="2590800" y="2513110"/>
              <a:ext cx="408709"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1/2</a:t>
              </a:r>
            </a:p>
          </p:txBody>
        </p:sp>
        <p:sp>
          <p:nvSpPr>
            <p:cNvPr id="1299" name="Shape 1299"/>
            <p:cNvSpPr txBox="1"/>
            <p:nvPr/>
          </p:nvSpPr>
          <p:spPr>
            <a:xfrm>
              <a:off x="1258684" y="2668993"/>
              <a:ext cx="244532"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10</a:t>
              </a:r>
            </a:p>
          </p:txBody>
        </p:sp>
        <p:sp>
          <p:nvSpPr>
            <p:cNvPr id="1300" name="Shape 1300"/>
            <p:cNvSpPr txBox="1"/>
            <p:nvPr/>
          </p:nvSpPr>
          <p:spPr>
            <a:xfrm>
              <a:off x="1752600" y="2590800"/>
              <a:ext cx="332509" cy="17234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1/2</a:t>
              </a:r>
            </a:p>
          </p:txBody>
        </p:sp>
      </p:grpSp>
      <p:grpSp>
        <p:nvGrpSpPr>
          <p:cNvPr id="1301" name="Shape 1301"/>
          <p:cNvGrpSpPr/>
          <p:nvPr/>
        </p:nvGrpSpPr>
        <p:grpSpPr>
          <a:xfrm>
            <a:off x="3809999" y="1523998"/>
            <a:ext cx="2209799" cy="1395051"/>
            <a:chOff x="3352799" y="2055911"/>
            <a:chExt cx="2129155" cy="1627308"/>
          </a:xfrm>
        </p:grpSpPr>
        <p:grpSp>
          <p:nvGrpSpPr>
            <p:cNvPr id="1302" name="Shape 1302"/>
            <p:cNvGrpSpPr/>
            <p:nvPr/>
          </p:nvGrpSpPr>
          <p:grpSpPr>
            <a:xfrm>
              <a:off x="3352799" y="2105953"/>
              <a:ext cx="1990477" cy="1414184"/>
              <a:chOff x="755072" y="2123375"/>
              <a:chExt cx="2171430" cy="1552368"/>
            </a:xfrm>
          </p:grpSpPr>
          <p:sp>
            <p:nvSpPr>
              <p:cNvPr id="1303" name="Shape 1303"/>
              <p:cNvSpPr/>
              <p:nvPr/>
            </p:nvSpPr>
            <p:spPr>
              <a:xfrm>
                <a:off x="869866" y="3398655"/>
                <a:ext cx="259503" cy="277087"/>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V2</a:t>
                </a:r>
              </a:p>
            </p:txBody>
          </p:sp>
          <p:sp>
            <p:nvSpPr>
              <p:cNvPr id="1304" name="Shape 1304"/>
              <p:cNvSpPr/>
              <p:nvPr/>
            </p:nvSpPr>
            <p:spPr>
              <a:xfrm>
                <a:off x="838200" y="2141984"/>
                <a:ext cx="304798" cy="277087"/>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V1</a:t>
                </a:r>
              </a:p>
            </p:txBody>
          </p:sp>
          <p:sp>
            <p:nvSpPr>
              <p:cNvPr id="1305" name="Shape 1305"/>
              <p:cNvSpPr txBox="1"/>
              <p:nvPr/>
            </p:nvSpPr>
            <p:spPr>
              <a:xfrm>
                <a:off x="755072" y="2906532"/>
                <a:ext cx="244532" cy="197047"/>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4</a:t>
                </a:r>
              </a:p>
            </p:txBody>
          </p:sp>
          <p:sp>
            <p:nvSpPr>
              <p:cNvPr id="1306" name="Shape 1306"/>
              <p:cNvSpPr/>
              <p:nvPr/>
            </p:nvSpPr>
            <p:spPr>
              <a:xfrm>
                <a:off x="2663041" y="3382044"/>
                <a:ext cx="259503" cy="277087"/>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V3</a:t>
                </a:r>
              </a:p>
            </p:txBody>
          </p:sp>
          <p:sp>
            <p:nvSpPr>
              <p:cNvPr id="1307" name="Shape 1307"/>
              <p:cNvSpPr/>
              <p:nvPr/>
            </p:nvSpPr>
            <p:spPr>
              <a:xfrm>
                <a:off x="2667000" y="2123375"/>
                <a:ext cx="259503" cy="277087"/>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V4</a:t>
                </a:r>
              </a:p>
            </p:txBody>
          </p:sp>
          <p:cxnSp>
            <p:nvCxnSpPr>
              <p:cNvPr id="1308" name="Shape 1308"/>
              <p:cNvCxnSpPr>
                <a:stCxn id="1304" idx="4"/>
                <a:endCxn id="1303" idx="0"/>
              </p:cNvCxnSpPr>
              <p:nvPr/>
            </p:nvCxnSpPr>
            <p:spPr>
              <a:xfrm>
                <a:off x="990599" y="2419072"/>
                <a:ext cx="9000" cy="9795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09" name="Shape 1309"/>
              <p:cNvCxnSpPr>
                <a:stCxn id="1304" idx="6"/>
                <a:endCxn id="1307" idx="2"/>
              </p:cNvCxnSpPr>
              <p:nvPr/>
            </p:nvCxnSpPr>
            <p:spPr>
              <a:xfrm rot="10800000" flipH="1">
                <a:off x="1142998" y="2262228"/>
                <a:ext cx="1524000" cy="183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10" name="Shape 1310"/>
              <p:cNvCxnSpPr>
                <a:stCxn id="1306" idx="2"/>
                <a:endCxn id="1303" idx="6"/>
              </p:cNvCxnSpPr>
              <p:nvPr/>
            </p:nvCxnSpPr>
            <p:spPr>
              <a:xfrm flipH="1">
                <a:off x="1129141" y="3520588"/>
                <a:ext cx="1533900" cy="165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11" name="Shape 1311"/>
              <p:cNvCxnSpPr>
                <a:stCxn id="1307" idx="4"/>
                <a:endCxn id="1306" idx="0"/>
              </p:cNvCxnSpPr>
              <p:nvPr/>
            </p:nvCxnSpPr>
            <p:spPr>
              <a:xfrm flipH="1">
                <a:off x="2792551" y="2400462"/>
                <a:ext cx="4200" cy="981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12" name="Shape 1312"/>
              <p:cNvCxnSpPr>
                <a:stCxn id="1304" idx="5"/>
                <a:endCxn id="1306" idx="1"/>
              </p:cNvCxnSpPr>
              <p:nvPr/>
            </p:nvCxnSpPr>
            <p:spPr>
              <a:xfrm>
                <a:off x="1098361" y="2378494"/>
                <a:ext cx="1602900" cy="1043999"/>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13" name="Shape 1313"/>
              <p:cNvCxnSpPr>
                <a:stCxn id="1307" idx="3"/>
                <a:endCxn id="1303" idx="7"/>
              </p:cNvCxnSpPr>
              <p:nvPr/>
            </p:nvCxnSpPr>
            <p:spPr>
              <a:xfrm flipH="1">
                <a:off x="1091603" y="2359884"/>
                <a:ext cx="1613399" cy="1079399"/>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grpSp>
        <p:sp>
          <p:nvSpPr>
            <p:cNvPr id="1314" name="Shape 1314"/>
            <p:cNvSpPr txBox="1"/>
            <p:nvPr/>
          </p:nvSpPr>
          <p:spPr>
            <a:xfrm>
              <a:off x="4271644" y="3503712"/>
              <a:ext cx="224155" cy="179508"/>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4</a:t>
              </a:r>
            </a:p>
          </p:txBody>
        </p:sp>
        <p:sp>
          <p:nvSpPr>
            <p:cNvPr id="1315" name="Shape 1315"/>
            <p:cNvSpPr txBox="1"/>
            <p:nvPr/>
          </p:nvSpPr>
          <p:spPr>
            <a:xfrm>
              <a:off x="4271644" y="2055911"/>
              <a:ext cx="224155" cy="179508"/>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4</a:t>
              </a:r>
            </a:p>
          </p:txBody>
        </p:sp>
        <p:sp>
          <p:nvSpPr>
            <p:cNvPr id="1316" name="Shape 1316"/>
            <p:cNvSpPr txBox="1"/>
            <p:nvPr/>
          </p:nvSpPr>
          <p:spPr>
            <a:xfrm>
              <a:off x="5257800" y="2743200"/>
              <a:ext cx="224155" cy="179508"/>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4</a:t>
              </a:r>
            </a:p>
          </p:txBody>
        </p:sp>
        <p:sp>
          <p:nvSpPr>
            <p:cNvPr id="1317" name="Shape 1317"/>
            <p:cNvSpPr txBox="1"/>
            <p:nvPr/>
          </p:nvSpPr>
          <p:spPr>
            <a:xfrm>
              <a:off x="4500244" y="2438400"/>
              <a:ext cx="224155" cy="179508"/>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4</a:t>
              </a:r>
            </a:p>
          </p:txBody>
        </p:sp>
        <p:sp>
          <p:nvSpPr>
            <p:cNvPr id="1318" name="Shape 1318"/>
            <p:cNvSpPr txBox="1"/>
            <p:nvPr/>
          </p:nvSpPr>
          <p:spPr>
            <a:xfrm>
              <a:off x="4572000" y="3122711"/>
              <a:ext cx="224155" cy="179508"/>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4</a:t>
              </a:r>
            </a:p>
          </p:txBody>
        </p:sp>
      </p:grpSp>
      <p:grpSp>
        <p:nvGrpSpPr>
          <p:cNvPr id="1319" name="Shape 1319"/>
          <p:cNvGrpSpPr/>
          <p:nvPr/>
        </p:nvGrpSpPr>
        <p:grpSpPr>
          <a:xfrm>
            <a:off x="6772521" y="1523999"/>
            <a:ext cx="1990477" cy="1324828"/>
            <a:chOff x="3352799" y="2055911"/>
            <a:chExt cx="1990477" cy="1638074"/>
          </a:xfrm>
        </p:grpSpPr>
        <p:grpSp>
          <p:nvGrpSpPr>
            <p:cNvPr id="1320" name="Shape 1320"/>
            <p:cNvGrpSpPr/>
            <p:nvPr/>
          </p:nvGrpSpPr>
          <p:grpSpPr>
            <a:xfrm>
              <a:off x="3352799" y="2098387"/>
              <a:ext cx="1990477" cy="1429323"/>
              <a:chOff x="755072" y="2115066"/>
              <a:chExt cx="2171430" cy="1568985"/>
            </a:xfrm>
          </p:grpSpPr>
          <p:sp>
            <p:nvSpPr>
              <p:cNvPr id="1321" name="Shape 1321"/>
              <p:cNvSpPr/>
              <p:nvPr/>
            </p:nvSpPr>
            <p:spPr>
              <a:xfrm>
                <a:off x="869866" y="3390346"/>
                <a:ext cx="259503" cy="293704"/>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V2</a:t>
                </a:r>
              </a:p>
            </p:txBody>
          </p:sp>
          <p:sp>
            <p:nvSpPr>
              <p:cNvPr id="1322" name="Shape 1322"/>
              <p:cNvSpPr/>
              <p:nvPr/>
            </p:nvSpPr>
            <p:spPr>
              <a:xfrm>
                <a:off x="838200" y="2133675"/>
                <a:ext cx="304798" cy="293704"/>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V1</a:t>
                </a:r>
              </a:p>
            </p:txBody>
          </p:sp>
          <p:sp>
            <p:nvSpPr>
              <p:cNvPr id="1323" name="Shape 1323"/>
              <p:cNvSpPr txBox="1"/>
              <p:nvPr/>
            </p:nvSpPr>
            <p:spPr>
              <a:xfrm>
                <a:off x="755072" y="2906532"/>
                <a:ext cx="244532" cy="208866"/>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4</a:t>
                </a:r>
              </a:p>
            </p:txBody>
          </p:sp>
          <p:sp>
            <p:nvSpPr>
              <p:cNvPr id="1324" name="Shape 1324"/>
              <p:cNvSpPr/>
              <p:nvPr/>
            </p:nvSpPr>
            <p:spPr>
              <a:xfrm>
                <a:off x="2663041" y="3373737"/>
                <a:ext cx="259503" cy="293704"/>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V3</a:t>
                </a:r>
              </a:p>
            </p:txBody>
          </p:sp>
          <p:sp>
            <p:nvSpPr>
              <p:cNvPr id="1325" name="Shape 1325"/>
              <p:cNvSpPr/>
              <p:nvPr/>
            </p:nvSpPr>
            <p:spPr>
              <a:xfrm>
                <a:off x="2667000" y="2115066"/>
                <a:ext cx="259503" cy="293704"/>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V4</a:t>
                </a:r>
              </a:p>
            </p:txBody>
          </p:sp>
          <p:cxnSp>
            <p:nvCxnSpPr>
              <p:cNvPr id="1326" name="Shape 1326"/>
              <p:cNvCxnSpPr>
                <a:stCxn id="1322" idx="4"/>
                <a:endCxn id="1321" idx="0"/>
              </p:cNvCxnSpPr>
              <p:nvPr/>
            </p:nvCxnSpPr>
            <p:spPr>
              <a:xfrm>
                <a:off x="990599" y="2427379"/>
                <a:ext cx="9300" cy="9630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27" name="Shape 1327"/>
              <p:cNvCxnSpPr>
                <a:stCxn id="1322" idx="6"/>
                <a:endCxn id="1325" idx="2"/>
              </p:cNvCxnSpPr>
              <p:nvPr/>
            </p:nvCxnSpPr>
            <p:spPr>
              <a:xfrm rot="10800000" flipH="1">
                <a:off x="1142998" y="2261927"/>
                <a:ext cx="1524000" cy="18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28" name="Shape 1328"/>
              <p:cNvCxnSpPr>
                <a:stCxn id="1324" idx="2"/>
                <a:endCxn id="1321" idx="6"/>
              </p:cNvCxnSpPr>
              <p:nvPr/>
            </p:nvCxnSpPr>
            <p:spPr>
              <a:xfrm flipH="1">
                <a:off x="1129441" y="3520589"/>
                <a:ext cx="1533600" cy="168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grpSp>
        <p:sp>
          <p:nvSpPr>
            <p:cNvPr id="1329" name="Shape 1329"/>
            <p:cNvSpPr txBox="1"/>
            <p:nvPr/>
          </p:nvSpPr>
          <p:spPr>
            <a:xfrm>
              <a:off x="4271644" y="3503712"/>
              <a:ext cx="224155" cy="190274"/>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4</a:t>
              </a:r>
            </a:p>
          </p:txBody>
        </p:sp>
        <p:sp>
          <p:nvSpPr>
            <p:cNvPr id="1330" name="Shape 1330"/>
            <p:cNvSpPr txBox="1"/>
            <p:nvPr/>
          </p:nvSpPr>
          <p:spPr>
            <a:xfrm>
              <a:off x="4271644" y="2055911"/>
              <a:ext cx="224155" cy="190274"/>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4</a:t>
              </a:r>
            </a:p>
          </p:txBody>
        </p:sp>
      </p:grpSp>
      <p:grpSp>
        <p:nvGrpSpPr>
          <p:cNvPr id="1331" name="Shape 1331"/>
          <p:cNvGrpSpPr/>
          <p:nvPr/>
        </p:nvGrpSpPr>
        <p:grpSpPr>
          <a:xfrm>
            <a:off x="838199" y="3941153"/>
            <a:ext cx="2362200" cy="2324158"/>
            <a:chOff x="1151708" y="1541762"/>
            <a:chExt cx="2429692" cy="2892072"/>
          </a:xfrm>
        </p:grpSpPr>
        <p:sp>
          <p:nvSpPr>
            <p:cNvPr id="1332" name="Shape 1332"/>
            <p:cNvSpPr/>
            <p:nvPr/>
          </p:nvSpPr>
          <p:spPr>
            <a:xfrm>
              <a:off x="1151708" y="3402562"/>
              <a:ext cx="259504" cy="269272"/>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V2</a:t>
              </a:r>
            </a:p>
          </p:txBody>
        </p:sp>
        <p:sp>
          <p:nvSpPr>
            <p:cNvPr id="1333" name="Shape 1333"/>
            <p:cNvSpPr/>
            <p:nvPr/>
          </p:nvSpPr>
          <p:spPr>
            <a:xfrm>
              <a:off x="3124200" y="2335761"/>
              <a:ext cx="293127" cy="269272"/>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V9</a:t>
              </a:r>
            </a:p>
          </p:txBody>
        </p:sp>
        <p:sp>
          <p:nvSpPr>
            <p:cNvPr id="1334" name="Shape 1334"/>
            <p:cNvSpPr/>
            <p:nvPr/>
          </p:nvSpPr>
          <p:spPr>
            <a:xfrm>
              <a:off x="1905000" y="1541762"/>
              <a:ext cx="304798" cy="269272"/>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V1</a:t>
              </a:r>
            </a:p>
          </p:txBody>
        </p:sp>
        <p:sp>
          <p:nvSpPr>
            <p:cNvPr id="1335" name="Shape 1335"/>
            <p:cNvSpPr txBox="1"/>
            <p:nvPr/>
          </p:nvSpPr>
          <p:spPr>
            <a:xfrm>
              <a:off x="2647564" y="3915569"/>
              <a:ext cx="244532" cy="191490"/>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2</a:t>
              </a:r>
            </a:p>
          </p:txBody>
        </p:sp>
        <p:sp>
          <p:nvSpPr>
            <p:cNvPr id="1336" name="Shape 1336"/>
            <p:cNvSpPr txBox="1"/>
            <p:nvPr/>
          </p:nvSpPr>
          <p:spPr>
            <a:xfrm>
              <a:off x="1508066" y="3322819"/>
              <a:ext cx="244532" cy="191490"/>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37" name="Shape 1337"/>
            <p:cNvSpPr txBox="1"/>
            <p:nvPr/>
          </p:nvSpPr>
          <p:spPr>
            <a:xfrm>
              <a:off x="2041466" y="3094219"/>
              <a:ext cx="244532" cy="191490"/>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38" name="Shape 1338"/>
            <p:cNvSpPr txBox="1"/>
            <p:nvPr/>
          </p:nvSpPr>
          <p:spPr>
            <a:xfrm>
              <a:off x="2667000" y="3322819"/>
              <a:ext cx="244532" cy="191490"/>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39" name="Shape 1339"/>
            <p:cNvSpPr txBox="1"/>
            <p:nvPr/>
          </p:nvSpPr>
          <p:spPr>
            <a:xfrm>
              <a:off x="2562497" y="1852658"/>
              <a:ext cx="244532" cy="191490"/>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40" name="Shape 1340"/>
            <p:cNvSpPr txBox="1"/>
            <p:nvPr/>
          </p:nvSpPr>
          <p:spPr>
            <a:xfrm>
              <a:off x="3276600" y="2865619"/>
              <a:ext cx="244532" cy="191490"/>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41" name="Shape 1341"/>
            <p:cNvSpPr/>
            <p:nvPr/>
          </p:nvSpPr>
          <p:spPr>
            <a:xfrm>
              <a:off x="1676400" y="4164562"/>
              <a:ext cx="259503" cy="269272"/>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V3</a:t>
              </a:r>
            </a:p>
          </p:txBody>
        </p:sp>
        <p:sp>
          <p:nvSpPr>
            <p:cNvPr id="1342" name="Shape 1342"/>
            <p:cNvSpPr/>
            <p:nvPr/>
          </p:nvSpPr>
          <p:spPr>
            <a:xfrm>
              <a:off x="3200400" y="4133223"/>
              <a:ext cx="259503" cy="269272"/>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V4</a:t>
              </a:r>
            </a:p>
          </p:txBody>
        </p:sp>
        <p:sp>
          <p:nvSpPr>
            <p:cNvPr id="1343" name="Shape 1343"/>
            <p:cNvSpPr/>
            <p:nvPr/>
          </p:nvSpPr>
          <p:spPr>
            <a:xfrm>
              <a:off x="3124200" y="3385737"/>
              <a:ext cx="259503" cy="269272"/>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V5</a:t>
              </a:r>
            </a:p>
          </p:txBody>
        </p:sp>
        <p:sp>
          <p:nvSpPr>
            <p:cNvPr id="1344" name="Shape 1344"/>
            <p:cNvSpPr/>
            <p:nvPr/>
          </p:nvSpPr>
          <p:spPr>
            <a:xfrm>
              <a:off x="2209800" y="3402562"/>
              <a:ext cx="259503" cy="269272"/>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V6</a:t>
              </a:r>
            </a:p>
          </p:txBody>
        </p:sp>
        <p:sp>
          <p:nvSpPr>
            <p:cNvPr id="1345" name="Shape 1345"/>
            <p:cNvSpPr/>
            <p:nvPr/>
          </p:nvSpPr>
          <p:spPr>
            <a:xfrm>
              <a:off x="1676400" y="2945361"/>
              <a:ext cx="259503" cy="269272"/>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V7</a:t>
              </a:r>
            </a:p>
          </p:txBody>
        </p:sp>
        <p:sp>
          <p:nvSpPr>
            <p:cNvPr id="1346" name="Shape 1346"/>
            <p:cNvSpPr/>
            <p:nvPr/>
          </p:nvSpPr>
          <p:spPr>
            <a:xfrm>
              <a:off x="2180772" y="2353905"/>
              <a:ext cx="259503" cy="269272"/>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V8</a:t>
              </a:r>
            </a:p>
          </p:txBody>
        </p:sp>
        <p:cxnSp>
          <p:nvCxnSpPr>
            <p:cNvPr id="1347" name="Shape 1347"/>
            <p:cNvCxnSpPr>
              <a:stCxn id="1334" idx="5"/>
              <a:endCxn id="1333" idx="1"/>
            </p:cNvCxnSpPr>
            <p:nvPr/>
          </p:nvCxnSpPr>
          <p:spPr>
            <a:xfrm>
              <a:off x="2165163" y="1771601"/>
              <a:ext cx="1002000" cy="603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48" name="Shape 1348"/>
            <p:cNvCxnSpPr>
              <a:stCxn id="1343" idx="3"/>
              <a:endCxn id="1341" idx="7"/>
            </p:cNvCxnSpPr>
            <p:nvPr/>
          </p:nvCxnSpPr>
          <p:spPr>
            <a:xfrm flipH="1">
              <a:off x="1898003" y="3615575"/>
              <a:ext cx="1264200" cy="5883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49" name="Shape 1349"/>
            <p:cNvCxnSpPr>
              <a:stCxn id="1344" idx="2"/>
              <a:endCxn id="1332" idx="6"/>
            </p:cNvCxnSpPr>
            <p:nvPr/>
          </p:nvCxnSpPr>
          <p:spPr>
            <a:xfrm rot="10800000">
              <a:off x="1411200" y="3537198"/>
              <a:ext cx="798600" cy="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50" name="Shape 1350"/>
            <p:cNvCxnSpPr>
              <a:stCxn id="1343" idx="2"/>
              <a:endCxn id="1344" idx="6"/>
            </p:cNvCxnSpPr>
            <p:nvPr/>
          </p:nvCxnSpPr>
          <p:spPr>
            <a:xfrm flipH="1">
              <a:off x="2469300" y="3520373"/>
              <a:ext cx="654900" cy="168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51" name="Shape 1351"/>
            <p:cNvCxnSpPr>
              <a:stCxn id="1333" idx="2"/>
              <a:endCxn id="1346" idx="6"/>
            </p:cNvCxnSpPr>
            <p:nvPr/>
          </p:nvCxnSpPr>
          <p:spPr>
            <a:xfrm flipH="1">
              <a:off x="2440500" y="2470398"/>
              <a:ext cx="683700" cy="183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52" name="Shape 1352"/>
            <p:cNvCxnSpPr>
              <a:stCxn id="1346" idx="3"/>
              <a:endCxn id="1345" idx="0"/>
            </p:cNvCxnSpPr>
            <p:nvPr/>
          </p:nvCxnSpPr>
          <p:spPr>
            <a:xfrm flipH="1">
              <a:off x="1806275" y="2583743"/>
              <a:ext cx="412500" cy="3618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53" name="Shape 1353"/>
            <p:cNvCxnSpPr>
              <a:stCxn id="1345" idx="5"/>
              <a:endCxn id="1344" idx="0"/>
            </p:cNvCxnSpPr>
            <p:nvPr/>
          </p:nvCxnSpPr>
          <p:spPr>
            <a:xfrm>
              <a:off x="1897899" y="3175200"/>
              <a:ext cx="441600" cy="2274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54" name="Shape 1354"/>
            <p:cNvCxnSpPr>
              <a:stCxn id="1333" idx="4"/>
              <a:endCxn id="1343" idx="0"/>
            </p:cNvCxnSpPr>
            <p:nvPr/>
          </p:nvCxnSpPr>
          <p:spPr>
            <a:xfrm flipH="1">
              <a:off x="3253963" y="2605034"/>
              <a:ext cx="16800" cy="780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55" name="Shape 1355"/>
            <p:cNvCxnSpPr>
              <a:stCxn id="1343" idx="4"/>
              <a:endCxn id="1342" idx="0"/>
            </p:cNvCxnSpPr>
            <p:nvPr/>
          </p:nvCxnSpPr>
          <p:spPr>
            <a:xfrm>
              <a:off x="3253951" y="3655010"/>
              <a:ext cx="76200" cy="4782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sp>
          <p:nvSpPr>
            <p:cNvPr id="1356" name="Shape 1356"/>
            <p:cNvSpPr txBox="1"/>
            <p:nvPr/>
          </p:nvSpPr>
          <p:spPr>
            <a:xfrm>
              <a:off x="3336867" y="3884712"/>
              <a:ext cx="244532" cy="191490"/>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2</a:t>
              </a:r>
            </a:p>
          </p:txBody>
        </p:sp>
        <p:sp>
          <p:nvSpPr>
            <p:cNvPr id="1357" name="Shape 1357"/>
            <p:cNvSpPr txBox="1"/>
            <p:nvPr/>
          </p:nvSpPr>
          <p:spPr>
            <a:xfrm>
              <a:off x="2590800" y="2513110"/>
              <a:ext cx="408709" cy="191490"/>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1/2</a:t>
              </a:r>
            </a:p>
          </p:txBody>
        </p:sp>
        <p:sp>
          <p:nvSpPr>
            <p:cNvPr id="1358" name="Shape 1358"/>
            <p:cNvSpPr txBox="1"/>
            <p:nvPr/>
          </p:nvSpPr>
          <p:spPr>
            <a:xfrm>
              <a:off x="1752600" y="2590800"/>
              <a:ext cx="332509" cy="191490"/>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1/2</a:t>
              </a:r>
            </a:p>
          </p:txBody>
        </p:sp>
      </p:grpSp>
      <p:grpSp>
        <p:nvGrpSpPr>
          <p:cNvPr id="1359" name="Shape 1359"/>
          <p:cNvGrpSpPr/>
          <p:nvPr/>
        </p:nvGrpSpPr>
        <p:grpSpPr>
          <a:xfrm>
            <a:off x="3876921" y="3944056"/>
            <a:ext cx="2219079" cy="2170284"/>
            <a:chOff x="1160586" y="1816158"/>
            <a:chExt cx="2420814" cy="2613324"/>
          </a:xfrm>
        </p:grpSpPr>
        <p:sp>
          <p:nvSpPr>
            <p:cNvPr id="1360" name="Shape 1360"/>
            <p:cNvSpPr/>
            <p:nvPr/>
          </p:nvSpPr>
          <p:spPr>
            <a:xfrm>
              <a:off x="1160586" y="3406912"/>
              <a:ext cx="259503" cy="260570"/>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V2</a:t>
              </a:r>
            </a:p>
          </p:txBody>
        </p:sp>
        <p:sp>
          <p:nvSpPr>
            <p:cNvPr id="1361" name="Shape 1361"/>
            <p:cNvSpPr/>
            <p:nvPr/>
          </p:nvSpPr>
          <p:spPr>
            <a:xfrm>
              <a:off x="3124200" y="2340113"/>
              <a:ext cx="293127" cy="260570"/>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V9</a:t>
              </a:r>
            </a:p>
          </p:txBody>
        </p:sp>
        <p:sp>
          <p:nvSpPr>
            <p:cNvPr id="1362" name="Shape 1362"/>
            <p:cNvSpPr/>
            <p:nvPr/>
          </p:nvSpPr>
          <p:spPr>
            <a:xfrm>
              <a:off x="1905000" y="1816158"/>
              <a:ext cx="304798" cy="260570"/>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V1</a:t>
              </a:r>
            </a:p>
          </p:txBody>
        </p:sp>
        <p:sp>
          <p:nvSpPr>
            <p:cNvPr id="1363" name="Shape 1363"/>
            <p:cNvSpPr txBox="1"/>
            <p:nvPr/>
          </p:nvSpPr>
          <p:spPr>
            <a:xfrm>
              <a:off x="2647564" y="3915569"/>
              <a:ext cx="244532" cy="18530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2</a:t>
              </a:r>
            </a:p>
          </p:txBody>
        </p:sp>
        <p:sp>
          <p:nvSpPr>
            <p:cNvPr id="1364" name="Shape 1364"/>
            <p:cNvSpPr txBox="1"/>
            <p:nvPr/>
          </p:nvSpPr>
          <p:spPr>
            <a:xfrm>
              <a:off x="1508066" y="3322819"/>
              <a:ext cx="244532" cy="18530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65" name="Shape 1365"/>
            <p:cNvSpPr txBox="1"/>
            <p:nvPr/>
          </p:nvSpPr>
          <p:spPr>
            <a:xfrm>
              <a:off x="2667000" y="3322819"/>
              <a:ext cx="244532" cy="18530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66" name="Shape 1366"/>
            <p:cNvSpPr txBox="1"/>
            <p:nvPr/>
          </p:nvSpPr>
          <p:spPr>
            <a:xfrm>
              <a:off x="2661725" y="1944966"/>
              <a:ext cx="244532" cy="18530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67" name="Shape 1367"/>
            <p:cNvSpPr txBox="1"/>
            <p:nvPr/>
          </p:nvSpPr>
          <p:spPr>
            <a:xfrm>
              <a:off x="3276600" y="2865619"/>
              <a:ext cx="244532" cy="18530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68" name="Shape 1368"/>
            <p:cNvSpPr/>
            <p:nvPr/>
          </p:nvSpPr>
          <p:spPr>
            <a:xfrm>
              <a:off x="1676400" y="4168912"/>
              <a:ext cx="259503" cy="260570"/>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V3</a:t>
              </a:r>
            </a:p>
          </p:txBody>
        </p:sp>
        <p:sp>
          <p:nvSpPr>
            <p:cNvPr id="1369" name="Shape 1369"/>
            <p:cNvSpPr/>
            <p:nvPr/>
          </p:nvSpPr>
          <p:spPr>
            <a:xfrm>
              <a:off x="3200400" y="4137573"/>
              <a:ext cx="259503" cy="260570"/>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V4</a:t>
              </a:r>
            </a:p>
          </p:txBody>
        </p:sp>
        <p:sp>
          <p:nvSpPr>
            <p:cNvPr id="1370" name="Shape 1370"/>
            <p:cNvSpPr/>
            <p:nvPr/>
          </p:nvSpPr>
          <p:spPr>
            <a:xfrm>
              <a:off x="3124200" y="3390087"/>
              <a:ext cx="259503" cy="260570"/>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V5</a:t>
              </a:r>
            </a:p>
          </p:txBody>
        </p:sp>
        <p:sp>
          <p:nvSpPr>
            <p:cNvPr id="1371" name="Shape 1371"/>
            <p:cNvSpPr/>
            <p:nvPr/>
          </p:nvSpPr>
          <p:spPr>
            <a:xfrm>
              <a:off x="2209800" y="3406912"/>
              <a:ext cx="259503" cy="260570"/>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V6</a:t>
              </a:r>
            </a:p>
          </p:txBody>
        </p:sp>
        <p:sp>
          <p:nvSpPr>
            <p:cNvPr id="1372" name="Shape 1372"/>
            <p:cNvSpPr/>
            <p:nvPr/>
          </p:nvSpPr>
          <p:spPr>
            <a:xfrm>
              <a:off x="1676400" y="2949713"/>
              <a:ext cx="259503" cy="260570"/>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V7</a:t>
              </a:r>
            </a:p>
          </p:txBody>
        </p:sp>
        <p:sp>
          <p:nvSpPr>
            <p:cNvPr id="1373" name="Shape 1373"/>
            <p:cNvSpPr/>
            <p:nvPr/>
          </p:nvSpPr>
          <p:spPr>
            <a:xfrm>
              <a:off x="2180772" y="2358256"/>
              <a:ext cx="259503" cy="260570"/>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V8</a:t>
              </a:r>
            </a:p>
          </p:txBody>
        </p:sp>
        <p:cxnSp>
          <p:nvCxnSpPr>
            <p:cNvPr id="1374" name="Shape 1374"/>
            <p:cNvCxnSpPr>
              <a:stCxn id="1362" idx="5"/>
              <a:endCxn id="1361" idx="1"/>
            </p:cNvCxnSpPr>
            <p:nvPr/>
          </p:nvCxnSpPr>
          <p:spPr>
            <a:xfrm>
              <a:off x="2165163" y="2038570"/>
              <a:ext cx="1002000" cy="339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75" name="Shape 1375"/>
            <p:cNvCxnSpPr>
              <a:stCxn id="1370" idx="3"/>
              <a:endCxn id="1368" idx="7"/>
            </p:cNvCxnSpPr>
            <p:nvPr/>
          </p:nvCxnSpPr>
          <p:spPr>
            <a:xfrm flipH="1">
              <a:off x="1898003" y="3612499"/>
              <a:ext cx="1264200" cy="594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76" name="Shape 1376"/>
            <p:cNvCxnSpPr>
              <a:stCxn id="1371" idx="2"/>
              <a:endCxn id="1360" idx="6"/>
            </p:cNvCxnSpPr>
            <p:nvPr/>
          </p:nvCxnSpPr>
          <p:spPr>
            <a:xfrm rot="10800000">
              <a:off x="1420200" y="3537197"/>
              <a:ext cx="789600" cy="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77" name="Shape 1377"/>
            <p:cNvCxnSpPr>
              <a:stCxn id="1370" idx="2"/>
              <a:endCxn id="1371" idx="6"/>
            </p:cNvCxnSpPr>
            <p:nvPr/>
          </p:nvCxnSpPr>
          <p:spPr>
            <a:xfrm flipH="1">
              <a:off x="2469300" y="3520373"/>
              <a:ext cx="654900" cy="171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78" name="Shape 1378"/>
            <p:cNvCxnSpPr>
              <a:stCxn id="1361" idx="2"/>
              <a:endCxn id="1373" idx="6"/>
            </p:cNvCxnSpPr>
            <p:nvPr/>
          </p:nvCxnSpPr>
          <p:spPr>
            <a:xfrm flipH="1">
              <a:off x="2440200" y="2470398"/>
              <a:ext cx="684000" cy="180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79" name="Shape 1379"/>
            <p:cNvCxnSpPr>
              <a:stCxn id="1373" idx="3"/>
              <a:endCxn id="1372" idx="0"/>
            </p:cNvCxnSpPr>
            <p:nvPr/>
          </p:nvCxnSpPr>
          <p:spPr>
            <a:xfrm flipH="1">
              <a:off x="1805975" y="2580667"/>
              <a:ext cx="412800" cy="3693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80" name="Shape 1380"/>
            <p:cNvCxnSpPr>
              <a:stCxn id="1361" idx="4"/>
              <a:endCxn id="1370" idx="0"/>
            </p:cNvCxnSpPr>
            <p:nvPr/>
          </p:nvCxnSpPr>
          <p:spPr>
            <a:xfrm flipH="1">
              <a:off x="3253963" y="2600684"/>
              <a:ext cx="16800" cy="7893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81" name="Shape 1381"/>
            <p:cNvCxnSpPr>
              <a:stCxn id="1370" idx="4"/>
              <a:endCxn id="1369" idx="0"/>
            </p:cNvCxnSpPr>
            <p:nvPr/>
          </p:nvCxnSpPr>
          <p:spPr>
            <a:xfrm>
              <a:off x="3253951" y="3650658"/>
              <a:ext cx="76200" cy="4869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sp>
          <p:nvSpPr>
            <p:cNvPr id="1382" name="Shape 1382"/>
            <p:cNvSpPr txBox="1"/>
            <p:nvPr/>
          </p:nvSpPr>
          <p:spPr>
            <a:xfrm>
              <a:off x="3336867" y="3884712"/>
              <a:ext cx="244532" cy="18530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2</a:t>
              </a:r>
            </a:p>
          </p:txBody>
        </p:sp>
        <p:sp>
          <p:nvSpPr>
            <p:cNvPr id="1383" name="Shape 1383"/>
            <p:cNvSpPr txBox="1"/>
            <p:nvPr/>
          </p:nvSpPr>
          <p:spPr>
            <a:xfrm>
              <a:off x="2590800" y="2513110"/>
              <a:ext cx="408709" cy="18530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1/2</a:t>
              </a:r>
            </a:p>
          </p:txBody>
        </p:sp>
        <p:sp>
          <p:nvSpPr>
            <p:cNvPr id="1384" name="Shape 1384"/>
            <p:cNvSpPr txBox="1"/>
            <p:nvPr/>
          </p:nvSpPr>
          <p:spPr>
            <a:xfrm>
              <a:off x="1752600" y="2590800"/>
              <a:ext cx="332509" cy="185303"/>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1/2</a:t>
              </a:r>
            </a:p>
          </p:txBody>
        </p:sp>
      </p:grpSp>
      <p:grpSp>
        <p:nvGrpSpPr>
          <p:cNvPr id="1385" name="Shape 1385"/>
          <p:cNvGrpSpPr/>
          <p:nvPr/>
        </p:nvGrpSpPr>
        <p:grpSpPr>
          <a:xfrm>
            <a:off x="6924920" y="3790813"/>
            <a:ext cx="1990479" cy="2167641"/>
            <a:chOff x="1409966" y="1795815"/>
            <a:chExt cx="2171433" cy="2634904"/>
          </a:xfrm>
        </p:grpSpPr>
        <p:sp>
          <p:nvSpPr>
            <p:cNvPr id="1386" name="Shape 1386"/>
            <p:cNvSpPr/>
            <p:nvPr/>
          </p:nvSpPr>
          <p:spPr>
            <a:xfrm>
              <a:off x="1409966" y="3405676"/>
              <a:ext cx="259504" cy="263043"/>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V2</a:t>
              </a:r>
            </a:p>
          </p:txBody>
        </p:sp>
        <p:sp>
          <p:nvSpPr>
            <p:cNvPr id="1387" name="Shape 1387"/>
            <p:cNvSpPr/>
            <p:nvPr/>
          </p:nvSpPr>
          <p:spPr>
            <a:xfrm>
              <a:off x="3124200" y="2338876"/>
              <a:ext cx="293127" cy="263043"/>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V9</a:t>
              </a:r>
            </a:p>
          </p:txBody>
        </p:sp>
        <p:sp>
          <p:nvSpPr>
            <p:cNvPr id="1388" name="Shape 1388"/>
            <p:cNvSpPr/>
            <p:nvPr/>
          </p:nvSpPr>
          <p:spPr>
            <a:xfrm>
              <a:off x="2334491" y="1795815"/>
              <a:ext cx="304798" cy="263043"/>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V1</a:t>
              </a:r>
            </a:p>
          </p:txBody>
        </p:sp>
        <p:sp>
          <p:nvSpPr>
            <p:cNvPr id="1389" name="Shape 1389"/>
            <p:cNvSpPr txBox="1"/>
            <p:nvPr/>
          </p:nvSpPr>
          <p:spPr>
            <a:xfrm>
              <a:off x="2647564" y="3915569"/>
              <a:ext cx="244532" cy="187061"/>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2</a:t>
              </a:r>
            </a:p>
          </p:txBody>
        </p:sp>
        <p:sp>
          <p:nvSpPr>
            <p:cNvPr id="1390" name="Shape 1390"/>
            <p:cNvSpPr txBox="1"/>
            <p:nvPr/>
          </p:nvSpPr>
          <p:spPr>
            <a:xfrm>
              <a:off x="1757448" y="3322819"/>
              <a:ext cx="244532" cy="187061"/>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91" name="Shape 1391"/>
            <p:cNvSpPr txBox="1"/>
            <p:nvPr/>
          </p:nvSpPr>
          <p:spPr>
            <a:xfrm>
              <a:off x="2667000" y="3322819"/>
              <a:ext cx="244532" cy="187061"/>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92" name="Shape 1392"/>
            <p:cNvSpPr txBox="1"/>
            <p:nvPr/>
          </p:nvSpPr>
          <p:spPr>
            <a:xfrm>
              <a:off x="2838724" y="1944966"/>
              <a:ext cx="244532" cy="187061"/>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93" name="Shape 1393"/>
            <p:cNvSpPr txBox="1"/>
            <p:nvPr/>
          </p:nvSpPr>
          <p:spPr>
            <a:xfrm>
              <a:off x="3276600" y="2865619"/>
              <a:ext cx="244532" cy="187061"/>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1</a:t>
              </a:r>
            </a:p>
          </p:txBody>
        </p:sp>
        <p:sp>
          <p:nvSpPr>
            <p:cNvPr id="1394" name="Shape 1394"/>
            <p:cNvSpPr/>
            <p:nvPr/>
          </p:nvSpPr>
          <p:spPr>
            <a:xfrm>
              <a:off x="1676400" y="4167676"/>
              <a:ext cx="259504" cy="263043"/>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V3</a:t>
              </a:r>
            </a:p>
          </p:txBody>
        </p:sp>
        <p:sp>
          <p:nvSpPr>
            <p:cNvPr id="1395" name="Shape 1395"/>
            <p:cNvSpPr/>
            <p:nvPr/>
          </p:nvSpPr>
          <p:spPr>
            <a:xfrm>
              <a:off x="3200400" y="4136339"/>
              <a:ext cx="259504" cy="263043"/>
            </a:xfrm>
            <a:prstGeom prst="ellipse">
              <a:avLst/>
            </a:prstGeom>
            <a:solidFill>
              <a:srgbClr val="00FF00"/>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V4</a:t>
              </a:r>
            </a:p>
          </p:txBody>
        </p:sp>
        <p:sp>
          <p:nvSpPr>
            <p:cNvPr id="1396" name="Shape 1396"/>
            <p:cNvSpPr/>
            <p:nvPr/>
          </p:nvSpPr>
          <p:spPr>
            <a:xfrm>
              <a:off x="3124200" y="3388853"/>
              <a:ext cx="259504" cy="263043"/>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V5</a:t>
              </a:r>
            </a:p>
          </p:txBody>
        </p:sp>
        <p:sp>
          <p:nvSpPr>
            <p:cNvPr id="1397" name="Shape 1397"/>
            <p:cNvSpPr/>
            <p:nvPr/>
          </p:nvSpPr>
          <p:spPr>
            <a:xfrm>
              <a:off x="2209800" y="3405676"/>
              <a:ext cx="259504" cy="263043"/>
            </a:xfrm>
            <a:prstGeom prst="ellipse">
              <a:avLst/>
            </a:prstGeom>
            <a:solidFill>
              <a:schemeClr val="lt1"/>
            </a:solidFill>
            <a:ln w="25400" cap="flat" cmpd="sng">
              <a:solidFill>
                <a:schemeClr val="accent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V6</a:t>
              </a:r>
            </a:p>
          </p:txBody>
        </p:sp>
        <p:cxnSp>
          <p:nvCxnSpPr>
            <p:cNvPr id="1398" name="Shape 1398"/>
            <p:cNvCxnSpPr>
              <a:stCxn id="1388" idx="5"/>
              <a:endCxn id="1387" idx="1"/>
            </p:cNvCxnSpPr>
            <p:nvPr/>
          </p:nvCxnSpPr>
          <p:spPr>
            <a:xfrm>
              <a:off x="2594653" y="2020336"/>
              <a:ext cx="572400" cy="3570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399" name="Shape 1399"/>
            <p:cNvCxnSpPr>
              <a:stCxn id="1396" idx="3"/>
              <a:endCxn id="1394" idx="7"/>
            </p:cNvCxnSpPr>
            <p:nvPr/>
          </p:nvCxnSpPr>
          <p:spPr>
            <a:xfrm flipH="1">
              <a:off x="1898003" y="3613374"/>
              <a:ext cx="1264200" cy="5931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400" name="Shape 1400"/>
            <p:cNvCxnSpPr>
              <a:stCxn id="1397" idx="2"/>
              <a:endCxn id="1386" idx="6"/>
            </p:cNvCxnSpPr>
            <p:nvPr/>
          </p:nvCxnSpPr>
          <p:spPr>
            <a:xfrm rot="10800000">
              <a:off x="1669500" y="3537198"/>
              <a:ext cx="540300" cy="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401" name="Shape 1401"/>
            <p:cNvCxnSpPr>
              <a:stCxn id="1396" idx="2"/>
              <a:endCxn id="1397" idx="6"/>
            </p:cNvCxnSpPr>
            <p:nvPr/>
          </p:nvCxnSpPr>
          <p:spPr>
            <a:xfrm flipH="1">
              <a:off x="2469300" y="3520374"/>
              <a:ext cx="654900" cy="168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402" name="Shape 1402"/>
            <p:cNvCxnSpPr>
              <a:stCxn id="1387" idx="4"/>
              <a:endCxn id="1396" idx="0"/>
            </p:cNvCxnSpPr>
            <p:nvPr/>
          </p:nvCxnSpPr>
          <p:spPr>
            <a:xfrm flipH="1">
              <a:off x="3253963" y="2601919"/>
              <a:ext cx="16800" cy="7869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403" name="Shape 1403"/>
            <p:cNvCxnSpPr>
              <a:stCxn id="1396" idx="4"/>
              <a:endCxn id="1395" idx="0"/>
            </p:cNvCxnSpPr>
            <p:nvPr/>
          </p:nvCxnSpPr>
          <p:spPr>
            <a:xfrm>
              <a:off x="3253952" y="3651896"/>
              <a:ext cx="76200" cy="4842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sp>
          <p:nvSpPr>
            <p:cNvPr id="1404" name="Shape 1404"/>
            <p:cNvSpPr txBox="1"/>
            <p:nvPr/>
          </p:nvSpPr>
          <p:spPr>
            <a:xfrm>
              <a:off x="3336867" y="3884712"/>
              <a:ext cx="244532" cy="187061"/>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1000" b="1">
                  <a:solidFill>
                    <a:srgbClr val="000000"/>
                  </a:solidFill>
                  <a:latin typeface="Times New Roman"/>
                  <a:ea typeface="Times New Roman"/>
                  <a:cs typeface="Times New Roman"/>
                  <a:sym typeface="Times New Roman"/>
                </a:rPr>
                <a:t>2</a:t>
              </a:r>
            </a:p>
          </p:txBody>
        </p:sp>
      </p:grpSp>
      <p:cxnSp>
        <p:nvCxnSpPr>
          <p:cNvPr id="1405" name="Shape 1405"/>
          <p:cNvCxnSpPr/>
          <p:nvPr/>
        </p:nvCxnSpPr>
        <p:spPr>
          <a:xfrm>
            <a:off x="3124200" y="2209800"/>
            <a:ext cx="381000" cy="0"/>
          </a:xfrm>
          <a:prstGeom prst="straightConnector1">
            <a:avLst/>
          </a:prstGeom>
          <a:noFill/>
          <a:ln w="38100" cap="flat" cmpd="sng">
            <a:solidFill>
              <a:srgbClr val="FF0000"/>
            </a:solidFill>
            <a:prstDash val="solid"/>
            <a:round/>
            <a:headEnd type="none" w="med" len="med"/>
            <a:tailEnd type="stealth" w="lg" len="lg"/>
          </a:ln>
          <a:effectLst>
            <a:outerShdw blurRad="39999" dist="20000" dir="5400000" rotWithShape="0">
              <a:srgbClr val="000000">
                <a:alpha val="37647"/>
              </a:srgbClr>
            </a:outerShdw>
          </a:effectLst>
        </p:spPr>
      </p:cxnSp>
      <p:cxnSp>
        <p:nvCxnSpPr>
          <p:cNvPr id="1406" name="Shape 1406"/>
          <p:cNvCxnSpPr/>
          <p:nvPr/>
        </p:nvCxnSpPr>
        <p:spPr>
          <a:xfrm>
            <a:off x="6172200" y="2209800"/>
            <a:ext cx="381000" cy="0"/>
          </a:xfrm>
          <a:prstGeom prst="straightConnector1">
            <a:avLst/>
          </a:prstGeom>
          <a:noFill/>
          <a:ln w="38100" cap="flat" cmpd="sng">
            <a:solidFill>
              <a:srgbClr val="FF0000"/>
            </a:solidFill>
            <a:prstDash val="solid"/>
            <a:round/>
            <a:headEnd type="none" w="med" len="med"/>
            <a:tailEnd type="stealth" w="lg" len="lg"/>
          </a:ln>
          <a:effectLst>
            <a:outerShdw blurRad="39999" dist="20000" dir="5400000" rotWithShape="0">
              <a:srgbClr val="000000">
                <a:alpha val="37647"/>
              </a:srgbClr>
            </a:outerShdw>
          </a:effectLst>
        </p:spPr>
      </p:cxnSp>
      <p:cxnSp>
        <p:nvCxnSpPr>
          <p:cNvPr id="1407" name="Shape 1407"/>
          <p:cNvCxnSpPr/>
          <p:nvPr/>
        </p:nvCxnSpPr>
        <p:spPr>
          <a:xfrm>
            <a:off x="3352800" y="5029200"/>
            <a:ext cx="381000" cy="0"/>
          </a:xfrm>
          <a:prstGeom prst="straightConnector1">
            <a:avLst/>
          </a:prstGeom>
          <a:noFill/>
          <a:ln w="38100" cap="flat" cmpd="sng">
            <a:solidFill>
              <a:srgbClr val="FF0000"/>
            </a:solidFill>
            <a:prstDash val="solid"/>
            <a:round/>
            <a:headEnd type="none" w="med" len="med"/>
            <a:tailEnd type="stealth" w="lg" len="lg"/>
          </a:ln>
          <a:effectLst>
            <a:outerShdw blurRad="39999" dist="20000" dir="5400000" rotWithShape="0">
              <a:srgbClr val="000000">
                <a:alpha val="37647"/>
              </a:srgbClr>
            </a:outerShdw>
          </a:effectLst>
        </p:spPr>
      </p:cxnSp>
      <p:cxnSp>
        <p:nvCxnSpPr>
          <p:cNvPr id="1408" name="Shape 1408"/>
          <p:cNvCxnSpPr/>
          <p:nvPr/>
        </p:nvCxnSpPr>
        <p:spPr>
          <a:xfrm>
            <a:off x="6248400" y="5029200"/>
            <a:ext cx="381000" cy="0"/>
          </a:xfrm>
          <a:prstGeom prst="straightConnector1">
            <a:avLst/>
          </a:prstGeom>
          <a:noFill/>
          <a:ln w="38100" cap="flat" cmpd="sng">
            <a:solidFill>
              <a:srgbClr val="FF0000"/>
            </a:solidFill>
            <a:prstDash val="solid"/>
            <a:round/>
            <a:headEnd type="none" w="med" len="med"/>
            <a:tailEnd type="stealth" w="lg" len="lg"/>
          </a:ln>
          <a:effectLst>
            <a:outerShdw blurRad="39999" dist="20000" dir="5400000" rotWithShape="0">
              <a:srgbClr val="000000">
                <a:alpha val="37647"/>
              </a:srgbClr>
            </a:outerShdw>
          </a:effectLst>
        </p:spPr>
      </p:cxnSp>
      <p:sp>
        <p:nvSpPr>
          <p:cNvPr id="1409" name="Shape 1409"/>
          <p:cNvSpPr/>
          <p:nvPr/>
        </p:nvSpPr>
        <p:spPr>
          <a:xfrm>
            <a:off x="4343400" y="6324600"/>
            <a:ext cx="1828800" cy="3077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dirty="0">
                <a:solidFill>
                  <a:srgbClr val="11618F"/>
                </a:solidFill>
                <a:latin typeface="Arial" panose="020B0604020202020204" pitchFamily="34" charset="0"/>
                <a:ea typeface="Trebuchet MS"/>
                <a:cs typeface="Arial" panose="020B0604020202020204" pitchFamily="34" charset="0"/>
                <a:sym typeface="Trebuchet MS"/>
              </a:rPr>
              <a:t>4. Compute MST</a:t>
            </a:r>
          </a:p>
        </p:txBody>
      </p:sp>
      <p:sp>
        <p:nvSpPr>
          <p:cNvPr id="1410" name="Shape 1410"/>
          <p:cNvSpPr/>
          <p:nvPr/>
        </p:nvSpPr>
        <p:spPr>
          <a:xfrm>
            <a:off x="457200" y="6250228"/>
            <a:ext cx="3505200" cy="52321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dirty="0">
                <a:solidFill>
                  <a:srgbClr val="11618F"/>
                </a:solidFill>
                <a:latin typeface="Arial" panose="020B0604020202020204" pitchFamily="34" charset="0"/>
                <a:ea typeface="Trebuchet MS"/>
                <a:cs typeface="Arial" panose="020B0604020202020204" pitchFamily="34" charset="0"/>
                <a:sym typeface="Trebuchet MS"/>
              </a:rPr>
              <a:t>3. replace each </a:t>
            </a:r>
            <a:r>
              <a:rPr lang="en-US" sz="1400" u="sng" dirty="0">
                <a:solidFill>
                  <a:srgbClr val="11618F"/>
                </a:solidFill>
                <a:latin typeface="Arial" panose="020B0604020202020204" pitchFamily="34" charset="0"/>
                <a:ea typeface="Trebuchet MS"/>
                <a:cs typeface="Arial" panose="020B0604020202020204" pitchFamily="34" charset="0"/>
                <a:sym typeface="Trebuchet MS"/>
              </a:rPr>
              <a:t>link</a:t>
            </a:r>
            <a:r>
              <a:rPr lang="en-US" sz="1400" dirty="0">
                <a:solidFill>
                  <a:srgbClr val="11618F"/>
                </a:solidFill>
                <a:latin typeface="Arial" panose="020B0604020202020204" pitchFamily="34" charset="0"/>
                <a:ea typeface="Trebuchet MS"/>
                <a:cs typeface="Arial" panose="020B0604020202020204" pitchFamily="34" charset="0"/>
                <a:sym typeface="Trebuchet MS"/>
              </a:rPr>
              <a:t> with the corresponding shortest </a:t>
            </a:r>
            <a:r>
              <a:rPr lang="en-US" sz="1400" u="sng" dirty="0">
                <a:solidFill>
                  <a:srgbClr val="11618F"/>
                </a:solidFill>
                <a:latin typeface="Arial" panose="020B0604020202020204" pitchFamily="34" charset="0"/>
                <a:ea typeface="Trebuchet MS"/>
                <a:cs typeface="Arial" panose="020B0604020202020204" pitchFamily="34" charset="0"/>
                <a:sym typeface="Trebuchet MS"/>
              </a:rPr>
              <a:t>path</a:t>
            </a:r>
            <a:r>
              <a:rPr lang="en-US" sz="1400" dirty="0">
                <a:solidFill>
                  <a:srgbClr val="11618F"/>
                </a:solidFill>
                <a:latin typeface="Arial" panose="020B0604020202020204" pitchFamily="34" charset="0"/>
                <a:ea typeface="Trebuchet MS"/>
                <a:cs typeface="Arial" panose="020B0604020202020204" pitchFamily="34" charset="0"/>
                <a:sym typeface="Trebuchet MS"/>
              </a:rPr>
              <a:t> in original G</a:t>
            </a:r>
          </a:p>
        </p:txBody>
      </p:sp>
      <p:sp>
        <p:nvSpPr>
          <p:cNvPr id="1411" name="Shape 1411"/>
          <p:cNvSpPr/>
          <p:nvPr/>
        </p:nvSpPr>
        <p:spPr>
          <a:xfrm>
            <a:off x="6331812" y="6172200"/>
            <a:ext cx="2514599" cy="52321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dirty="0">
                <a:solidFill>
                  <a:srgbClr val="11618F"/>
                </a:solidFill>
                <a:latin typeface="Arial" panose="020B0604020202020204" pitchFamily="34" charset="0"/>
                <a:ea typeface="Trebuchet MS"/>
                <a:cs typeface="Arial" panose="020B0604020202020204" pitchFamily="34" charset="0"/>
                <a:sym typeface="Trebuchet MS"/>
              </a:rPr>
              <a:t>5. remove extra links until </a:t>
            </a:r>
          </a:p>
          <a:p>
            <a:pPr marL="0" marR="0" lvl="0" indent="0" algn="l" rtl="0">
              <a:spcBef>
                <a:spcPts val="0"/>
              </a:spcBef>
              <a:spcAft>
                <a:spcPts val="0"/>
              </a:spcAft>
              <a:buSzPct val="25000"/>
              <a:buNone/>
            </a:pPr>
            <a:r>
              <a:rPr lang="en-US" sz="1400" dirty="0">
                <a:solidFill>
                  <a:srgbClr val="11618F"/>
                </a:solidFill>
                <a:latin typeface="Arial" panose="020B0604020202020204" pitchFamily="34" charset="0"/>
                <a:ea typeface="Trebuchet MS"/>
                <a:cs typeface="Arial" panose="020B0604020202020204" pitchFamily="34" charset="0"/>
                <a:sym typeface="Trebuchet MS"/>
              </a:rPr>
              <a:t>all </a:t>
            </a:r>
            <a:r>
              <a:rPr lang="en-US" sz="1400" u="sng" dirty="0">
                <a:solidFill>
                  <a:srgbClr val="11618F"/>
                </a:solidFill>
                <a:latin typeface="Arial" panose="020B0604020202020204" pitchFamily="34" charset="0"/>
                <a:ea typeface="Trebuchet MS"/>
                <a:cs typeface="Arial" panose="020B0604020202020204" pitchFamily="34" charset="0"/>
                <a:sym typeface="Trebuchet MS"/>
              </a:rPr>
              <a:t>leaves</a:t>
            </a:r>
            <a:r>
              <a:rPr lang="en-US" sz="1400" dirty="0">
                <a:solidFill>
                  <a:srgbClr val="11618F"/>
                </a:solidFill>
                <a:latin typeface="Arial" panose="020B0604020202020204" pitchFamily="34" charset="0"/>
                <a:ea typeface="Trebuchet MS"/>
                <a:cs typeface="Arial" panose="020B0604020202020204" pitchFamily="34" charset="0"/>
                <a:sym typeface="Trebuchet MS"/>
              </a:rPr>
              <a:t> are Steiner nodes</a:t>
            </a:r>
          </a:p>
        </p:txBody>
      </p:sp>
      <p:sp>
        <p:nvSpPr>
          <p:cNvPr id="1412" name="Shape 1412"/>
          <p:cNvSpPr/>
          <p:nvPr/>
        </p:nvSpPr>
        <p:spPr>
          <a:xfrm>
            <a:off x="7162800" y="2999600"/>
            <a:ext cx="1828800" cy="3077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dirty="0">
                <a:solidFill>
                  <a:srgbClr val="11618F"/>
                </a:solidFill>
                <a:latin typeface="Arial" panose="020B0604020202020204" pitchFamily="34" charset="0"/>
                <a:ea typeface="Trebuchet MS"/>
                <a:cs typeface="Arial" panose="020B0604020202020204" pitchFamily="34" charset="0"/>
                <a:sym typeface="Trebuchet MS"/>
              </a:rPr>
              <a:t>2. Compute MST</a:t>
            </a:r>
          </a:p>
        </p:txBody>
      </p:sp>
      <p:sp>
        <p:nvSpPr>
          <p:cNvPr id="1413" name="Shape 1413"/>
          <p:cNvSpPr/>
          <p:nvPr/>
        </p:nvSpPr>
        <p:spPr>
          <a:xfrm>
            <a:off x="3352800" y="2971800"/>
            <a:ext cx="3429000" cy="738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dirty="0">
                <a:solidFill>
                  <a:srgbClr val="11618F"/>
                </a:solidFill>
                <a:latin typeface="Arial" panose="020B0604020202020204" pitchFamily="34" charset="0"/>
                <a:ea typeface="Trebuchet MS"/>
                <a:cs typeface="Arial" panose="020B0604020202020204" pitchFamily="34" charset="0"/>
                <a:sym typeface="Trebuchet MS"/>
              </a:rPr>
              <a:t>1. construct the complete graph (Nodes: Steiner Nodes, Links Weights: shortest path from each pair in original G)</a:t>
            </a:r>
          </a:p>
        </p:txBody>
      </p:sp>
      <p:sp>
        <p:nvSpPr>
          <p:cNvPr id="1414" name="Shape 1414"/>
          <p:cNvSpPr/>
          <p:nvPr/>
        </p:nvSpPr>
        <p:spPr>
          <a:xfrm>
            <a:off x="381000" y="3456801"/>
            <a:ext cx="2743199" cy="3077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dirty="0">
                <a:solidFill>
                  <a:srgbClr val="11618F"/>
                </a:solidFill>
                <a:latin typeface="Arial" panose="020B0604020202020204" pitchFamily="34" charset="0"/>
                <a:ea typeface="Trebuchet MS"/>
                <a:cs typeface="Arial" panose="020B0604020202020204" pitchFamily="34" charset="0"/>
                <a:sym typeface="Trebuchet MS"/>
              </a:rPr>
              <a:t>Steiner nodes: {V1, V2, V3, V4}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Shape 1419"/>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Inferring the Relationships</a:t>
            </a:r>
          </a:p>
        </p:txBody>
      </p:sp>
      <p:sp>
        <p:nvSpPr>
          <p:cNvPr id="1420" name="Shape 1420"/>
          <p:cNvSpPr txBox="1">
            <a:spLocks noGrp="1"/>
          </p:cNvSpPr>
          <p:nvPr>
            <p:ph type="body" idx="1"/>
          </p:nvPr>
        </p:nvSpPr>
        <p:spPr>
          <a:xfrm>
            <a:off x="469900" y="1143000"/>
            <a:ext cx="8445498" cy="1219199"/>
          </a:xfrm>
          <a:prstGeom prst="rect">
            <a:avLst/>
          </a:prstGeom>
          <a:noFill/>
          <a:ln>
            <a:noFill/>
          </a:ln>
        </p:spPr>
        <p:txBody>
          <a:bodyPr lIns="90000" tIns="46800" rIns="90000" bIns="46800" anchor="t" anchorCtr="0">
            <a:noAutofit/>
          </a:bodyPr>
          <a:lstStyle/>
          <a:p>
            <a:pPr marL="0" marR="0" lvl="0" indent="0" algn="l" rtl="0">
              <a:lnSpc>
                <a:spcPct val="90000"/>
              </a:lnSpc>
              <a:spcBef>
                <a:spcPts val="0"/>
              </a:spcBef>
              <a:spcAft>
                <a:spcPts val="0"/>
              </a:spcAft>
              <a:buClr>
                <a:srgbClr val="11628F"/>
              </a:buClr>
              <a:buSzPct val="25000"/>
              <a:buFont typeface="Arial"/>
              <a:buNone/>
            </a:pPr>
            <a:r>
              <a:rPr lang="en-US" sz="2720" u="none" strike="noStrike" cap="none" dirty="0">
                <a:solidFill>
                  <a:srgbClr val="11628F"/>
                </a:solidFill>
                <a:ea typeface="Trebuchet MS"/>
                <a:sym typeface="Trebuchet MS"/>
              </a:rPr>
              <a:t>Select minimal tree that connects all semantic types</a:t>
            </a:r>
          </a:p>
          <a:p>
            <a:pPr marL="741363" marR="0" lvl="1" indent="-284163" algn="l" rtl="0">
              <a:lnSpc>
                <a:spcPct val="90000"/>
              </a:lnSpc>
              <a:spcBef>
                <a:spcPts val="700"/>
              </a:spcBef>
              <a:spcAft>
                <a:spcPts val="0"/>
              </a:spcAft>
              <a:buClr>
                <a:srgbClr val="11628F"/>
              </a:buClr>
              <a:buSzPct val="99166"/>
              <a:buFont typeface="Arial"/>
              <a:buChar char="–"/>
            </a:pPr>
            <a:r>
              <a:rPr lang="en-US" sz="2380" u="none" strike="noStrike" cap="none" dirty="0">
                <a:solidFill>
                  <a:srgbClr val="11628F"/>
                </a:solidFill>
                <a:latin typeface="Arial" panose="020B0604020202020204" pitchFamily="34" charset="0"/>
                <a:cs typeface="Arial" panose="020B0604020202020204" pitchFamily="34" charset="0"/>
                <a:sym typeface="Trebuchet MS"/>
              </a:rPr>
              <a:t>A customized Steiner tree algorithm</a:t>
            </a:r>
          </a:p>
        </p:txBody>
      </p:sp>
      <p:sp>
        <p:nvSpPr>
          <p:cNvPr id="1421" name="Shape 142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35</a:t>
            </a:fld>
            <a:endParaRPr lang="en-US" sz="1200">
              <a:solidFill>
                <a:srgbClr val="D10202"/>
              </a:solidFill>
              <a:latin typeface="Arial"/>
              <a:ea typeface="Arial"/>
              <a:cs typeface="Arial"/>
              <a:sym typeface="Arial"/>
            </a:endParaRPr>
          </a:p>
        </p:txBody>
      </p:sp>
      <p:pic>
        <p:nvPicPr>
          <p:cNvPr id="1422" name="Shape 1422" descr="tree1.ai"/>
          <p:cNvPicPr preferRelativeResize="0"/>
          <p:nvPr/>
        </p:nvPicPr>
        <p:blipFill rotWithShape="1">
          <a:blip r:embed="rId3">
            <a:alphaModFix/>
          </a:blip>
          <a:srcRect/>
          <a:stretch/>
        </p:blipFill>
        <p:spPr>
          <a:xfrm>
            <a:off x="1371600" y="2209800"/>
            <a:ext cx="6715905" cy="4419599"/>
          </a:xfrm>
          <a:prstGeom prst="rect">
            <a:avLst/>
          </a:prstGeom>
          <a:noFill/>
          <a:ln>
            <a:noFill/>
          </a:ln>
        </p:spPr>
      </p:pic>
      <p:sp>
        <p:nvSpPr>
          <p:cNvPr id="1423" name="Shape 1423"/>
          <p:cNvSpPr txBox="1"/>
          <p:nvPr/>
        </p:nvSpPr>
        <p:spPr>
          <a:xfrm>
            <a:off x="4440766" y="6337755"/>
            <a:ext cx="754464" cy="215443"/>
          </a:xfrm>
          <a:prstGeom prst="rect">
            <a:avLst/>
          </a:prstGeom>
          <a:solidFill>
            <a:schemeClr val="lt1"/>
          </a:solidFill>
          <a:ln>
            <a:noFill/>
          </a:ln>
        </p:spPr>
        <p:txBody>
          <a:bodyPr lIns="0" tIns="0" rIns="0" bIns="0" anchor="ctr" anchorCtr="0">
            <a:noAutofit/>
          </a:bodyPr>
          <a:lstStyle/>
          <a:p>
            <a:pPr marL="0" marR="0" lvl="0" indent="0" algn="ctr" rtl="0">
              <a:spcBef>
                <a:spcPts val="0"/>
              </a:spcBef>
              <a:spcAft>
                <a:spcPts val="0"/>
              </a:spcAft>
              <a:buSzPct val="25000"/>
              <a:buNone/>
            </a:pPr>
            <a:r>
              <a:rPr lang="en-US" sz="1400">
                <a:solidFill>
                  <a:schemeClr val="dk2"/>
                </a:solidFill>
                <a:latin typeface="Arial"/>
                <a:ea typeface="Arial"/>
                <a:cs typeface="Arial"/>
                <a:sym typeface="Arial"/>
              </a:rPr>
              <a:t>date</a:t>
            </a:r>
          </a:p>
        </p:txBody>
      </p:sp>
      <p:sp>
        <p:nvSpPr>
          <p:cNvPr id="1424" name="Shape 1424"/>
          <p:cNvSpPr txBox="1"/>
          <p:nvPr/>
        </p:nvSpPr>
        <p:spPr>
          <a:xfrm rot="-519352">
            <a:off x="381000" y="2819399"/>
            <a:ext cx="1981199" cy="40010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Initial Model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pic>
        <p:nvPicPr>
          <p:cNvPr id="1429" name="Shape 1429" descr="karma1.png"/>
          <p:cNvPicPr preferRelativeResize="0"/>
          <p:nvPr/>
        </p:nvPicPr>
        <p:blipFill rotWithShape="1">
          <a:blip r:embed="rId3">
            <a:alphaModFix/>
          </a:blip>
          <a:srcRect/>
          <a:stretch/>
        </p:blipFill>
        <p:spPr>
          <a:xfrm>
            <a:off x="385011" y="1143000"/>
            <a:ext cx="8301788" cy="5257799"/>
          </a:xfrm>
          <a:prstGeom prst="rect">
            <a:avLst/>
          </a:prstGeom>
          <a:noFill/>
          <a:ln>
            <a:noFill/>
          </a:ln>
        </p:spPr>
      </p:pic>
      <p:sp>
        <p:nvSpPr>
          <p:cNvPr id="1430" name="Shape 1430"/>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Result in Karma</a:t>
            </a:r>
          </a:p>
        </p:txBody>
      </p:sp>
      <p:sp>
        <p:nvSpPr>
          <p:cNvPr id="1431" name="Shape 143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36</a:t>
            </a:fld>
            <a:endParaRPr lang="en-US" sz="1200">
              <a:solidFill>
                <a:srgbClr val="D1020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Shape 1436"/>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Refining the Model</a:t>
            </a:r>
          </a:p>
        </p:txBody>
      </p:sp>
      <p:sp>
        <p:nvSpPr>
          <p:cNvPr id="1437" name="Shape 143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37</a:t>
            </a:fld>
            <a:endParaRPr lang="en-US" sz="1200">
              <a:solidFill>
                <a:srgbClr val="D10202"/>
              </a:solidFill>
              <a:latin typeface="Arial"/>
              <a:ea typeface="Arial"/>
              <a:cs typeface="Arial"/>
              <a:sym typeface="Arial"/>
            </a:endParaRPr>
          </a:p>
        </p:txBody>
      </p:sp>
      <p:pic>
        <p:nvPicPr>
          <p:cNvPr id="1438" name="Shape 1438" descr="tree2.pdf"/>
          <p:cNvPicPr preferRelativeResize="0"/>
          <p:nvPr/>
        </p:nvPicPr>
        <p:blipFill rotWithShape="1">
          <a:blip r:embed="rId3">
            <a:alphaModFix/>
          </a:blip>
          <a:srcRect/>
          <a:stretch/>
        </p:blipFill>
        <p:spPr>
          <a:xfrm>
            <a:off x="1371600" y="2342926"/>
            <a:ext cx="6629400" cy="4362673"/>
          </a:xfrm>
          <a:prstGeom prst="rect">
            <a:avLst/>
          </a:prstGeom>
          <a:noFill/>
          <a:ln>
            <a:noFill/>
          </a:ln>
        </p:spPr>
      </p:pic>
      <p:sp>
        <p:nvSpPr>
          <p:cNvPr id="1439" name="Shape 1439"/>
          <p:cNvSpPr txBox="1"/>
          <p:nvPr/>
        </p:nvSpPr>
        <p:spPr>
          <a:xfrm>
            <a:off x="469900" y="1143000"/>
            <a:ext cx="8445498" cy="1143000"/>
          </a:xfrm>
          <a:prstGeom prst="rect">
            <a:avLst/>
          </a:prstGeom>
          <a:noFill/>
          <a:ln>
            <a:noFill/>
          </a:ln>
        </p:spPr>
        <p:txBody>
          <a:bodyPr lIns="90000" tIns="46800" rIns="90000" bIns="46800" anchor="t" anchorCtr="0">
            <a:noAutofit/>
          </a:bodyPr>
          <a:lstStyle/>
          <a:p>
            <a:pPr marL="0" marR="0" lvl="0" indent="0" algn="l" rtl="0">
              <a:lnSpc>
                <a:spcPct val="80000"/>
              </a:lnSpc>
              <a:spcBef>
                <a:spcPts val="0"/>
              </a:spcBef>
              <a:spcAft>
                <a:spcPts val="0"/>
              </a:spcAft>
              <a:buClr>
                <a:srgbClr val="000000"/>
              </a:buClr>
              <a:buSzPct val="25000"/>
              <a:buFont typeface="Arial"/>
              <a:buNone/>
            </a:pPr>
            <a:r>
              <a:rPr lang="en-US" sz="2480" dirty="0">
                <a:solidFill>
                  <a:srgbClr val="11618F"/>
                </a:solidFill>
                <a:latin typeface="Arial" panose="020B0604020202020204" pitchFamily="34" charset="0"/>
                <a:ea typeface="Trebuchet MS"/>
                <a:cs typeface="Arial" panose="020B0604020202020204" pitchFamily="34" charset="0"/>
                <a:sym typeface="Trebuchet MS"/>
              </a:rPr>
              <a:t>Impose constraints on Steiner Tree Algorithm</a:t>
            </a:r>
          </a:p>
          <a:p>
            <a:pPr marL="741363" marR="0" lvl="1" indent="-284163" algn="l" rtl="0">
              <a:lnSpc>
                <a:spcPct val="80000"/>
              </a:lnSpc>
              <a:spcBef>
                <a:spcPts val="700"/>
              </a:spcBef>
              <a:spcAft>
                <a:spcPts val="0"/>
              </a:spcAft>
              <a:buClr>
                <a:srgbClr val="000000"/>
              </a:buClr>
              <a:buSzPct val="98636"/>
              <a:buFont typeface="Arial"/>
              <a:buChar char="–"/>
            </a:pPr>
            <a:r>
              <a:rPr lang="en-US" sz="2170" u="none" strike="noStrike" cap="none" dirty="0">
                <a:solidFill>
                  <a:srgbClr val="11618F"/>
                </a:solidFill>
                <a:latin typeface="Arial" panose="020B0604020202020204" pitchFamily="34" charset="0"/>
                <a:ea typeface="Trebuchet MS"/>
                <a:cs typeface="Arial" panose="020B0604020202020204" pitchFamily="34" charset="0"/>
                <a:sym typeface="Trebuchet MS"/>
              </a:rPr>
              <a:t>Change weight of selected links to </a:t>
            </a:r>
            <a:r>
              <a:rPr lang="en-US" sz="2170" u="none" strike="noStrike" cap="none" dirty="0" err="1">
                <a:solidFill>
                  <a:srgbClr val="11618F"/>
                </a:solidFill>
                <a:latin typeface="Arial" panose="020B0604020202020204" pitchFamily="34" charset="0"/>
                <a:ea typeface="Trebuchet MS"/>
                <a:cs typeface="Arial" panose="020B0604020202020204" pitchFamily="34" charset="0"/>
                <a:sym typeface="Trebuchet MS"/>
              </a:rPr>
              <a:t>ε</a:t>
            </a:r>
            <a:endParaRPr lang="en-US" sz="2170" u="none" strike="noStrike" cap="none" dirty="0">
              <a:solidFill>
                <a:srgbClr val="11618F"/>
              </a:solidFill>
              <a:latin typeface="Arial" panose="020B0604020202020204" pitchFamily="34" charset="0"/>
              <a:ea typeface="Trebuchet MS"/>
              <a:cs typeface="Arial" panose="020B0604020202020204" pitchFamily="34" charset="0"/>
              <a:sym typeface="Trebuchet MS"/>
            </a:endParaRPr>
          </a:p>
          <a:p>
            <a:pPr marL="741363" marR="0" lvl="1" indent="-284163" algn="l" rtl="0">
              <a:lnSpc>
                <a:spcPct val="80000"/>
              </a:lnSpc>
              <a:spcBef>
                <a:spcPts val="700"/>
              </a:spcBef>
              <a:spcAft>
                <a:spcPts val="0"/>
              </a:spcAft>
              <a:buClr>
                <a:srgbClr val="000000"/>
              </a:buClr>
              <a:buSzPct val="98636"/>
              <a:buFont typeface="Arial"/>
              <a:buChar char="–"/>
            </a:pPr>
            <a:r>
              <a:rPr lang="en-US" sz="2170" u="none" strike="noStrike" cap="none" dirty="0">
                <a:solidFill>
                  <a:srgbClr val="11618F"/>
                </a:solidFill>
                <a:latin typeface="Arial" panose="020B0604020202020204" pitchFamily="34" charset="0"/>
                <a:ea typeface="Trebuchet MS"/>
                <a:cs typeface="Arial" panose="020B0604020202020204" pitchFamily="34" charset="0"/>
                <a:sym typeface="Trebuchet MS"/>
              </a:rPr>
              <a:t>Add source and target of selected link to Steiner nodes</a:t>
            </a:r>
          </a:p>
        </p:txBody>
      </p:sp>
      <p:sp>
        <p:nvSpPr>
          <p:cNvPr id="1440" name="Shape 1440"/>
          <p:cNvSpPr txBox="1"/>
          <p:nvPr/>
        </p:nvSpPr>
        <p:spPr>
          <a:xfrm>
            <a:off x="4409017" y="6413955"/>
            <a:ext cx="727032" cy="215443"/>
          </a:xfrm>
          <a:prstGeom prst="rect">
            <a:avLst/>
          </a:prstGeom>
          <a:solidFill>
            <a:schemeClr val="lt1"/>
          </a:solidFill>
          <a:ln>
            <a:noFill/>
          </a:ln>
        </p:spPr>
        <p:txBody>
          <a:bodyPr lIns="0" tIns="0" rIns="0" bIns="0" anchor="ctr" anchorCtr="0">
            <a:noAutofit/>
          </a:bodyPr>
          <a:lstStyle/>
          <a:p>
            <a:pPr marL="0" marR="0" lvl="0" indent="0" algn="ctr" rtl="0">
              <a:spcBef>
                <a:spcPts val="0"/>
              </a:spcBef>
              <a:spcAft>
                <a:spcPts val="0"/>
              </a:spcAft>
              <a:buSzPct val="25000"/>
              <a:buNone/>
            </a:pPr>
            <a:r>
              <a:rPr lang="en-US" sz="1400">
                <a:solidFill>
                  <a:schemeClr val="dk2"/>
                </a:solidFill>
                <a:latin typeface="Arial"/>
                <a:ea typeface="Arial"/>
                <a:cs typeface="Arial"/>
                <a:sym typeface="Arial"/>
              </a:rPr>
              <a:t>date</a:t>
            </a:r>
          </a:p>
        </p:txBody>
      </p:sp>
      <p:sp>
        <p:nvSpPr>
          <p:cNvPr id="1441" name="Shape 1441"/>
          <p:cNvSpPr txBox="1"/>
          <p:nvPr/>
        </p:nvSpPr>
        <p:spPr>
          <a:xfrm rot="-519352">
            <a:off x="381000" y="2819399"/>
            <a:ext cx="1981199" cy="40010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Correct Model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Shape 1446"/>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Final Semantic Model</a:t>
            </a:r>
          </a:p>
        </p:txBody>
      </p:sp>
      <p:sp>
        <p:nvSpPr>
          <p:cNvPr id="1447" name="Shape 144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38</a:t>
            </a:fld>
            <a:endParaRPr lang="en-US" sz="1200">
              <a:solidFill>
                <a:srgbClr val="D10202"/>
              </a:solidFill>
              <a:latin typeface="Arial"/>
              <a:ea typeface="Arial"/>
              <a:cs typeface="Arial"/>
              <a:sym typeface="Arial"/>
            </a:endParaRPr>
          </a:p>
        </p:txBody>
      </p:sp>
      <p:pic>
        <p:nvPicPr>
          <p:cNvPr id="1448" name="Shape 1448" descr="karma2.png"/>
          <p:cNvPicPr preferRelativeResize="0"/>
          <p:nvPr/>
        </p:nvPicPr>
        <p:blipFill rotWithShape="1">
          <a:blip r:embed="rId3">
            <a:alphaModFix/>
          </a:blip>
          <a:srcRect/>
          <a:stretch/>
        </p:blipFill>
        <p:spPr>
          <a:xfrm>
            <a:off x="381000" y="1023928"/>
            <a:ext cx="8458200" cy="53768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Data Integration Approaches</a:t>
            </a:r>
          </a:p>
        </p:txBody>
      </p:sp>
      <p:sp>
        <p:nvSpPr>
          <p:cNvPr id="119" name="Shape 119"/>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3</a:t>
            </a:fld>
            <a:endParaRPr lang="en-US" sz="1200" b="0" i="0" u="none" strike="noStrike" cap="none">
              <a:solidFill>
                <a:srgbClr val="D10202"/>
              </a:solidFill>
              <a:latin typeface="Arial"/>
              <a:ea typeface="Arial"/>
              <a:cs typeface="Arial"/>
              <a:sym typeface="Arial"/>
            </a:endParaRPr>
          </a:p>
        </p:txBody>
      </p:sp>
      <p:grpSp>
        <p:nvGrpSpPr>
          <p:cNvPr id="120" name="Shape 120"/>
          <p:cNvGrpSpPr/>
          <p:nvPr/>
        </p:nvGrpSpPr>
        <p:grpSpPr>
          <a:xfrm>
            <a:off x="518141" y="1748954"/>
            <a:ext cx="3551572" cy="4414352"/>
            <a:chOff x="4582032" y="1748954"/>
            <a:chExt cx="3551572" cy="4414352"/>
          </a:xfrm>
        </p:grpSpPr>
        <p:grpSp>
          <p:nvGrpSpPr>
            <p:cNvPr id="121" name="Shape 121"/>
            <p:cNvGrpSpPr/>
            <p:nvPr/>
          </p:nvGrpSpPr>
          <p:grpSpPr>
            <a:xfrm>
              <a:off x="5325304" y="4564757"/>
              <a:ext cx="458370" cy="1598548"/>
              <a:chOff x="8161650" y="2241506"/>
              <a:chExt cx="891658" cy="3109619"/>
            </a:xfrm>
          </p:grpSpPr>
          <p:sp>
            <p:nvSpPr>
              <p:cNvPr id="122" name="Shape 122"/>
              <p:cNvSpPr/>
              <p:nvPr/>
            </p:nvSpPr>
            <p:spPr>
              <a:xfrm>
                <a:off x="8231803" y="2890451"/>
                <a:ext cx="751349" cy="2460673"/>
              </a:xfrm>
              <a:prstGeom prst="can">
                <a:avLst>
                  <a:gd name="adj" fmla="val 25000"/>
                </a:avLst>
              </a:prstGeom>
              <a:solidFill>
                <a:srgbClr val="9BBB59"/>
              </a:solidFill>
              <a:ln w="25400" cap="flat" cmpd="sng">
                <a:solidFill>
                  <a:srgbClr val="71884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123" name="Shape 123"/>
              <p:cNvSpPr/>
              <p:nvPr/>
            </p:nvSpPr>
            <p:spPr>
              <a:xfrm>
                <a:off x="8161650" y="2241506"/>
                <a:ext cx="891658" cy="3109619"/>
              </a:xfrm>
              <a:prstGeom prst="can">
                <a:avLst>
                  <a:gd name="adj" fmla="val 25000"/>
                </a:avLst>
              </a:prstGeom>
              <a:solidFill>
                <a:srgbClr val="C2D59B">
                  <a:alpha val="49803"/>
                </a:srgbClr>
              </a:solidFill>
              <a:ln w="76200" cap="flat" cmpd="sng">
                <a:solidFill>
                  <a:srgbClr val="71884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124" name="Shape 124"/>
            <p:cNvGrpSpPr/>
            <p:nvPr/>
          </p:nvGrpSpPr>
          <p:grpSpPr>
            <a:xfrm>
              <a:off x="6108615" y="4564756"/>
              <a:ext cx="458370" cy="1598548"/>
              <a:chOff x="1324800" y="2659715"/>
              <a:chExt cx="891658" cy="3109619"/>
            </a:xfrm>
          </p:grpSpPr>
          <p:sp>
            <p:nvSpPr>
              <p:cNvPr id="125" name="Shape 125"/>
              <p:cNvSpPr/>
              <p:nvPr/>
            </p:nvSpPr>
            <p:spPr>
              <a:xfrm rot="-1543026">
                <a:off x="1505012" y="4317018"/>
                <a:ext cx="605178" cy="522789"/>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126" name="Shape 126"/>
              <p:cNvSpPr/>
              <p:nvPr/>
            </p:nvSpPr>
            <p:spPr>
              <a:xfrm>
                <a:off x="1459179" y="3787828"/>
                <a:ext cx="605178" cy="359296"/>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127" name="Shape 127"/>
              <p:cNvSpPr/>
              <p:nvPr/>
            </p:nvSpPr>
            <p:spPr>
              <a:xfrm rot="-2537895">
                <a:off x="1534541" y="3244726"/>
                <a:ext cx="372708" cy="368142"/>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128" name="Shape 128"/>
              <p:cNvSpPr/>
              <p:nvPr/>
            </p:nvSpPr>
            <p:spPr>
              <a:xfrm rot="1544199">
                <a:off x="1481995" y="5061122"/>
                <a:ext cx="605177" cy="522789"/>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129" name="Shape 129"/>
              <p:cNvSpPr/>
              <p:nvPr/>
            </p:nvSpPr>
            <p:spPr>
              <a:xfrm>
                <a:off x="1324800" y="2659715"/>
                <a:ext cx="891658" cy="3109619"/>
              </a:xfrm>
              <a:prstGeom prst="can">
                <a:avLst>
                  <a:gd name="adj" fmla="val 25000"/>
                </a:avLst>
              </a:prstGeom>
              <a:solidFill>
                <a:srgbClr val="B2A0C7">
                  <a:alpha val="49803"/>
                </a:srgbClr>
              </a:solidFill>
              <a:ln w="76200" cap="flat" cmpd="sng">
                <a:solidFill>
                  <a:srgbClr val="8064A2"/>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130" name="Shape 130"/>
            <p:cNvGrpSpPr/>
            <p:nvPr/>
          </p:nvGrpSpPr>
          <p:grpSpPr>
            <a:xfrm>
              <a:off x="6891925" y="4564757"/>
              <a:ext cx="458370" cy="1598549"/>
              <a:chOff x="4016953" y="421422"/>
              <a:chExt cx="891658" cy="3109619"/>
            </a:xfrm>
          </p:grpSpPr>
          <p:sp>
            <p:nvSpPr>
              <p:cNvPr id="131" name="Shape 131"/>
              <p:cNvSpPr/>
              <p:nvPr/>
            </p:nvSpPr>
            <p:spPr>
              <a:xfrm>
                <a:off x="4084158" y="2915339"/>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132" name="Shape 132"/>
              <p:cNvSpPr/>
              <p:nvPr/>
            </p:nvSpPr>
            <p:spPr>
              <a:xfrm>
                <a:off x="4084158" y="2354177"/>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133" name="Shape 133"/>
              <p:cNvSpPr/>
              <p:nvPr/>
            </p:nvSpPr>
            <p:spPr>
              <a:xfrm>
                <a:off x="4084158" y="1785410"/>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134" name="Shape 134"/>
              <p:cNvSpPr/>
              <p:nvPr/>
            </p:nvSpPr>
            <p:spPr>
              <a:xfrm>
                <a:off x="4016953" y="421422"/>
                <a:ext cx="891658" cy="3109619"/>
              </a:xfrm>
              <a:prstGeom prst="can">
                <a:avLst>
                  <a:gd name="adj" fmla="val 25000"/>
                </a:avLst>
              </a:prstGeom>
              <a:solidFill>
                <a:srgbClr val="93B3D7">
                  <a:alpha val="49803"/>
                </a:srgbClr>
              </a:solidFill>
              <a:ln w="762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135" name="Shape 135"/>
            <p:cNvGrpSpPr/>
            <p:nvPr/>
          </p:nvGrpSpPr>
          <p:grpSpPr>
            <a:xfrm>
              <a:off x="7675233" y="4564756"/>
              <a:ext cx="458370" cy="1598548"/>
              <a:chOff x="5393448" y="2915339"/>
              <a:chExt cx="891658" cy="3109619"/>
            </a:xfrm>
          </p:grpSpPr>
          <p:sp>
            <p:nvSpPr>
              <p:cNvPr id="136" name="Shape 136"/>
              <p:cNvSpPr/>
              <p:nvPr/>
            </p:nvSpPr>
            <p:spPr>
              <a:xfrm>
                <a:off x="5393448" y="2915339"/>
                <a:ext cx="891658" cy="3109619"/>
              </a:xfrm>
              <a:prstGeom prst="can">
                <a:avLst>
                  <a:gd name="adj" fmla="val 25000"/>
                </a:avLst>
              </a:prstGeom>
              <a:solidFill>
                <a:srgbClr val="FFFFFF"/>
              </a:solidFill>
              <a:ln w="76200" cap="flat" cmpd="sng">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nvGrpSpPr>
              <p:cNvPr id="137" name="Shape 137"/>
              <p:cNvGrpSpPr/>
              <p:nvPr/>
            </p:nvGrpSpPr>
            <p:grpSpPr>
              <a:xfrm>
                <a:off x="5550535" y="4056564"/>
                <a:ext cx="608694" cy="463009"/>
                <a:chOff x="2385215" y="4257014"/>
                <a:chExt cx="718597" cy="1242505"/>
              </a:xfrm>
            </p:grpSpPr>
            <p:sp>
              <p:nvSpPr>
                <p:cNvPr id="138" name="Shape 138"/>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139" name="Shape 139"/>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40" name="Shape 140"/>
                <p:cNvCxnSpPr>
                  <a:stCxn id="138" idx="2"/>
                  <a:endCxn id="139"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141" name="Shape 141"/>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42" name="Shape 142"/>
                <p:cNvCxnSpPr>
                  <a:stCxn id="139" idx="2"/>
                  <a:endCxn id="141"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143" name="Shape 143"/>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44" name="Shape 144"/>
                <p:cNvCxnSpPr>
                  <a:stCxn id="139" idx="2"/>
                  <a:endCxn id="143"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145" name="Shape 145"/>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46" name="Shape 146"/>
                <p:cNvCxnSpPr>
                  <a:stCxn id="139" idx="2"/>
                  <a:endCxn id="145"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147" name="Shape 147"/>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48" name="Shape 148"/>
                <p:cNvCxnSpPr>
                  <a:stCxn id="138" idx="2"/>
                  <a:endCxn id="147"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149" name="Shape 149"/>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50" name="Shape 150"/>
                <p:cNvCxnSpPr>
                  <a:stCxn id="147" idx="2"/>
                  <a:endCxn id="149"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151" name="Shape 151"/>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52" name="Shape 152"/>
                <p:cNvCxnSpPr>
                  <a:stCxn id="147" idx="2"/>
                  <a:endCxn id="151"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153" name="Shape 153"/>
              <p:cNvGrpSpPr/>
              <p:nvPr/>
            </p:nvGrpSpPr>
            <p:grpSpPr>
              <a:xfrm>
                <a:off x="5550535" y="4706164"/>
                <a:ext cx="608694" cy="463009"/>
                <a:chOff x="2385215" y="4257014"/>
                <a:chExt cx="718597" cy="1242505"/>
              </a:xfrm>
            </p:grpSpPr>
            <p:sp>
              <p:nvSpPr>
                <p:cNvPr id="154" name="Shape 154"/>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155" name="Shape 155"/>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56" name="Shape 156"/>
                <p:cNvCxnSpPr>
                  <a:stCxn id="154" idx="2"/>
                  <a:endCxn id="155"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157" name="Shape 157"/>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58" name="Shape 158"/>
                <p:cNvCxnSpPr>
                  <a:stCxn id="155" idx="2"/>
                  <a:endCxn id="157"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159" name="Shape 159"/>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60" name="Shape 160"/>
                <p:cNvCxnSpPr>
                  <a:stCxn id="155" idx="2"/>
                  <a:endCxn id="159"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161" name="Shape 161"/>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62" name="Shape 162"/>
                <p:cNvCxnSpPr>
                  <a:stCxn id="155" idx="2"/>
                  <a:endCxn id="161"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163" name="Shape 163"/>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64" name="Shape 164"/>
                <p:cNvCxnSpPr>
                  <a:stCxn id="154" idx="2"/>
                  <a:endCxn id="163"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165" name="Shape 165"/>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66" name="Shape 166"/>
                <p:cNvCxnSpPr>
                  <a:stCxn id="163" idx="2"/>
                  <a:endCxn id="165"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167" name="Shape 167"/>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68" name="Shape 168"/>
                <p:cNvCxnSpPr>
                  <a:stCxn id="163" idx="2"/>
                  <a:endCxn id="167"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169" name="Shape 169"/>
              <p:cNvGrpSpPr/>
              <p:nvPr/>
            </p:nvGrpSpPr>
            <p:grpSpPr>
              <a:xfrm>
                <a:off x="5550535" y="5355762"/>
                <a:ext cx="608694" cy="463009"/>
                <a:chOff x="2385215" y="4257014"/>
                <a:chExt cx="718597" cy="1242505"/>
              </a:xfrm>
            </p:grpSpPr>
            <p:sp>
              <p:nvSpPr>
                <p:cNvPr id="170" name="Shape 170"/>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171" name="Shape 171"/>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72" name="Shape 172"/>
                <p:cNvCxnSpPr>
                  <a:stCxn id="170" idx="2"/>
                  <a:endCxn id="171"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173" name="Shape 173"/>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74" name="Shape 174"/>
                <p:cNvCxnSpPr>
                  <a:stCxn id="171" idx="2"/>
                  <a:endCxn id="173"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175" name="Shape 175"/>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76" name="Shape 176"/>
                <p:cNvCxnSpPr>
                  <a:stCxn id="171" idx="2"/>
                  <a:endCxn id="175"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177" name="Shape 177"/>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78" name="Shape 178"/>
                <p:cNvCxnSpPr>
                  <a:stCxn id="171" idx="2"/>
                  <a:endCxn id="177"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179" name="Shape 179"/>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80" name="Shape 180"/>
                <p:cNvCxnSpPr>
                  <a:stCxn id="170" idx="2"/>
                  <a:endCxn id="179"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181" name="Shape 181"/>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82" name="Shape 182"/>
                <p:cNvCxnSpPr>
                  <a:stCxn id="179" idx="2"/>
                  <a:endCxn id="181"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183" name="Shape 183"/>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84" name="Shape 184"/>
                <p:cNvCxnSpPr>
                  <a:stCxn id="179" idx="2"/>
                  <a:endCxn id="183"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185" name="Shape 185"/>
              <p:cNvGrpSpPr/>
              <p:nvPr/>
            </p:nvGrpSpPr>
            <p:grpSpPr>
              <a:xfrm>
                <a:off x="5550535" y="3406965"/>
                <a:ext cx="608694" cy="463009"/>
                <a:chOff x="2385215" y="4257014"/>
                <a:chExt cx="718597" cy="1242505"/>
              </a:xfrm>
            </p:grpSpPr>
            <p:sp>
              <p:nvSpPr>
                <p:cNvPr id="186" name="Shape 186"/>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187" name="Shape 187"/>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88" name="Shape 188"/>
                <p:cNvCxnSpPr>
                  <a:stCxn id="186" idx="2"/>
                  <a:endCxn id="187"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189" name="Shape 189"/>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90" name="Shape 190"/>
                <p:cNvCxnSpPr>
                  <a:stCxn id="187" idx="2"/>
                  <a:endCxn id="189"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191" name="Shape 191"/>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92" name="Shape 192"/>
                <p:cNvCxnSpPr>
                  <a:stCxn id="187" idx="2"/>
                  <a:endCxn id="191"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193" name="Shape 193"/>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94" name="Shape 194"/>
                <p:cNvCxnSpPr>
                  <a:stCxn id="187" idx="2"/>
                  <a:endCxn id="193"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195" name="Shape 195"/>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96" name="Shape 196"/>
                <p:cNvCxnSpPr>
                  <a:stCxn id="186" idx="2"/>
                  <a:endCxn id="195"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197" name="Shape 197"/>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198" name="Shape 198"/>
                <p:cNvCxnSpPr>
                  <a:stCxn id="195" idx="2"/>
                  <a:endCxn id="197"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199" name="Shape 199"/>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200" name="Shape 200"/>
                <p:cNvCxnSpPr>
                  <a:stCxn id="195" idx="2"/>
                  <a:endCxn id="199"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grpSp>
          <p:nvGrpSpPr>
            <p:cNvPr id="201" name="Shape 201"/>
            <p:cNvGrpSpPr/>
            <p:nvPr/>
          </p:nvGrpSpPr>
          <p:grpSpPr>
            <a:xfrm>
              <a:off x="5714119" y="1748954"/>
              <a:ext cx="1807534" cy="1011493"/>
              <a:chOff x="5932425" y="2555350"/>
              <a:chExt cx="1807534" cy="1011493"/>
            </a:xfrm>
          </p:grpSpPr>
          <p:sp>
            <p:nvSpPr>
              <p:cNvPr id="202" name="Shape 202"/>
              <p:cNvSpPr/>
              <p:nvPr/>
            </p:nvSpPr>
            <p:spPr>
              <a:xfrm>
                <a:off x="5932425" y="2555350"/>
                <a:ext cx="1807534" cy="1011493"/>
              </a:xfrm>
              <a:prstGeom prst="can">
                <a:avLst>
                  <a:gd name="adj" fmla="val 25000"/>
                </a:avLst>
              </a:prstGeom>
              <a:solidFill>
                <a:srgbClr val="FABF8E">
                  <a:alpha val="49803"/>
                </a:srgbClr>
              </a:solidFill>
              <a:ln w="76200" cap="flat" cmpd="sng">
                <a:solidFill>
                  <a:srgbClr val="F7964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nvGrpSpPr>
              <p:cNvPr id="203" name="Shape 203"/>
              <p:cNvGrpSpPr/>
              <p:nvPr/>
            </p:nvGrpSpPr>
            <p:grpSpPr>
              <a:xfrm>
                <a:off x="6235401" y="2918806"/>
                <a:ext cx="1201582" cy="517307"/>
                <a:chOff x="4260451" y="2499018"/>
                <a:chExt cx="1201582" cy="517307"/>
              </a:xfrm>
            </p:grpSpPr>
            <p:grpSp>
              <p:nvGrpSpPr>
                <p:cNvPr id="204" name="Shape 204"/>
                <p:cNvGrpSpPr/>
                <p:nvPr/>
              </p:nvGrpSpPr>
              <p:grpSpPr>
                <a:xfrm>
                  <a:off x="4260451" y="2500128"/>
                  <a:ext cx="600791" cy="258098"/>
                  <a:chOff x="3703610" y="2333039"/>
                  <a:chExt cx="600791" cy="258098"/>
                </a:xfrm>
              </p:grpSpPr>
              <p:grpSp>
                <p:nvGrpSpPr>
                  <p:cNvPr id="205" name="Shape 205"/>
                  <p:cNvGrpSpPr/>
                  <p:nvPr/>
                </p:nvGrpSpPr>
                <p:grpSpPr>
                  <a:xfrm>
                    <a:off x="3703610" y="2333039"/>
                    <a:ext cx="600791" cy="127939"/>
                    <a:chOff x="3703610" y="2219175"/>
                    <a:chExt cx="2072460" cy="241804"/>
                  </a:xfrm>
                </p:grpSpPr>
                <p:sp>
                  <p:nvSpPr>
                    <p:cNvPr id="206" name="Shape 206"/>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07" name="Shape 207"/>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08" name="Shape 208"/>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09" name="Shape 209"/>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nvGrpSpPr>
                  <p:cNvPr id="210" name="Shape 210"/>
                  <p:cNvGrpSpPr/>
                  <p:nvPr/>
                </p:nvGrpSpPr>
                <p:grpSpPr>
                  <a:xfrm>
                    <a:off x="3703610" y="2463198"/>
                    <a:ext cx="600791" cy="127939"/>
                    <a:chOff x="3703610" y="2219175"/>
                    <a:chExt cx="2072460" cy="241804"/>
                  </a:xfrm>
                </p:grpSpPr>
                <p:sp>
                  <p:nvSpPr>
                    <p:cNvPr id="211" name="Shape 211"/>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12" name="Shape 212"/>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13" name="Shape 213"/>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14" name="Shape 214"/>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nvGrpSpPr>
                <p:cNvPr id="215" name="Shape 215"/>
                <p:cNvGrpSpPr/>
                <p:nvPr/>
              </p:nvGrpSpPr>
              <p:grpSpPr>
                <a:xfrm>
                  <a:off x="4260451" y="2758227"/>
                  <a:ext cx="600791" cy="258098"/>
                  <a:chOff x="3703610" y="2333039"/>
                  <a:chExt cx="600791" cy="258098"/>
                </a:xfrm>
              </p:grpSpPr>
              <p:grpSp>
                <p:nvGrpSpPr>
                  <p:cNvPr id="216" name="Shape 216"/>
                  <p:cNvGrpSpPr/>
                  <p:nvPr/>
                </p:nvGrpSpPr>
                <p:grpSpPr>
                  <a:xfrm>
                    <a:off x="3703610" y="2333039"/>
                    <a:ext cx="600791" cy="127939"/>
                    <a:chOff x="3703610" y="2219175"/>
                    <a:chExt cx="2072460" cy="241804"/>
                  </a:xfrm>
                </p:grpSpPr>
                <p:sp>
                  <p:nvSpPr>
                    <p:cNvPr id="217" name="Shape 217"/>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18" name="Shape 218"/>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19" name="Shape 219"/>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20" name="Shape 220"/>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nvGrpSpPr>
                  <p:cNvPr id="221" name="Shape 221"/>
                  <p:cNvGrpSpPr/>
                  <p:nvPr/>
                </p:nvGrpSpPr>
                <p:grpSpPr>
                  <a:xfrm>
                    <a:off x="3703610" y="2463198"/>
                    <a:ext cx="600791" cy="127939"/>
                    <a:chOff x="3703610" y="2219175"/>
                    <a:chExt cx="2072460" cy="241804"/>
                  </a:xfrm>
                </p:grpSpPr>
                <p:sp>
                  <p:nvSpPr>
                    <p:cNvPr id="222" name="Shape 222"/>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23" name="Shape 223"/>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24" name="Shape 224"/>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25" name="Shape 225"/>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nvGrpSpPr>
                <p:cNvPr id="226" name="Shape 226"/>
                <p:cNvGrpSpPr/>
                <p:nvPr/>
              </p:nvGrpSpPr>
              <p:grpSpPr>
                <a:xfrm>
                  <a:off x="4861242" y="2499018"/>
                  <a:ext cx="600791" cy="258098"/>
                  <a:chOff x="3703610" y="2333039"/>
                  <a:chExt cx="600791" cy="258098"/>
                </a:xfrm>
              </p:grpSpPr>
              <p:grpSp>
                <p:nvGrpSpPr>
                  <p:cNvPr id="227" name="Shape 227"/>
                  <p:cNvGrpSpPr/>
                  <p:nvPr/>
                </p:nvGrpSpPr>
                <p:grpSpPr>
                  <a:xfrm>
                    <a:off x="3703610" y="2333039"/>
                    <a:ext cx="600791" cy="127939"/>
                    <a:chOff x="3703610" y="2219175"/>
                    <a:chExt cx="2072460" cy="241804"/>
                  </a:xfrm>
                </p:grpSpPr>
                <p:sp>
                  <p:nvSpPr>
                    <p:cNvPr id="228" name="Shape 228"/>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29" name="Shape 229"/>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30" name="Shape 230"/>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31" name="Shape 231"/>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nvGrpSpPr>
                  <p:cNvPr id="232" name="Shape 232"/>
                  <p:cNvGrpSpPr/>
                  <p:nvPr/>
                </p:nvGrpSpPr>
                <p:grpSpPr>
                  <a:xfrm>
                    <a:off x="3703610" y="2463198"/>
                    <a:ext cx="600791" cy="127939"/>
                    <a:chOff x="3703610" y="2219175"/>
                    <a:chExt cx="2072460" cy="241804"/>
                  </a:xfrm>
                </p:grpSpPr>
                <p:sp>
                  <p:nvSpPr>
                    <p:cNvPr id="233" name="Shape 233"/>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34" name="Shape 234"/>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35" name="Shape 235"/>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36" name="Shape 236"/>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nvGrpSpPr>
                <p:cNvPr id="237" name="Shape 237"/>
                <p:cNvGrpSpPr/>
                <p:nvPr/>
              </p:nvGrpSpPr>
              <p:grpSpPr>
                <a:xfrm>
                  <a:off x="4861242" y="2757117"/>
                  <a:ext cx="600791" cy="258098"/>
                  <a:chOff x="3703610" y="2333039"/>
                  <a:chExt cx="600791" cy="258098"/>
                </a:xfrm>
              </p:grpSpPr>
              <p:grpSp>
                <p:nvGrpSpPr>
                  <p:cNvPr id="238" name="Shape 238"/>
                  <p:cNvGrpSpPr/>
                  <p:nvPr/>
                </p:nvGrpSpPr>
                <p:grpSpPr>
                  <a:xfrm>
                    <a:off x="3703610" y="2333039"/>
                    <a:ext cx="600791" cy="127939"/>
                    <a:chOff x="3703610" y="2219175"/>
                    <a:chExt cx="2072460" cy="241804"/>
                  </a:xfrm>
                </p:grpSpPr>
                <p:sp>
                  <p:nvSpPr>
                    <p:cNvPr id="239" name="Shape 239"/>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40" name="Shape 240"/>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41" name="Shape 241"/>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42" name="Shape 242"/>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nvGrpSpPr>
                  <p:cNvPr id="243" name="Shape 243"/>
                  <p:cNvGrpSpPr/>
                  <p:nvPr/>
                </p:nvGrpSpPr>
                <p:grpSpPr>
                  <a:xfrm>
                    <a:off x="3703610" y="2463198"/>
                    <a:ext cx="600791" cy="127939"/>
                    <a:chOff x="3703610" y="2219175"/>
                    <a:chExt cx="2072460" cy="241804"/>
                  </a:xfrm>
                </p:grpSpPr>
                <p:sp>
                  <p:nvSpPr>
                    <p:cNvPr id="244" name="Shape 244"/>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45" name="Shape 245"/>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46" name="Shape 246"/>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247" name="Shape 247"/>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grpSp>
        <p:cxnSp>
          <p:nvCxnSpPr>
            <p:cNvPr id="248" name="Shape 248"/>
            <p:cNvCxnSpPr/>
            <p:nvPr/>
          </p:nvCxnSpPr>
          <p:spPr>
            <a:xfrm rot="10800000" flipH="1">
              <a:off x="5551612" y="3855169"/>
              <a:ext cx="311802" cy="548247"/>
            </a:xfrm>
            <a:prstGeom prst="straightConnector1">
              <a:avLst/>
            </a:prstGeom>
            <a:noFill/>
            <a:ln w="76200" cap="flat" cmpd="sng">
              <a:solidFill>
                <a:srgbClr val="76923C"/>
              </a:solidFill>
              <a:prstDash val="solid"/>
              <a:round/>
              <a:headEnd type="none" w="med" len="med"/>
              <a:tailEnd type="stealth" w="lg" len="lg"/>
            </a:ln>
          </p:spPr>
        </p:cxnSp>
        <p:sp>
          <p:nvSpPr>
            <p:cNvPr id="249" name="Shape 249"/>
            <p:cNvSpPr/>
            <p:nvPr/>
          </p:nvSpPr>
          <p:spPr>
            <a:xfrm>
              <a:off x="5296660" y="3285451"/>
              <a:ext cx="2772235" cy="456312"/>
            </a:xfrm>
            <a:prstGeom prst="rect">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Data Warehousing</a:t>
              </a:r>
            </a:p>
          </p:txBody>
        </p:sp>
        <p:cxnSp>
          <p:nvCxnSpPr>
            <p:cNvPr id="250" name="Shape 250"/>
            <p:cNvCxnSpPr/>
            <p:nvPr/>
          </p:nvCxnSpPr>
          <p:spPr>
            <a:xfrm rot="10800000" flipH="1">
              <a:off x="6315296" y="3884369"/>
              <a:ext cx="131475" cy="548250"/>
            </a:xfrm>
            <a:prstGeom prst="straightConnector1">
              <a:avLst/>
            </a:prstGeom>
            <a:noFill/>
            <a:ln w="76200" cap="flat" cmpd="sng">
              <a:solidFill>
                <a:srgbClr val="8064A2"/>
              </a:solidFill>
              <a:prstDash val="solid"/>
              <a:round/>
              <a:headEnd type="none" w="med" len="med"/>
              <a:tailEnd type="stealth" w="lg" len="lg"/>
            </a:ln>
          </p:spPr>
        </p:cxnSp>
        <p:cxnSp>
          <p:nvCxnSpPr>
            <p:cNvPr id="251" name="Shape 251"/>
            <p:cNvCxnSpPr/>
            <p:nvPr/>
          </p:nvCxnSpPr>
          <p:spPr>
            <a:xfrm rot="10800000">
              <a:off x="7087812" y="3884369"/>
              <a:ext cx="64237" cy="547698"/>
            </a:xfrm>
            <a:prstGeom prst="straightConnector1">
              <a:avLst/>
            </a:prstGeom>
            <a:noFill/>
            <a:ln w="76200" cap="flat" cmpd="sng">
              <a:solidFill>
                <a:srgbClr val="4F81BD"/>
              </a:solidFill>
              <a:prstDash val="solid"/>
              <a:round/>
              <a:headEnd type="none" w="med" len="med"/>
              <a:tailEnd type="stealth" w="lg" len="lg"/>
            </a:ln>
          </p:spPr>
        </p:cxnSp>
        <p:cxnSp>
          <p:nvCxnSpPr>
            <p:cNvPr id="252" name="Shape 252"/>
            <p:cNvCxnSpPr/>
            <p:nvPr/>
          </p:nvCxnSpPr>
          <p:spPr>
            <a:xfrm rot="10800000">
              <a:off x="7755988" y="3884369"/>
              <a:ext cx="154878" cy="519047"/>
            </a:xfrm>
            <a:prstGeom prst="straightConnector1">
              <a:avLst/>
            </a:prstGeom>
            <a:noFill/>
            <a:ln w="76200" cap="flat" cmpd="sng">
              <a:solidFill>
                <a:srgbClr val="000000"/>
              </a:solidFill>
              <a:prstDash val="solid"/>
              <a:round/>
              <a:headEnd type="none" w="med" len="med"/>
              <a:tailEnd type="stealth" w="lg" len="lg"/>
            </a:ln>
          </p:spPr>
        </p:cxnSp>
        <p:cxnSp>
          <p:nvCxnSpPr>
            <p:cNvPr id="253" name="Shape 253"/>
            <p:cNvCxnSpPr/>
            <p:nvPr/>
          </p:nvCxnSpPr>
          <p:spPr>
            <a:xfrm rot="10800000" flipH="1">
              <a:off x="6606167" y="2836011"/>
              <a:ext cx="11719" cy="411415"/>
            </a:xfrm>
            <a:prstGeom prst="straightConnector1">
              <a:avLst/>
            </a:prstGeom>
            <a:noFill/>
            <a:ln w="76200" cap="flat" cmpd="sng">
              <a:solidFill>
                <a:srgbClr val="F79646"/>
              </a:solidFill>
              <a:prstDash val="solid"/>
              <a:round/>
              <a:headEnd type="none" w="med" len="med"/>
              <a:tailEnd type="stealth" w="lg" len="lg"/>
            </a:ln>
          </p:spPr>
        </p:cxnSp>
        <p:pic>
          <p:nvPicPr>
            <p:cNvPr id="254" name="Shape 254" descr="user-green.pdf"/>
            <p:cNvPicPr preferRelativeResize="0"/>
            <p:nvPr/>
          </p:nvPicPr>
          <p:blipFill rotWithShape="1">
            <a:blip r:embed="rId3">
              <a:alphaModFix/>
            </a:blip>
            <a:srcRect/>
            <a:stretch/>
          </p:blipFill>
          <p:spPr>
            <a:xfrm>
              <a:off x="4582032" y="1829563"/>
              <a:ext cx="520494" cy="668887"/>
            </a:xfrm>
            <a:prstGeom prst="rect">
              <a:avLst/>
            </a:prstGeom>
            <a:noFill/>
            <a:ln>
              <a:noFill/>
            </a:ln>
          </p:spPr>
        </p:pic>
        <p:cxnSp>
          <p:nvCxnSpPr>
            <p:cNvPr id="255" name="Shape 255"/>
            <p:cNvCxnSpPr/>
            <p:nvPr/>
          </p:nvCxnSpPr>
          <p:spPr>
            <a:xfrm flipH="1">
              <a:off x="5209389" y="2240350"/>
              <a:ext cx="342223" cy="3328"/>
            </a:xfrm>
            <a:prstGeom prst="straightConnector1">
              <a:avLst/>
            </a:prstGeom>
            <a:noFill/>
            <a:ln w="19050" cap="flat" cmpd="sng">
              <a:solidFill>
                <a:srgbClr val="000000"/>
              </a:solidFill>
              <a:prstDash val="dot"/>
              <a:round/>
              <a:headEnd type="none" w="med" len="med"/>
              <a:tailEnd type="stealth" w="lg" len="lg"/>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52"/>
        <p:cNvGrpSpPr/>
        <p:nvPr/>
      </p:nvGrpSpPr>
      <p:grpSpPr>
        <a:xfrm>
          <a:off x="0" y="0"/>
          <a:ext cx="0" cy="0"/>
          <a:chOff x="0" y="0"/>
          <a:chExt cx="0" cy="0"/>
        </a:xfrm>
      </p:grpSpPr>
      <p:sp>
        <p:nvSpPr>
          <p:cNvPr id="1453" name="Shape 1453"/>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Limitation</a:t>
            </a:r>
          </a:p>
        </p:txBody>
      </p:sp>
      <p:sp>
        <p:nvSpPr>
          <p:cNvPr id="1454" name="Shape 1454"/>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341312" marR="0" lvl="0" indent="-341312" algn="l" rtl="0">
              <a:spcBef>
                <a:spcPts val="0"/>
              </a:spcBef>
              <a:spcAft>
                <a:spcPts val="0"/>
              </a:spcAft>
              <a:buClr>
                <a:srgbClr val="11618F"/>
              </a:buClr>
              <a:buSzPct val="100000"/>
              <a:buFont typeface="Arial"/>
              <a:buChar char="•"/>
            </a:pPr>
            <a:r>
              <a:rPr lang="en-US" sz="3200" u="none" strike="noStrike" cap="none" dirty="0">
                <a:solidFill>
                  <a:srgbClr val="11618F"/>
                </a:solidFill>
                <a:ea typeface="Trebuchet MS"/>
                <a:sym typeface="Trebuchet MS"/>
              </a:rPr>
              <a:t>This approach does not learn the changes done by the user in </a:t>
            </a:r>
            <a:r>
              <a:rPr lang="en-US" sz="3200" u="sng" strike="noStrike" cap="none" dirty="0">
                <a:solidFill>
                  <a:srgbClr val="11618F"/>
                </a:solidFill>
                <a:ea typeface="Trebuchet MS"/>
                <a:sym typeface="Trebuchet MS"/>
              </a:rPr>
              <a:t>relationships</a:t>
            </a:r>
          </a:p>
          <a:p>
            <a:pPr marL="341312" marR="0" lvl="0" indent="-341312" algn="l" rtl="0">
              <a:spcBef>
                <a:spcPts val="800"/>
              </a:spcBef>
              <a:spcAft>
                <a:spcPts val="0"/>
              </a:spcAft>
              <a:buClr>
                <a:srgbClr val="11618F"/>
              </a:buClr>
              <a:buSzPct val="100000"/>
              <a:buFont typeface="Arial"/>
              <a:buNone/>
            </a:pPr>
            <a:endParaRPr sz="3200" u="none" strike="noStrike" cap="none" dirty="0">
              <a:solidFill>
                <a:srgbClr val="11618F"/>
              </a:solidFill>
              <a:ea typeface="Trebuchet MS"/>
              <a:sym typeface="Trebuchet MS"/>
            </a:endParaRPr>
          </a:p>
          <a:p>
            <a:pPr marL="341312" marR="0" lvl="0" indent="-341312" algn="l" rtl="0">
              <a:spcBef>
                <a:spcPts val="800"/>
              </a:spcBef>
              <a:spcAft>
                <a:spcPts val="0"/>
              </a:spcAft>
              <a:buClr>
                <a:srgbClr val="11618F"/>
              </a:buClr>
              <a:buSzPct val="100000"/>
              <a:buFont typeface="Arial"/>
              <a:buChar char="•"/>
            </a:pPr>
            <a:r>
              <a:rPr lang="en-US" sz="3200" u="none" strike="noStrike" cap="none" dirty="0">
                <a:solidFill>
                  <a:srgbClr val="11618F"/>
                </a:solidFill>
                <a:ea typeface="Trebuchet MS"/>
                <a:sym typeface="Trebuchet MS"/>
              </a:rPr>
              <a:t>User has to go through the refinement process each time</a:t>
            </a:r>
          </a:p>
          <a:p>
            <a:pPr marL="0" marR="0" lvl="0" indent="0" algn="l" rtl="0">
              <a:spcBef>
                <a:spcPts val="800"/>
              </a:spcBef>
              <a:spcAft>
                <a:spcPts val="0"/>
              </a:spcAft>
              <a:buClr>
                <a:srgbClr val="11618F"/>
              </a:buClr>
              <a:buSzPct val="25000"/>
              <a:buFont typeface="Arial"/>
              <a:buNone/>
            </a:pPr>
            <a:endParaRPr sz="3200" u="none" strike="noStrike" cap="none" dirty="0">
              <a:solidFill>
                <a:srgbClr val="11618F"/>
              </a:solidFill>
              <a:ea typeface="Trebuchet MS"/>
              <a:sym typeface="Trebuchet MS"/>
            </a:endParaRPr>
          </a:p>
        </p:txBody>
      </p:sp>
      <p:sp>
        <p:nvSpPr>
          <p:cNvPr id="1455" name="Shape 1455"/>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39</a:t>
            </a:fld>
            <a:endParaRPr lang="en-US" sz="1200">
              <a:solidFill>
                <a:srgbClr val="D1020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Shape 1460"/>
          <p:cNvSpPr txBox="1">
            <a:spLocks noGrp="1"/>
          </p:cNvSpPr>
          <p:nvPr>
            <p:ph type="ctrTitle"/>
          </p:nvPr>
        </p:nvSpPr>
        <p:spPr>
          <a:xfrm>
            <a:off x="381000" y="1371600"/>
            <a:ext cx="8458200" cy="43433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latin typeface="Arial" panose="020B0604020202020204" pitchFamily="34" charset="0"/>
                <a:sym typeface="Helvetica Neue"/>
              </a:rPr>
              <a:t>Improved Approach: Learning Semantic Models</a:t>
            </a:r>
            <a:br>
              <a:rPr lang="en-US" sz="4000" u="none" strike="noStrike" cap="none" dirty="0">
                <a:solidFill>
                  <a:srgbClr val="D10202"/>
                </a:solidFill>
                <a:latin typeface="Arial" panose="020B0604020202020204" pitchFamily="34" charset="0"/>
                <a:sym typeface="Helvetica Neue"/>
              </a:rPr>
            </a:br>
            <a:br>
              <a:rPr lang="en-US" sz="4000" u="none" strike="noStrike" cap="none" dirty="0">
                <a:solidFill>
                  <a:srgbClr val="D10202"/>
                </a:solidFill>
                <a:latin typeface="Arial" panose="020B0604020202020204" pitchFamily="34" charset="0"/>
                <a:sym typeface="Helvetica Neue"/>
              </a:rPr>
            </a:br>
            <a:r>
              <a:rPr lang="en-US" sz="3100" u="none" strike="noStrike" cap="none" dirty="0">
                <a:solidFill>
                  <a:srgbClr val="D10202"/>
                </a:solidFill>
                <a:latin typeface="Arial" panose="020B0604020202020204" pitchFamily="34" charset="0"/>
                <a:sym typeface="Helvetica Neue"/>
              </a:rPr>
              <a:t>[</a:t>
            </a:r>
            <a:r>
              <a:rPr lang="en-US" sz="3100" u="none" strike="noStrike" cap="none" dirty="0" err="1">
                <a:solidFill>
                  <a:srgbClr val="D10202"/>
                </a:solidFill>
                <a:latin typeface="Arial" panose="020B0604020202020204" pitchFamily="34" charset="0"/>
                <a:sym typeface="Helvetica Neue"/>
              </a:rPr>
              <a:t>Taheriyan</a:t>
            </a:r>
            <a:r>
              <a:rPr lang="en-US" sz="3100" u="none" strike="noStrike" cap="none" dirty="0">
                <a:solidFill>
                  <a:srgbClr val="D10202"/>
                </a:solidFill>
                <a:latin typeface="Arial" panose="020B0604020202020204" pitchFamily="34" charset="0"/>
                <a:sym typeface="Helvetica Neue"/>
              </a:rPr>
              <a:t> et al., JWS 2015]</a:t>
            </a:r>
            <a:br>
              <a:rPr lang="en-US" sz="3100" u="none" strike="noStrike" cap="none" dirty="0">
                <a:solidFill>
                  <a:srgbClr val="D10202"/>
                </a:solidFill>
                <a:latin typeface="Arial" panose="020B0604020202020204" pitchFamily="34" charset="0"/>
                <a:sym typeface="Helvetica Neue"/>
              </a:rPr>
            </a:br>
            <a:endParaRPr lang="en-US" sz="3100" u="none" strike="noStrike" cap="none" dirty="0">
              <a:solidFill>
                <a:srgbClr val="D10202"/>
              </a:solidFill>
              <a:latin typeface="Arial" panose="020B0604020202020204" pitchFamily="34" charset="0"/>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Shape 1465"/>
          <p:cNvSpPr txBox="1">
            <a:spLocks noGrp="1"/>
          </p:cNvSpPr>
          <p:nvPr>
            <p:ph type="title"/>
          </p:nvPr>
        </p:nvSpPr>
        <p:spPr>
          <a:xfrm>
            <a:off x="304800" y="49316"/>
            <a:ext cx="8534399" cy="865084"/>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Main Idea</a:t>
            </a:r>
          </a:p>
        </p:txBody>
      </p:sp>
      <p:sp>
        <p:nvSpPr>
          <p:cNvPr id="1466" name="Shape 1466"/>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41</a:t>
            </a:fld>
            <a:endParaRPr lang="en-US" sz="1200">
              <a:solidFill>
                <a:srgbClr val="D10202"/>
              </a:solidFill>
              <a:latin typeface="Arial"/>
              <a:ea typeface="Arial"/>
              <a:cs typeface="Arial"/>
              <a:sym typeface="Arial"/>
            </a:endParaRPr>
          </a:p>
        </p:txBody>
      </p:sp>
      <p:pic>
        <p:nvPicPr>
          <p:cNvPr id="1467" name="Shape 1467"/>
          <p:cNvPicPr preferRelativeResize="0"/>
          <p:nvPr/>
        </p:nvPicPr>
        <p:blipFill rotWithShape="1">
          <a:blip r:embed="rId3">
            <a:alphaModFix/>
          </a:blip>
          <a:srcRect/>
          <a:stretch/>
        </p:blipFill>
        <p:spPr>
          <a:xfrm>
            <a:off x="152400" y="1638013"/>
            <a:ext cx="6484530" cy="3886200"/>
          </a:xfrm>
          <a:prstGeom prst="rect">
            <a:avLst/>
          </a:prstGeom>
          <a:noFill/>
          <a:ln>
            <a:noFill/>
          </a:ln>
        </p:spPr>
      </p:pic>
      <p:pic>
        <p:nvPicPr>
          <p:cNvPr id="1468" name="Shape 1468"/>
          <p:cNvPicPr preferRelativeResize="0"/>
          <p:nvPr/>
        </p:nvPicPr>
        <p:blipFill rotWithShape="1">
          <a:blip r:embed="rId4">
            <a:alphaModFix/>
          </a:blip>
          <a:srcRect/>
          <a:stretch/>
        </p:blipFill>
        <p:spPr>
          <a:xfrm>
            <a:off x="1371600" y="1638013"/>
            <a:ext cx="4435495" cy="4076985"/>
          </a:xfrm>
          <a:prstGeom prst="rect">
            <a:avLst/>
          </a:prstGeom>
          <a:noFill/>
          <a:ln>
            <a:noFill/>
          </a:ln>
        </p:spPr>
      </p:pic>
      <p:pic>
        <p:nvPicPr>
          <p:cNvPr id="1469" name="Shape 1469"/>
          <p:cNvPicPr preferRelativeResize="0"/>
          <p:nvPr/>
        </p:nvPicPr>
        <p:blipFill rotWithShape="1">
          <a:blip r:embed="rId5">
            <a:alphaModFix/>
          </a:blip>
          <a:srcRect/>
          <a:stretch/>
        </p:blipFill>
        <p:spPr>
          <a:xfrm>
            <a:off x="2819400" y="1942814"/>
            <a:ext cx="4555981" cy="3340100"/>
          </a:xfrm>
          <a:prstGeom prst="rect">
            <a:avLst/>
          </a:prstGeom>
          <a:noFill/>
          <a:ln>
            <a:noFill/>
          </a:ln>
        </p:spPr>
      </p:pic>
      <p:sp>
        <p:nvSpPr>
          <p:cNvPr id="1470" name="Shape 1470"/>
          <p:cNvSpPr txBox="1"/>
          <p:nvPr/>
        </p:nvSpPr>
        <p:spPr>
          <a:xfrm>
            <a:off x="228600" y="924579"/>
            <a:ext cx="8839199"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800" dirty="0">
                <a:solidFill>
                  <a:srgbClr val="11618F"/>
                </a:solidFill>
                <a:latin typeface="Arial" panose="020B0604020202020204" pitchFamily="34" charset="0"/>
                <a:ea typeface="Trebuchet MS"/>
                <a:cs typeface="Arial" panose="020B0604020202020204" pitchFamily="34" charset="0"/>
                <a:sym typeface="Trebuchet MS"/>
              </a:rPr>
              <a:t>Sources in the same domain often have similar data</a:t>
            </a:r>
          </a:p>
        </p:txBody>
      </p:sp>
      <p:sp>
        <p:nvSpPr>
          <p:cNvPr id="1471" name="Shape 1471"/>
          <p:cNvSpPr txBox="1"/>
          <p:nvPr/>
        </p:nvSpPr>
        <p:spPr>
          <a:xfrm>
            <a:off x="0" y="5751492"/>
            <a:ext cx="9144000" cy="95410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800" dirty="0">
                <a:solidFill>
                  <a:srgbClr val="11628F"/>
                </a:solidFill>
                <a:latin typeface="Arial" panose="020B0604020202020204" pitchFamily="34" charset="0"/>
                <a:ea typeface="Trebuchet MS"/>
                <a:cs typeface="Arial" panose="020B0604020202020204" pitchFamily="34" charset="0"/>
                <a:sym typeface="Trebuchet MS"/>
              </a:rPr>
              <a:t>Exploit knowledge of known semantic models to hypothesize a semantic model for a new sources</a:t>
            </a:r>
          </a:p>
        </p:txBody>
      </p:sp>
      <p:pic>
        <p:nvPicPr>
          <p:cNvPr id="1472" name="Shape 1472"/>
          <p:cNvPicPr preferRelativeResize="0"/>
          <p:nvPr/>
        </p:nvPicPr>
        <p:blipFill rotWithShape="1">
          <a:blip r:embed="rId6">
            <a:alphaModFix/>
          </a:blip>
          <a:srcRect/>
          <a:stretch/>
        </p:blipFill>
        <p:spPr>
          <a:xfrm>
            <a:off x="3581400" y="2171414"/>
            <a:ext cx="5385813" cy="30030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Shape 1477"/>
          <p:cNvSpPr txBox="1">
            <a:spLocks noGrp="1"/>
          </p:cNvSpPr>
          <p:nvPr>
            <p:ph type="title"/>
          </p:nvPr>
        </p:nvSpPr>
        <p:spPr>
          <a:xfrm>
            <a:off x="304800" y="152400"/>
            <a:ext cx="8534399" cy="5333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Example</a:t>
            </a:r>
          </a:p>
        </p:txBody>
      </p:sp>
      <p:sp>
        <p:nvSpPr>
          <p:cNvPr id="1478" name="Shape 1478"/>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42</a:t>
            </a:fld>
            <a:endParaRPr lang="en-US" sz="1200">
              <a:solidFill>
                <a:srgbClr val="D10202"/>
              </a:solidFill>
              <a:latin typeface="Arial"/>
              <a:ea typeface="Arial"/>
              <a:cs typeface="Arial"/>
              <a:sym typeface="Arial"/>
            </a:endParaRPr>
          </a:p>
        </p:txBody>
      </p:sp>
      <p:sp>
        <p:nvSpPr>
          <p:cNvPr id="1488" name="Shape 1488"/>
          <p:cNvSpPr/>
          <p:nvPr/>
        </p:nvSpPr>
        <p:spPr>
          <a:xfrm>
            <a:off x="123456" y="1524000"/>
            <a:ext cx="8791944"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Source:</a:t>
            </a:r>
            <a:r>
              <a:rPr lang="en-US" sz="1800" dirty="0">
                <a:solidFill>
                  <a:srgbClr val="000090"/>
                </a:solidFill>
                <a:latin typeface="Arial" panose="020B0604020202020204" pitchFamily="34" charset="0"/>
                <a:ea typeface="Trebuchet MS"/>
                <a:cs typeface="Arial" panose="020B0604020202020204" pitchFamily="34" charset="0"/>
                <a:sym typeface="Trebuchet MS"/>
              </a:rPr>
              <a:t> </a:t>
            </a:r>
            <a:r>
              <a:rPr lang="en-US" sz="1800" dirty="0">
                <a:solidFill>
                  <a:schemeClr val="dk1"/>
                </a:solidFill>
                <a:latin typeface="Arial" panose="020B0604020202020204" pitchFamily="34" charset="0"/>
                <a:ea typeface="Trebuchet MS"/>
                <a:cs typeface="Arial" panose="020B0604020202020204" pitchFamily="34" charset="0"/>
                <a:sym typeface="Trebuchet MS"/>
              </a:rPr>
              <a:t>Dallas Museum of Art ➔ </a:t>
            </a:r>
            <a:r>
              <a:rPr lang="en-US" sz="1800" dirty="0" err="1">
                <a:solidFill>
                  <a:schemeClr val="dk1"/>
                </a:solidFill>
                <a:latin typeface="Arial" panose="020B0604020202020204" pitchFamily="34" charset="0"/>
                <a:ea typeface="Trebuchet MS"/>
                <a:cs typeface="Arial" panose="020B0604020202020204" pitchFamily="34" charset="0"/>
                <a:sym typeface="Trebuchet MS"/>
              </a:rPr>
              <a:t>dma</a:t>
            </a:r>
            <a:r>
              <a:rPr lang="en-US" sz="1800" dirty="0">
                <a:solidFill>
                  <a:schemeClr val="dk1"/>
                </a:solidFill>
                <a:latin typeface="Arial" panose="020B0604020202020204" pitchFamily="34" charset="0"/>
                <a:ea typeface="Trebuchet MS"/>
                <a:cs typeface="Arial" panose="020B0604020202020204" pitchFamily="34" charset="0"/>
                <a:sym typeface="Trebuchet MS"/>
              </a:rPr>
              <a:t>(</a:t>
            </a:r>
            <a:r>
              <a:rPr lang="en-US" sz="1800" dirty="0" err="1">
                <a:solidFill>
                  <a:schemeClr val="dk1"/>
                </a:solidFill>
                <a:latin typeface="Arial" panose="020B0604020202020204" pitchFamily="34" charset="0"/>
                <a:ea typeface="Trebuchet MS"/>
                <a:cs typeface="Arial" panose="020B0604020202020204" pitchFamily="34" charset="0"/>
                <a:sym typeface="Trebuchet MS"/>
              </a:rPr>
              <a:t>title,creationDate,name,type</a:t>
            </a:r>
            <a:r>
              <a:rPr lang="en-US" sz="1800" dirty="0">
                <a:solidFill>
                  <a:schemeClr val="dk1"/>
                </a:solidFill>
                <a:latin typeface="Arial" panose="020B0604020202020204" pitchFamily="34" charset="0"/>
                <a:ea typeface="Trebuchet MS"/>
                <a:cs typeface="Arial" panose="020B0604020202020204" pitchFamily="34" charset="0"/>
                <a:sym typeface="Trebuchet MS"/>
              </a:rPr>
              <a:t>)</a:t>
            </a:r>
          </a:p>
        </p:txBody>
      </p:sp>
      <p:sp>
        <p:nvSpPr>
          <p:cNvPr id="1489" name="Shape 1489"/>
          <p:cNvSpPr/>
          <p:nvPr/>
        </p:nvSpPr>
        <p:spPr>
          <a:xfrm>
            <a:off x="110834" y="762000"/>
            <a:ext cx="2666999"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28F"/>
              </a:buClr>
              <a:buSzPct val="25000"/>
              <a:buFont typeface="Trebuchet MS"/>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Domain:</a:t>
            </a:r>
            <a:r>
              <a:rPr lang="en-US" sz="1800" dirty="0">
                <a:solidFill>
                  <a:srgbClr val="000090"/>
                </a:solidFill>
                <a:latin typeface="Arial" panose="020B0604020202020204" pitchFamily="34" charset="0"/>
                <a:ea typeface="Trebuchet MS"/>
                <a:cs typeface="Arial" panose="020B0604020202020204" pitchFamily="34" charset="0"/>
                <a:sym typeface="Trebuchet MS"/>
              </a:rPr>
              <a:t> </a:t>
            </a:r>
            <a:r>
              <a:rPr lang="en-US" sz="1800" dirty="0">
                <a:solidFill>
                  <a:schemeClr val="dk1"/>
                </a:solidFill>
                <a:latin typeface="Arial" panose="020B0604020202020204" pitchFamily="34" charset="0"/>
                <a:ea typeface="Trebuchet MS"/>
                <a:cs typeface="Arial" panose="020B0604020202020204" pitchFamily="34" charset="0"/>
                <a:sym typeface="Trebuchet MS"/>
              </a:rPr>
              <a:t>Museum Data</a:t>
            </a:r>
          </a:p>
        </p:txBody>
      </p:sp>
      <p:pic>
        <p:nvPicPr>
          <p:cNvPr id="1490" name="Shape 1490"/>
          <p:cNvPicPr preferRelativeResize="0"/>
          <p:nvPr/>
        </p:nvPicPr>
        <p:blipFill rotWithShape="1">
          <a:blip r:embed="rId3">
            <a:alphaModFix/>
          </a:blip>
          <a:srcRect l="1166" t="2019" b="12626"/>
          <a:stretch/>
        </p:blipFill>
        <p:spPr>
          <a:xfrm>
            <a:off x="762000" y="2080207"/>
            <a:ext cx="7391399" cy="4558885"/>
          </a:xfrm>
          <a:prstGeom prst="rect">
            <a:avLst/>
          </a:prstGeom>
          <a:noFill/>
          <a:ln>
            <a:noFill/>
          </a:ln>
        </p:spPr>
      </p:pic>
      <p:sp>
        <p:nvSpPr>
          <p:cNvPr id="16" name="Shape 1498">
            <a:extLst>
              <a:ext uri="{FF2B5EF4-FFF2-40B4-BE49-F238E27FC236}">
                <a16:creationId xmlns:a16="http://schemas.microsoft.com/office/drawing/2014/main" id="{969301A6-B1D8-C444-848F-43B7396B51EF}"/>
              </a:ext>
            </a:extLst>
          </p:cNvPr>
          <p:cNvSpPr/>
          <p:nvPr/>
        </p:nvSpPr>
        <p:spPr>
          <a:xfrm>
            <a:off x="2244359" y="1172933"/>
            <a:ext cx="477267"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4"/>
              </a:rPr>
              <a:t>EDM</a:t>
            </a:r>
          </a:p>
        </p:txBody>
      </p:sp>
      <p:sp>
        <p:nvSpPr>
          <p:cNvPr id="17" name="Shape 1499">
            <a:extLst>
              <a:ext uri="{FF2B5EF4-FFF2-40B4-BE49-F238E27FC236}">
                <a16:creationId xmlns:a16="http://schemas.microsoft.com/office/drawing/2014/main" id="{2E650926-48D4-904D-AB97-BBAE0540A4CD}"/>
              </a:ext>
            </a:extLst>
          </p:cNvPr>
          <p:cNvSpPr/>
          <p:nvPr/>
        </p:nvSpPr>
        <p:spPr>
          <a:xfrm>
            <a:off x="2793836" y="1172933"/>
            <a:ext cx="591081"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rgbClr val="000000"/>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5"/>
              </a:rPr>
              <a:t>SKOS</a:t>
            </a:r>
          </a:p>
        </p:txBody>
      </p:sp>
      <p:sp>
        <p:nvSpPr>
          <p:cNvPr id="18" name="Shape 1500">
            <a:extLst>
              <a:ext uri="{FF2B5EF4-FFF2-40B4-BE49-F238E27FC236}">
                <a16:creationId xmlns:a16="http://schemas.microsoft.com/office/drawing/2014/main" id="{4F4CFB0C-42A3-234B-B47B-2D9B9B9070E5}"/>
              </a:ext>
            </a:extLst>
          </p:cNvPr>
          <p:cNvSpPr/>
          <p:nvPr/>
        </p:nvSpPr>
        <p:spPr>
          <a:xfrm>
            <a:off x="3457127" y="1172933"/>
            <a:ext cx="567771"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6"/>
              </a:rPr>
              <a:t>FOAF</a:t>
            </a:r>
          </a:p>
        </p:txBody>
      </p:sp>
      <p:sp>
        <p:nvSpPr>
          <p:cNvPr id="19" name="Shape 1501">
            <a:extLst>
              <a:ext uri="{FF2B5EF4-FFF2-40B4-BE49-F238E27FC236}">
                <a16:creationId xmlns:a16="http://schemas.microsoft.com/office/drawing/2014/main" id="{D89C9C0E-071E-B544-AB73-3CD32E0C3223}"/>
              </a:ext>
            </a:extLst>
          </p:cNvPr>
          <p:cNvSpPr/>
          <p:nvPr/>
        </p:nvSpPr>
        <p:spPr>
          <a:xfrm>
            <a:off x="4097108" y="1172933"/>
            <a:ext cx="444357"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7"/>
              </a:rPr>
              <a:t>AAC</a:t>
            </a:r>
          </a:p>
        </p:txBody>
      </p:sp>
      <p:sp>
        <p:nvSpPr>
          <p:cNvPr id="20" name="Shape 1502">
            <a:extLst>
              <a:ext uri="{FF2B5EF4-FFF2-40B4-BE49-F238E27FC236}">
                <a16:creationId xmlns:a16="http://schemas.microsoft.com/office/drawing/2014/main" id="{DADB5274-19E9-5E44-98B6-94CBD9480C1D}"/>
              </a:ext>
            </a:extLst>
          </p:cNvPr>
          <p:cNvSpPr/>
          <p:nvPr/>
        </p:nvSpPr>
        <p:spPr>
          <a:xfrm>
            <a:off x="5155683" y="1172933"/>
            <a:ext cx="1220605"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8"/>
              </a:rPr>
              <a:t>ElementsGr2</a:t>
            </a:r>
          </a:p>
        </p:txBody>
      </p:sp>
      <p:sp>
        <p:nvSpPr>
          <p:cNvPr id="21" name="Shape 1503">
            <a:extLst>
              <a:ext uri="{FF2B5EF4-FFF2-40B4-BE49-F238E27FC236}">
                <a16:creationId xmlns:a16="http://schemas.microsoft.com/office/drawing/2014/main" id="{816EA076-B199-9B4A-AFCE-6BEC97FEF313}"/>
              </a:ext>
            </a:extLst>
          </p:cNvPr>
          <p:cNvSpPr/>
          <p:nvPr/>
        </p:nvSpPr>
        <p:spPr>
          <a:xfrm>
            <a:off x="4613675" y="1172933"/>
            <a:ext cx="469798"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9"/>
              </a:rPr>
              <a:t>ORE</a:t>
            </a:r>
          </a:p>
        </p:txBody>
      </p:sp>
      <p:sp>
        <p:nvSpPr>
          <p:cNvPr id="22" name="Shape 1504">
            <a:extLst>
              <a:ext uri="{FF2B5EF4-FFF2-40B4-BE49-F238E27FC236}">
                <a16:creationId xmlns:a16="http://schemas.microsoft.com/office/drawing/2014/main" id="{B386954A-0415-8248-86E7-419E2BC73D22}"/>
              </a:ext>
            </a:extLst>
          </p:cNvPr>
          <p:cNvSpPr/>
          <p:nvPr/>
        </p:nvSpPr>
        <p:spPr>
          <a:xfrm>
            <a:off x="6448499" y="1172933"/>
            <a:ext cx="902283"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10"/>
              </a:rPr>
              <a:t>DCTerms</a:t>
            </a:r>
          </a:p>
        </p:txBody>
      </p:sp>
      <p:sp>
        <p:nvSpPr>
          <p:cNvPr id="23" name="Shape 1505">
            <a:extLst>
              <a:ext uri="{FF2B5EF4-FFF2-40B4-BE49-F238E27FC236}">
                <a16:creationId xmlns:a16="http://schemas.microsoft.com/office/drawing/2014/main" id="{C64810C0-CBC7-5143-B0E1-4A10EE196EF3}"/>
              </a:ext>
            </a:extLst>
          </p:cNvPr>
          <p:cNvSpPr/>
          <p:nvPr/>
        </p:nvSpPr>
        <p:spPr>
          <a:xfrm>
            <a:off x="110759" y="1143000"/>
            <a:ext cx="2286000"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28F"/>
              </a:buClr>
              <a:buSzPct val="25000"/>
              <a:buFont typeface="Trebuchet MS"/>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Domain ontologies: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Shape 1495"/>
          <p:cNvSpPr txBox="1">
            <a:spLocks noGrp="1"/>
          </p:cNvSpPr>
          <p:nvPr>
            <p:ph type="title"/>
          </p:nvPr>
        </p:nvSpPr>
        <p:spPr>
          <a:xfrm>
            <a:off x="304800" y="152400"/>
            <a:ext cx="8534399" cy="5333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Example</a:t>
            </a:r>
          </a:p>
        </p:txBody>
      </p:sp>
      <p:sp>
        <p:nvSpPr>
          <p:cNvPr id="1496" name="Shape 1496"/>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43</a:t>
            </a:fld>
            <a:endParaRPr lang="en-US" sz="1200">
              <a:solidFill>
                <a:srgbClr val="D10202"/>
              </a:solidFill>
              <a:latin typeface="Arial"/>
              <a:ea typeface="Arial"/>
              <a:cs typeface="Arial"/>
              <a:sym typeface="Arial"/>
            </a:endParaRPr>
          </a:p>
        </p:txBody>
      </p:sp>
      <p:sp>
        <p:nvSpPr>
          <p:cNvPr id="1498" name="Shape 1498"/>
          <p:cNvSpPr/>
          <p:nvPr/>
        </p:nvSpPr>
        <p:spPr>
          <a:xfrm>
            <a:off x="2244359" y="1172933"/>
            <a:ext cx="477267"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3"/>
              </a:rPr>
              <a:t>EDM</a:t>
            </a:r>
          </a:p>
        </p:txBody>
      </p:sp>
      <p:sp>
        <p:nvSpPr>
          <p:cNvPr id="1499" name="Shape 1499"/>
          <p:cNvSpPr/>
          <p:nvPr/>
        </p:nvSpPr>
        <p:spPr>
          <a:xfrm>
            <a:off x="2793836" y="1172933"/>
            <a:ext cx="591081"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rgbClr val="000000"/>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4"/>
              </a:rPr>
              <a:t>SKOS</a:t>
            </a:r>
          </a:p>
        </p:txBody>
      </p:sp>
      <p:sp>
        <p:nvSpPr>
          <p:cNvPr id="1500" name="Shape 1500"/>
          <p:cNvSpPr/>
          <p:nvPr/>
        </p:nvSpPr>
        <p:spPr>
          <a:xfrm>
            <a:off x="3457127" y="1172933"/>
            <a:ext cx="567771"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5"/>
              </a:rPr>
              <a:t>FOAF</a:t>
            </a:r>
          </a:p>
        </p:txBody>
      </p:sp>
      <p:sp>
        <p:nvSpPr>
          <p:cNvPr id="1501" name="Shape 1501"/>
          <p:cNvSpPr/>
          <p:nvPr/>
        </p:nvSpPr>
        <p:spPr>
          <a:xfrm>
            <a:off x="4097108" y="1172933"/>
            <a:ext cx="444357"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6"/>
              </a:rPr>
              <a:t>AAC</a:t>
            </a:r>
          </a:p>
        </p:txBody>
      </p:sp>
      <p:sp>
        <p:nvSpPr>
          <p:cNvPr id="1502" name="Shape 1502"/>
          <p:cNvSpPr/>
          <p:nvPr/>
        </p:nvSpPr>
        <p:spPr>
          <a:xfrm>
            <a:off x="5155683" y="1172933"/>
            <a:ext cx="1220605"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7"/>
              </a:rPr>
              <a:t>ElementsGr2</a:t>
            </a:r>
          </a:p>
        </p:txBody>
      </p:sp>
      <p:sp>
        <p:nvSpPr>
          <p:cNvPr id="1503" name="Shape 1503"/>
          <p:cNvSpPr/>
          <p:nvPr/>
        </p:nvSpPr>
        <p:spPr>
          <a:xfrm>
            <a:off x="4613675" y="1172933"/>
            <a:ext cx="469798"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8"/>
              </a:rPr>
              <a:t>ORE</a:t>
            </a:r>
          </a:p>
        </p:txBody>
      </p:sp>
      <p:sp>
        <p:nvSpPr>
          <p:cNvPr id="1504" name="Shape 1504"/>
          <p:cNvSpPr/>
          <p:nvPr/>
        </p:nvSpPr>
        <p:spPr>
          <a:xfrm>
            <a:off x="6448499" y="1172933"/>
            <a:ext cx="902283"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9"/>
              </a:rPr>
              <a:t>DCTerms</a:t>
            </a:r>
          </a:p>
        </p:txBody>
      </p:sp>
      <p:sp>
        <p:nvSpPr>
          <p:cNvPr id="1505" name="Shape 1505"/>
          <p:cNvSpPr/>
          <p:nvPr/>
        </p:nvSpPr>
        <p:spPr>
          <a:xfrm>
            <a:off x="110759" y="1143000"/>
            <a:ext cx="2286000"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28F"/>
              </a:buClr>
              <a:buSzPct val="25000"/>
              <a:buFont typeface="Trebuchet MS"/>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Domain ontologies:</a:t>
            </a:r>
          </a:p>
        </p:txBody>
      </p:sp>
      <p:sp>
        <p:nvSpPr>
          <p:cNvPr id="1506" name="Shape 1506"/>
          <p:cNvSpPr/>
          <p:nvPr/>
        </p:nvSpPr>
        <p:spPr>
          <a:xfrm>
            <a:off x="110834" y="762000"/>
            <a:ext cx="2666999"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28F"/>
              </a:buClr>
              <a:buSzPct val="25000"/>
              <a:buFont typeface="Trebuchet MS"/>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Domain:</a:t>
            </a:r>
            <a:r>
              <a:rPr lang="en-US" sz="1800" dirty="0">
                <a:solidFill>
                  <a:srgbClr val="000090"/>
                </a:solidFill>
                <a:latin typeface="Arial" panose="020B0604020202020204" pitchFamily="34" charset="0"/>
                <a:ea typeface="Trebuchet MS"/>
                <a:cs typeface="Arial" panose="020B0604020202020204" pitchFamily="34" charset="0"/>
                <a:sym typeface="Trebuchet MS"/>
              </a:rPr>
              <a:t> </a:t>
            </a:r>
            <a:r>
              <a:rPr lang="en-US" sz="1800" dirty="0">
                <a:solidFill>
                  <a:schemeClr val="dk1"/>
                </a:solidFill>
                <a:latin typeface="Arial" panose="020B0604020202020204" pitchFamily="34" charset="0"/>
                <a:ea typeface="Trebuchet MS"/>
                <a:cs typeface="Arial" panose="020B0604020202020204" pitchFamily="34" charset="0"/>
                <a:sym typeface="Trebuchet MS"/>
              </a:rPr>
              <a:t>Museum Data</a:t>
            </a:r>
          </a:p>
        </p:txBody>
      </p:sp>
      <p:pic>
        <p:nvPicPr>
          <p:cNvPr id="1507" name="Shape 1507"/>
          <p:cNvPicPr preferRelativeResize="0"/>
          <p:nvPr/>
        </p:nvPicPr>
        <p:blipFill rotWithShape="1">
          <a:blip r:embed="rId10">
            <a:alphaModFix/>
          </a:blip>
          <a:srcRect t="1684" b="6733"/>
          <a:stretch/>
        </p:blipFill>
        <p:spPr>
          <a:xfrm>
            <a:off x="1066800" y="1959108"/>
            <a:ext cx="6858000" cy="4651859"/>
          </a:xfrm>
          <a:prstGeom prst="rect">
            <a:avLst/>
          </a:prstGeom>
          <a:noFill/>
          <a:ln>
            <a:noFill/>
          </a:ln>
        </p:spPr>
      </p:pic>
      <p:sp>
        <p:nvSpPr>
          <p:cNvPr id="1508" name="Shape 1508"/>
          <p:cNvSpPr/>
          <p:nvPr/>
        </p:nvSpPr>
        <p:spPr>
          <a:xfrm>
            <a:off x="123456" y="1524000"/>
            <a:ext cx="8791944"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Source:</a:t>
            </a:r>
            <a:r>
              <a:rPr lang="en-US" sz="1800" dirty="0">
                <a:solidFill>
                  <a:srgbClr val="000090"/>
                </a:solidFill>
                <a:latin typeface="Arial" panose="020B0604020202020204" pitchFamily="34" charset="0"/>
                <a:ea typeface="Trebuchet MS"/>
                <a:cs typeface="Arial" panose="020B0604020202020204" pitchFamily="34" charset="0"/>
                <a:sym typeface="Trebuchet MS"/>
              </a:rPr>
              <a:t> </a:t>
            </a:r>
            <a:r>
              <a:rPr lang="en-US" sz="1800" dirty="0">
                <a:solidFill>
                  <a:schemeClr val="dk1"/>
                </a:solidFill>
                <a:latin typeface="Arial" panose="020B0604020202020204" pitchFamily="34" charset="0"/>
                <a:ea typeface="Trebuchet MS"/>
                <a:cs typeface="Arial" panose="020B0604020202020204" pitchFamily="34" charset="0"/>
                <a:sym typeface="Trebuchet MS"/>
              </a:rPr>
              <a:t>National Portrait Gallery ➔ </a:t>
            </a:r>
            <a:r>
              <a:rPr lang="en-US" sz="1800" dirty="0" err="1">
                <a:solidFill>
                  <a:srgbClr val="000000"/>
                </a:solidFill>
                <a:latin typeface="Arial" panose="020B0604020202020204" pitchFamily="34" charset="0"/>
                <a:ea typeface="Trebuchet MS"/>
                <a:cs typeface="Arial" panose="020B0604020202020204" pitchFamily="34" charset="0"/>
                <a:sym typeface="Trebuchet MS"/>
              </a:rPr>
              <a:t>npg</a:t>
            </a:r>
            <a:r>
              <a:rPr lang="en-US" sz="1800" dirty="0">
                <a:solidFill>
                  <a:srgbClr val="000000"/>
                </a:solidFill>
                <a:latin typeface="Arial" panose="020B0604020202020204" pitchFamily="34" charset="0"/>
                <a:ea typeface="Trebuchet MS"/>
                <a:cs typeface="Arial" panose="020B0604020202020204" pitchFamily="34" charset="0"/>
                <a:sym typeface="Trebuchet MS"/>
              </a:rPr>
              <a:t>(</a:t>
            </a:r>
            <a:r>
              <a:rPr lang="en-US" sz="1800" dirty="0" err="1">
                <a:solidFill>
                  <a:srgbClr val="000000"/>
                </a:solidFill>
                <a:latin typeface="Arial" panose="020B0604020202020204" pitchFamily="34" charset="0"/>
                <a:ea typeface="Trebuchet MS"/>
                <a:cs typeface="Arial" panose="020B0604020202020204" pitchFamily="34" charset="0"/>
                <a:sym typeface="Trebuchet MS"/>
              </a:rPr>
              <a:t>name,artist,year,image</a:t>
            </a:r>
            <a:r>
              <a:rPr lang="en-US" sz="1800" dirty="0">
                <a:solidFill>
                  <a:srgbClr val="000000"/>
                </a:solidFill>
                <a:latin typeface="Arial" panose="020B0604020202020204" pitchFamily="34" charset="0"/>
                <a:ea typeface="Trebuchet MS"/>
                <a:cs typeface="Arial" panose="020B0604020202020204" pitchFamily="34" charset="0"/>
                <a:sym typeface="Trebuchet MS"/>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Shape 1513"/>
          <p:cNvSpPr txBox="1">
            <a:spLocks noGrp="1"/>
          </p:cNvSpPr>
          <p:nvPr>
            <p:ph type="title"/>
          </p:nvPr>
        </p:nvSpPr>
        <p:spPr>
          <a:xfrm>
            <a:off x="304800" y="152400"/>
            <a:ext cx="8534399" cy="5333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1"/>
                </a:solidFill>
                <a:sym typeface="Helvetica Neue"/>
              </a:rPr>
              <a:t>Example</a:t>
            </a:r>
          </a:p>
        </p:txBody>
      </p:sp>
      <p:sp>
        <p:nvSpPr>
          <p:cNvPr id="1514" name="Shape 1514"/>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44</a:t>
            </a:fld>
            <a:endParaRPr lang="en-US" sz="1200">
              <a:solidFill>
                <a:srgbClr val="D10202"/>
              </a:solidFill>
              <a:latin typeface="Arial"/>
              <a:ea typeface="Arial"/>
              <a:cs typeface="Arial"/>
              <a:sym typeface="Arial"/>
            </a:endParaRPr>
          </a:p>
        </p:txBody>
      </p:sp>
      <p:sp>
        <p:nvSpPr>
          <p:cNvPr id="1524" name="Shape 1524"/>
          <p:cNvSpPr/>
          <p:nvPr/>
        </p:nvSpPr>
        <p:spPr>
          <a:xfrm>
            <a:off x="110834" y="762000"/>
            <a:ext cx="2666999"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28F"/>
              </a:buClr>
              <a:buSzPct val="25000"/>
              <a:buFont typeface="Trebuchet MS"/>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Domain:</a:t>
            </a:r>
            <a:r>
              <a:rPr lang="en-US" sz="1800" dirty="0">
                <a:solidFill>
                  <a:srgbClr val="000090"/>
                </a:solidFill>
                <a:latin typeface="Arial" panose="020B0604020202020204" pitchFamily="34" charset="0"/>
                <a:ea typeface="Trebuchet MS"/>
                <a:cs typeface="Arial" panose="020B0604020202020204" pitchFamily="34" charset="0"/>
                <a:sym typeface="Trebuchet MS"/>
              </a:rPr>
              <a:t> </a:t>
            </a:r>
            <a:r>
              <a:rPr lang="en-US" sz="1800" dirty="0">
                <a:solidFill>
                  <a:schemeClr val="dk1"/>
                </a:solidFill>
                <a:latin typeface="Arial" panose="020B0604020202020204" pitchFamily="34" charset="0"/>
                <a:ea typeface="Trebuchet MS"/>
                <a:cs typeface="Arial" panose="020B0604020202020204" pitchFamily="34" charset="0"/>
                <a:sym typeface="Trebuchet MS"/>
              </a:rPr>
              <a:t>Museum Data</a:t>
            </a:r>
          </a:p>
        </p:txBody>
      </p:sp>
      <p:sp>
        <p:nvSpPr>
          <p:cNvPr id="1525" name="Shape 1525"/>
          <p:cNvSpPr/>
          <p:nvPr/>
        </p:nvSpPr>
        <p:spPr>
          <a:xfrm>
            <a:off x="228600" y="5943600"/>
            <a:ext cx="8534399" cy="304799"/>
          </a:xfrm>
          <a:prstGeom prst="roundRect">
            <a:avLst>
              <a:gd name="adj" fmla="val 11338"/>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Goal:</a:t>
            </a:r>
            <a:r>
              <a:rPr lang="en-US" sz="2400" dirty="0">
                <a:solidFill>
                  <a:srgbClr val="11628F"/>
                </a:solidFill>
                <a:latin typeface="Arial" panose="020B0604020202020204" pitchFamily="34" charset="0"/>
                <a:ea typeface="Trebuchet MS"/>
                <a:cs typeface="Arial" panose="020B0604020202020204" pitchFamily="34" charset="0"/>
                <a:sym typeface="Trebuchet MS"/>
              </a:rPr>
              <a:t> Automatically suggest a semantic model for </a:t>
            </a:r>
            <a:r>
              <a:rPr lang="en-US" sz="2400" dirty="0" err="1">
                <a:solidFill>
                  <a:srgbClr val="11628F"/>
                </a:solidFill>
                <a:latin typeface="Arial" panose="020B0604020202020204" pitchFamily="34" charset="0"/>
                <a:ea typeface="Trebuchet MS"/>
                <a:cs typeface="Arial" panose="020B0604020202020204" pitchFamily="34" charset="0"/>
                <a:sym typeface="Trebuchet MS"/>
              </a:rPr>
              <a:t>dia</a:t>
            </a:r>
            <a:endParaRPr lang="en-US" sz="2400" dirty="0">
              <a:solidFill>
                <a:srgbClr val="11628F"/>
              </a:solidFill>
              <a:latin typeface="Arial" panose="020B0604020202020204" pitchFamily="34" charset="0"/>
              <a:ea typeface="Trebuchet MS"/>
              <a:cs typeface="Arial" panose="020B0604020202020204" pitchFamily="34" charset="0"/>
              <a:sym typeface="Trebuchet MS"/>
            </a:endParaRPr>
          </a:p>
        </p:txBody>
      </p:sp>
      <p:sp>
        <p:nvSpPr>
          <p:cNvPr id="1526" name="Shape 1526"/>
          <p:cNvSpPr/>
          <p:nvPr/>
        </p:nvSpPr>
        <p:spPr>
          <a:xfrm>
            <a:off x="123456" y="1524000"/>
            <a:ext cx="8791944"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Source:</a:t>
            </a:r>
            <a:r>
              <a:rPr lang="en-US" sz="1800" dirty="0">
                <a:solidFill>
                  <a:srgbClr val="000090"/>
                </a:solidFill>
                <a:latin typeface="Arial" panose="020B0604020202020204" pitchFamily="34" charset="0"/>
                <a:ea typeface="Trebuchet MS"/>
                <a:cs typeface="Arial" panose="020B0604020202020204" pitchFamily="34" charset="0"/>
                <a:sym typeface="Trebuchet MS"/>
              </a:rPr>
              <a:t> </a:t>
            </a:r>
            <a:r>
              <a:rPr lang="en-US" sz="1800" dirty="0">
                <a:solidFill>
                  <a:schemeClr val="dk1"/>
                </a:solidFill>
                <a:latin typeface="Arial" panose="020B0604020202020204" pitchFamily="34" charset="0"/>
                <a:ea typeface="Trebuchet MS"/>
                <a:cs typeface="Arial" panose="020B0604020202020204" pitchFamily="34" charset="0"/>
                <a:sym typeface="Trebuchet MS"/>
              </a:rPr>
              <a:t>Detroit Institute of Art ➔ </a:t>
            </a:r>
            <a:r>
              <a:rPr lang="en-US" sz="1800" dirty="0" err="1">
                <a:solidFill>
                  <a:schemeClr val="dk1"/>
                </a:solidFill>
                <a:latin typeface="Arial" panose="020B0604020202020204" pitchFamily="34" charset="0"/>
                <a:ea typeface="Trebuchet MS"/>
                <a:cs typeface="Arial" panose="020B0604020202020204" pitchFamily="34" charset="0"/>
                <a:sym typeface="Trebuchet MS"/>
              </a:rPr>
              <a:t>dia</a:t>
            </a:r>
            <a:r>
              <a:rPr lang="en-US" sz="1800" dirty="0">
                <a:solidFill>
                  <a:schemeClr val="dk1"/>
                </a:solidFill>
                <a:latin typeface="Arial" panose="020B0604020202020204" pitchFamily="34" charset="0"/>
                <a:ea typeface="Trebuchet MS"/>
                <a:cs typeface="Arial" panose="020B0604020202020204" pitchFamily="34" charset="0"/>
                <a:sym typeface="Trebuchet MS"/>
              </a:rPr>
              <a:t>(</a:t>
            </a:r>
            <a:r>
              <a:rPr lang="en-US" sz="1800" dirty="0" err="1">
                <a:solidFill>
                  <a:schemeClr val="dk1"/>
                </a:solidFill>
                <a:latin typeface="Arial" panose="020B0604020202020204" pitchFamily="34" charset="0"/>
                <a:ea typeface="Trebuchet MS"/>
                <a:cs typeface="Arial" panose="020B0604020202020204" pitchFamily="34" charset="0"/>
                <a:sym typeface="Trebuchet MS"/>
              </a:rPr>
              <a:t>title,credit,classification,name,imageURL</a:t>
            </a:r>
            <a:r>
              <a:rPr lang="en-US" sz="1800" dirty="0">
                <a:solidFill>
                  <a:schemeClr val="dk1"/>
                </a:solidFill>
                <a:latin typeface="Arial" panose="020B0604020202020204" pitchFamily="34" charset="0"/>
                <a:ea typeface="Trebuchet MS"/>
                <a:cs typeface="Arial" panose="020B0604020202020204" pitchFamily="34" charset="0"/>
                <a:sym typeface="Trebuchet MS"/>
              </a:rPr>
              <a:t>)</a:t>
            </a:r>
          </a:p>
        </p:txBody>
      </p:sp>
      <p:pic>
        <p:nvPicPr>
          <p:cNvPr id="1527" name="Shape 1527"/>
          <p:cNvPicPr preferRelativeResize="0"/>
          <p:nvPr/>
        </p:nvPicPr>
        <p:blipFill rotWithShape="1">
          <a:blip r:embed="rId3">
            <a:alphaModFix/>
          </a:blip>
          <a:srcRect/>
          <a:stretch/>
        </p:blipFill>
        <p:spPr>
          <a:xfrm>
            <a:off x="381000" y="2133600"/>
            <a:ext cx="8381999" cy="3418310"/>
          </a:xfrm>
          <a:prstGeom prst="rect">
            <a:avLst/>
          </a:prstGeom>
          <a:noFill/>
          <a:ln>
            <a:noFill/>
          </a:ln>
        </p:spPr>
      </p:pic>
      <p:sp>
        <p:nvSpPr>
          <p:cNvPr id="17" name="Shape 1498">
            <a:extLst>
              <a:ext uri="{FF2B5EF4-FFF2-40B4-BE49-F238E27FC236}">
                <a16:creationId xmlns:a16="http://schemas.microsoft.com/office/drawing/2014/main" id="{4157B831-7A68-754A-91EE-ACDC3FB2AF3F}"/>
              </a:ext>
            </a:extLst>
          </p:cNvPr>
          <p:cNvSpPr/>
          <p:nvPr/>
        </p:nvSpPr>
        <p:spPr>
          <a:xfrm>
            <a:off x="2244359" y="1172933"/>
            <a:ext cx="477267"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4"/>
              </a:rPr>
              <a:t>EDM</a:t>
            </a:r>
          </a:p>
        </p:txBody>
      </p:sp>
      <p:sp>
        <p:nvSpPr>
          <p:cNvPr id="18" name="Shape 1499">
            <a:extLst>
              <a:ext uri="{FF2B5EF4-FFF2-40B4-BE49-F238E27FC236}">
                <a16:creationId xmlns:a16="http://schemas.microsoft.com/office/drawing/2014/main" id="{77EB7320-A3E6-AB4D-AEAF-4E7BE9528285}"/>
              </a:ext>
            </a:extLst>
          </p:cNvPr>
          <p:cNvSpPr/>
          <p:nvPr/>
        </p:nvSpPr>
        <p:spPr>
          <a:xfrm>
            <a:off x="2793836" y="1172933"/>
            <a:ext cx="591081"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rgbClr val="000000"/>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5"/>
              </a:rPr>
              <a:t>SKOS</a:t>
            </a:r>
          </a:p>
        </p:txBody>
      </p:sp>
      <p:sp>
        <p:nvSpPr>
          <p:cNvPr id="19" name="Shape 1500">
            <a:extLst>
              <a:ext uri="{FF2B5EF4-FFF2-40B4-BE49-F238E27FC236}">
                <a16:creationId xmlns:a16="http://schemas.microsoft.com/office/drawing/2014/main" id="{EB12D202-7F0D-E54C-9222-C683D75B89C0}"/>
              </a:ext>
            </a:extLst>
          </p:cNvPr>
          <p:cNvSpPr/>
          <p:nvPr/>
        </p:nvSpPr>
        <p:spPr>
          <a:xfrm>
            <a:off x="3457127" y="1172933"/>
            <a:ext cx="567771"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6"/>
              </a:rPr>
              <a:t>FOAF</a:t>
            </a:r>
          </a:p>
        </p:txBody>
      </p:sp>
      <p:sp>
        <p:nvSpPr>
          <p:cNvPr id="20" name="Shape 1501">
            <a:extLst>
              <a:ext uri="{FF2B5EF4-FFF2-40B4-BE49-F238E27FC236}">
                <a16:creationId xmlns:a16="http://schemas.microsoft.com/office/drawing/2014/main" id="{FAE84B03-157D-A147-B989-DA10DFB1EEBD}"/>
              </a:ext>
            </a:extLst>
          </p:cNvPr>
          <p:cNvSpPr/>
          <p:nvPr/>
        </p:nvSpPr>
        <p:spPr>
          <a:xfrm>
            <a:off x="4097108" y="1172933"/>
            <a:ext cx="444357"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7"/>
              </a:rPr>
              <a:t>AAC</a:t>
            </a:r>
          </a:p>
        </p:txBody>
      </p:sp>
      <p:sp>
        <p:nvSpPr>
          <p:cNvPr id="21" name="Shape 1502">
            <a:extLst>
              <a:ext uri="{FF2B5EF4-FFF2-40B4-BE49-F238E27FC236}">
                <a16:creationId xmlns:a16="http://schemas.microsoft.com/office/drawing/2014/main" id="{3E031A99-2622-5343-A4FE-036C80DC38AC}"/>
              </a:ext>
            </a:extLst>
          </p:cNvPr>
          <p:cNvSpPr/>
          <p:nvPr/>
        </p:nvSpPr>
        <p:spPr>
          <a:xfrm>
            <a:off x="5155683" y="1172933"/>
            <a:ext cx="1220605"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8"/>
              </a:rPr>
              <a:t>ElementsGr2</a:t>
            </a:r>
          </a:p>
        </p:txBody>
      </p:sp>
      <p:sp>
        <p:nvSpPr>
          <p:cNvPr id="22" name="Shape 1503">
            <a:extLst>
              <a:ext uri="{FF2B5EF4-FFF2-40B4-BE49-F238E27FC236}">
                <a16:creationId xmlns:a16="http://schemas.microsoft.com/office/drawing/2014/main" id="{F4DFD639-C279-DF47-8260-02021F4BC368}"/>
              </a:ext>
            </a:extLst>
          </p:cNvPr>
          <p:cNvSpPr/>
          <p:nvPr/>
        </p:nvSpPr>
        <p:spPr>
          <a:xfrm>
            <a:off x="4613675" y="1172933"/>
            <a:ext cx="469798"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9"/>
              </a:rPr>
              <a:t>ORE</a:t>
            </a:r>
          </a:p>
        </p:txBody>
      </p:sp>
      <p:sp>
        <p:nvSpPr>
          <p:cNvPr id="23" name="Shape 1504">
            <a:extLst>
              <a:ext uri="{FF2B5EF4-FFF2-40B4-BE49-F238E27FC236}">
                <a16:creationId xmlns:a16="http://schemas.microsoft.com/office/drawing/2014/main" id="{49E00E81-29B9-BA49-8773-7CD31623A8FD}"/>
              </a:ext>
            </a:extLst>
          </p:cNvPr>
          <p:cNvSpPr/>
          <p:nvPr/>
        </p:nvSpPr>
        <p:spPr>
          <a:xfrm>
            <a:off x="6448499" y="1172933"/>
            <a:ext cx="902283" cy="272415"/>
          </a:xfrm>
          <a:prstGeom prst="roundRect">
            <a:avLst>
              <a:gd name="adj" fmla="val 16667"/>
            </a:avLst>
          </a:prstGeom>
          <a:noFill/>
          <a:ln>
            <a:noFill/>
          </a:ln>
        </p:spPr>
        <p:txBody>
          <a:bodyPr wrap="none" lIns="0" tIns="0" rIns="0" bIns="0" anchor="ctr" anchorCtr="0">
            <a:sp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10"/>
              </a:rPr>
              <a:t>DCTerms</a:t>
            </a:r>
          </a:p>
        </p:txBody>
      </p:sp>
      <p:sp>
        <p:nvSpPr>
          <p:cNvPr id="24" name="Shape 1505">
            <a:extLst>
              <a:ext uri="{FF2B5EF4-FFF2-40B4-BE49-F238E27FC236}">
                <a16:creationId xmlns:a16="http://schemas.microsoft.com/office/drawing/2014/main" id="{301F8DB0-9188-084A-B153-07DB8541ACD6}"/>
              </a:ext>
            </a:extLst>
          </p:cNvPr>
          <p:cNvSpPr/>
          <p:nvPr/>
        </p:nvSpPr>
        <p:spPr>
          <a:xfrm>
            <a:off x="110759" y="1143000"/>
            <a:ext cx="2286000"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28F"/>
              </a:buClr>
              <a:buSzPct val="25000"/>
              <a:buFont typeface="Trebuchet MS"/>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Domain ontologies: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Shape 1532"/>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a:p>
            <a:pPr lvl="0" rtl="0">
              <a:spcBef>
                <a:spcPts val="0"/>
              </a:spcBef>
              <a:buClr>
                <a:schemeClr val="dk1"/>
              </a:buClr>
              <a:buSzPct val="25000"/>
              <a:buFont typeface="Arial"/>
              <a:buNone/>
            </a:pPr>
            <a:r>
              <a:rPr lang="en-US" sz="2400" dirty="0">
                <a:solidFill>
                  <a:srgbClr val="11618F"/>
                </a:solidFill>
              </a:rPr>
              <a:t>[</a:t>
            </a:r>
            <a:r>
              <a:rPr lang="en-US" sz="2400" dirty="0" err="1">
                <a:solidFill>
                  <a:srgbClr val="11618F"/>
                </a:solidFill>
              </a:rPr>
              <a:t>Taheriyan</a:t>
            </a:r>
            <a:r>
              <a:rPr lang="en-US" sz="2400" dirty="0">
                <a:solidFill>
                  <a:srgbClr val="11618F"/>
                </a:solidFill>
              </a:rPr>
              <a:t> et al, JWS 2016]</a:t>
            </a:r>
          </a:p>
        </p:txBody>
      </p:sp>
      <p:grpSp>
        <p:nvGrpSpPr>
          <p:cNvPr id="1533" name="Shape 1533"/>
          <p:cNvGrpSpPr/>
          <p:nvPr/>
        </p:nvGrpSpPr>
        <p:grpSpPr>
          <a:xfrm>
            <a:off x="398279" y="3429000"/>
            <a:ext cx="2133599" cy="1295401"/>
            <a:chOff x="3082559" y="3801360"/>
            <a:chExt cx="2133599" cy="1295401"/>
          </a:xfrm>
        </p:grpSpPr>
        <p:sp>
          <p:nvSpPr>
            <p:cNvPr id="1534" name="Shape 1534"/>
            <p:cNvSpPr/>
            <p:nvPr/>
          </p:nvSpPr>
          <p:spPr>
            <a:xfrm>
              <a:off x="3082559" y="3801360"/>
              <a:ext cx="2133599" cy="1295401"/>
            </a:xfrm>
            <a:prstGeom prst="ellipse">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a:solidFill>
                  <a:srgbClr val="464653"/>
                </a:solidFill>
                <a:latin typeface="Times New Roman"/>
                <a:ea typeface="Times New Roman"/>
                <a:cs typeface="Times New Roman"/>
                <a:sym typeface="Times New Roman"/>
              </a:endParaRPr>
            </a:p>
          </p:txBody>
        </p:sp>
        <p:pic>
          <p:nvPicPr>
            <p:cNvPr id="1535" name="Shape 1535"/>
            <p:cNvPicPr preferRelativeResize="0"/>
            <p:nvPr/>
          </p:nvPicPr>
          <p:blipFill rotWithShape="1">
            <a:blip r:embed="rId3">
              <a:alphaModFix/>
            </a:blip>
            <a:srcRect/>
            <a:stretch/>
          </p:blipFill>
          <p:spPr>
            <a:xfrm>
              <a:off x="3361439" y="3956512"/>
              <a:ext cx="1534169" cy="765684"/>
            </a:xfrm>
            <a:prstGeom prst="rect">
              <a:avLst/>
            </a:prstGeom>
            <a:noFill/>
            <a:ln>
              <a:noFill/>
            </a:ln>
          </p:spPr>
        </p:pic>
        <p:sp>
          <p:nvSpPr>
            <p:cNvPr id="1536" name="Shape 1536"/>
            <p:cNvSpPr txBox="1"/>
            <p:nvPr/>
          </p:nvSpPr>
          <p:spPr>
            <a:xfrm>
              <a:off x="3352800" y="4619303"/>
              <a:ext cx="1676399" cy="30777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Domain Ontology</a:t>
              </a:r>
            </a:p>
          </p:txBody>
        </p:sp>
      </p:grpSp>
      <p:grpSp>
        <p:nvGrpSpPr>
          <p:cNvPr id="1537" name="Shape 1537"/>
          <p:cNvGrpSpPr/>
          <p:nvPr/>
        </p:nvGrpSpPr>
        <p:grpSpPr>
          <a:xfrm>
            <a:off x="2963159" y="2743200"/>
            <a:ext cx="1600200" cy="1219199"/>
            <a:chOff x="3962400" y="2438400"/>
            <a:chExt cx="1600200" cy="1219199"/>
          </a:xfrm>
        </p:grpSpPr>
        <p:sp>
          <p:nvSpPr>
            <p:cNvPr id="1538" name="Shape 1538"/>
            <p:cNvSpPr/>
            <p:nvPr/>
          </p:nvSpPr>
          <p:spPr>
            <a:xfrm>
              <a:off x="3962400" y="2438400"/>
              <a:ext cx="1600199" cy="1219199"/>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1539" name="Shape 1539"/>
            <p:cNvSpPr txBox="1"/>
            <p:nvPr/>
          </p:nvSpPr>
          <p:spPr>
            <a:xfrm>
              <a:off x="4038600" y="3124200"/>
              <a:ext cx="1524000"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Learn</a:t>
              </a:r>
            </a:p>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Semantic Types</a:t>
              </a:r>
            </a:p>
          </p:txBody>
        </p:sp>
        <p:pic>
          <p:nvPicPr>
            <p:cNvPr id="1540" name="Shape 1540" descr="CRF.png"/>
            <p:cNvPicPr preferRelativeResize="0"/>
            <p:nvPr/>
          </p:nvPicPr>
          <p:blipFill rotWithShape="1">
            <a:blip r:embed="rId4">
              <a:alphaModFix/>
            </a:blip>
            <a:srcRect/>
            <a:stretch/>
          </p:blipFill>
          <p:spPr>
            <a:xfrm>
              <a:off x="4352039" y="2514600"/>
              <a:ext cx="857793" cy="640485"/>
            </a:xfrm>
            <a:prstGeom prst="rect">
              <a:avLst/>
            </a:prstGeom>
            <a:noFill/>
            <a:ln>
              <a:noFill/>
            </a:ln>
          </p:spPr>
        </p:pic>
      </p:grpSp>
      <p:pic>
        <p:nvPicPr>
          <p:cNvPr id="1541" name="Shape 1541"/>
          <p:cNvPicPr preferRelativeResize="0"/>
          <p:nvPr/>
        </p:nvPicPr>
        <p:blipFill rotWithShape="1">
          <a:blip r:embed="rId5">
            <a:alphaModFix/>
          </a:blip>
          <a:srcRect/>
          <a:stretch/>
        </p:blipFill>
        <p:spPr>
          <a:xfrm>
            <a:off x="3276600" y="1600200"/>
            <a:ext cx="684463" cy="1114697"/>
          </a:xfrm>
          <a:prstGeom prst="rect">
            <a:avLst/>
          </a:prstGeom>
          <a:noFill/>
          <a:ln>
            <a:noFill/>
          </a:ln>
        </p:spPr>
      </p:pic>
      <p:sp>
        <p:nvSpPr>
          <p:cNvPr id="1542" name="Shape 1542"/>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45</a:t>
            </a:fld>
            <a:endParaRPr lang="en-US" sz="1200">
              <a:solidFill>
                <a:srgbClr val="D10202"/>
              </a:solidFill>
              <a:latin typeface="Arial"/>
              <a:ea typeface="Arial"/>
              <a:cs typeface="Arial"/>
              <a:sym typeface="Arial"/>
            </a:endParaRPr>
          </a:p>
        </p:txBody>
      </p:sp>
      <p:grpSp>
        <p:nvGrpSpPr>
          <p:cNvPr id="1543" name="Shape 1543"/>
          <p:cNvGrpSpPr/>
          <p:nvPr/>
        </p:nvGrpSpPr>
        <p:grpSpPr>
          <a:xfrm>
            <a:off x="448559" y="2209800"/>
            <a:ext cx="2057400" cy="990598"/>
            <a:chOff x="3048000" y="3810000"/>
            <a:chExt cx="2057400" cy="990598"/>
          </a:xfrm>
        </p:grpSpPr>
        <p:sp>
          <p:nvSpPr>
            <p:cNvPr id="1544" name="Shape 1544"/>
            <p:cNvSpPr/>
            <p:nvPr/>
          </p:nvSpPr>
          <p:spPr>
            <a:xfrm>
              <a:off x="3048000" y="3810000"/>
              <a:ext cx="2057400" cy="990598"/>
            </a:xfrm>
            <a:prstGeom prst="ellipse">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a:solidFill>
                  <a:srgbClr val="464653"/>
                </a:solidFill>
                <a:latin typeface="Times New Roman"/>
                <a:ea typeface="Times New Roman"/>
                <a:cs typeface="Times New Roman"/>
                <a:sym typeface="Times New Roman"/>
              </a:endParaRPr>
            </a:p>
          </p:txBody>
        </p:sp>
        <p:sp>
          <p:nvSpPr>
            <p:cNvPr id="1545" name="Shape 1545"/>
            <p:cNvSpPr txBox="1"/>
            <p:nvPr/>
          </p:nvSpPr>
          <p:spPr>
            <a:xfrm>
              <a:off x="3429000" y="4416621"/>
              <a:ext cx="1295400" cy="30777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Sample Data</a:t>
              </a:r>
            </a:p>
          </p:txBody>
        </p:sp>
      </p:grpSp>
      <p:cxnSp>
        <p:nvCxnSpPr>
          <p:cNvPr id="1546" name="Shape 1546"/>
          <p:cNvCxnSpPr/>
          <p:nvPr/>
        </p:nvCxnSpPr>
        <p:spPr>
          <a:xfrm rot="10800000" flipH="1">
            <a:off x="2505959" y="3962400"/>
            <a:ext cx="3238499" cy="304799"/>
          </a:xfrm>
          <a:prstGeom prst="bentConnector2">
            <a:avLst/>
          </a:prstGeom>
          <a:solidFill>
            <a:srgbClr val="00B8FF"/>
          </a:solidFill>
          <a:ln w="19050" cap="flat" cmpd="sng">
            <a:solidFill>
              <a:schemeClr val="accent4"/>
            </a:solidFill>
            <a:prstDash val="solid"/>
            <a:round/>
            <a:headEnd type="none" w="med" len="med"/>
            <a:tailEnd type="triangle" w="lg" len="lg"/>
          </a:ln>
        </p:spPr>
      </p:cxnSp>
      <p:cxnSp>
        <p:nvCxnSpPr>
          <p:cNvPr id="1547" name="Shape 1547"/>
          <p:cNvCxnSpPr>
            <a:stCxn id="1544" idx="5"/>
          </p:cNvCxnSpPr>
          <p:nvPr/>
        </p:nvCxnSpPr>
        <p:spPr>
          <a:xfrm rot="-5400000" flipH="1">
            <a:off x="2511260" y="2748730"/>
            <a:ext cx="145200" cy="758400"/>
          </a:xfrm>
          <a:prstGeom prst="bentConnector2">
            <a:avLst/>
          </a:prstGeom>
          <a:solidFill>
            <a:srgbClr val="00B8FF"/>
          </a:solidFill>
          <a:ln w="19050" cap="flat" cmpd="sng">
            <a:solidFill>
              <a:schemeClr val="accent4"/>
            </a:solidFill>
            <a:prstDash val="solid"/>
            <a:round/>
            <a:headEnd type="none" w="med" len="med"/>
            <a:tailEnd type="triangle" w="lg" len="lg"/>
          </a:ln>
        </p:spPr>
      </p:cxnSp>
      <p:cxnSp>
        <p:nvCxnSpPr>
          <p:cNvPr id="1548" name="Shape 1548"/>
          <p:cNvCxnSpPr>
            <a:stCxn id="1534" idx="7"/>
            <a:endCxn id="1538" idx="1"/>
          </p:cNvCxnSpPr>
          <p:nvPr/>
        </p:nvCxnSpPr>
        <p:spPr>
          <a:xfrm rot="-5400000">
            <a:off x="2458371" y="3113957"/>
            <a:ext cx="265800" cy="743700"/>
          </a:xfrm>
          <a:prstGeom prst="bentConnector2">
            <a:avLst/>
          </a:prstGeom>
          <a:solidFill>
            <a:srgbClr val="00B8FF"/>
          </a:solidFill>
          <a:ln w="19050" cap="flat" cmpd="sng">
            <a:solidFill>
              <a:schemeClr val="accent4"/>
            </a:solidFill>
            <a:prstDash val="solid"/>
            <a:round/>
            <a:headEnd type="none" w="med" len="med"/>
            <a:tailEnd type="triangle" w="lg" len="lg"/>
          </a:ln>
        </p:spPr>
      </p:cxnSp>
      <p:cxnSp>
        <p:nvCxnSpPr>
          <p:cNvPr id="1549" name="Shape 1549"/>
          <p:cNvCxnSpPr>
            <a:stCxn id="1538" idx="3"/>
          </p:cNvCxnSpPr>
          <p:nvPr/>
        </p:nvCxnSpPr>
        <p:spPr>
          <a:xfrm>
            <a:off x="4563359" y="3352799"/>
            <a:ext cx="381000" cy="0"/>
          </a:xfrm>
          <a:prstGeom prst="straightConnector1">
            <a:avLst/>
          </a:prstGeom>
          <a:solidFill>
            <a:srgbClr val="00B8FF"/>
          </a:solidFill>
          <a:ln w="19050" cap="flat" cmpd="sng">
            <a:solidFill>
              <a:schemeClr val="accent4"/>
            </a:solidFill>
            <a:prstDash val="solid"/>
            <a:round/>
            <a:headEnd type="none" w="med" len="med"/>
            <a:tailEnd type="triangle" w="lg" len="lg"/>
          </a:ln>
        </p:spPr>
      </p:cxnSp>
      <p:cxnSp>
        <p:nvCxnSpPr>
          <p:cNvPr id="1550" name="Shape 1550"/>
          <p:cNvCxnSpPr/>
          <p:nvPr/>
        </p:nvCxnSpPr>
        <p:spPr>
          <a:xfrm>
            <a:off x="6544560" y="3352800"/>
            <a:ext cx="394363" cy="0"/>
          </a:xfrm>
          <a:prstGeom prst="straightConnector1">
            <a:avLst/>
          </a:prstGeom>
          <a:solidFill>
            <a:srgbClr val="00B8FF"/>
          </a:solidFill>
          <a:ln w="19050" cap="flat" cmpd="sng">
            <a:solidFill>
              <a:schemeClr val="accent4"/>
            </a:solidFill>
            <a:prstDash val="solid"/>
            <a:round/>
            <a:headEnd type="none" w="med" len="med"/>
            <a:tailEnd type="triangle" w="lg" len="lg"/>
          </a:ln>
        </p:spPr>
      </p:cxnSp>
      <p:grpSp>
        <p:nvGrpSpPr>
          <p:cNvPr id="1551" name="Shape 1551"/>
          <p:cNvGrpSpPr/>
          <p:nvPr/>
        </p:nvGrpSpPr>
        <p:grpSpPr>
          <a:xfrm>
            <a:off x="4868159" y="2743200"/>
            <a:ext cx="1752600" cy="1219200"/>
            <a:chOff x="3048000" y="4876800"/>
            <a:chExt cx="1752600" cy="1219200"/>
          </a:xfrm>
        </p:grpSpPr>
        <p:sp>
          <p:nvSpPr>
            <p:cNvPr id="1552" name="Shape 1552"/>
            <p:cNvSpPr/>
            <p:nvPr/>
          </p:nvSpPr>
          <p:spPr>
            <a:xfrm>
              <a:off x="3124200" y="4876800"/>
              <a:ext cx="1600199" cy="1219199"/>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1553" name="Shape 1553"/>
            <p:cNvSpPr txBox="1"/>
            <p:nvPr/>
          </p:nvSpPr>
          <p:spPr>
            <a:xfrm>
              <a:off x="3048000" y="5788223"/>
              <a:ext cx="1752600" cy="30777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Construct a Graph</a:t>
              </a:r>
            </a:p>
          </p:txBody>
        </p:sp>
        <p:pic>
          <p:nvPicPr>
            <p:cNvPr id="1554" name="Shape 1554"/>
            <p:cNvPicPr preferRelativeResize="0"/>
            <p:nvPr/>
          </p:nvPicPr>
          <p:blipFill rotWithShape="1">
            <a:blip r:embed="rId6">
              <a:alphaModFix/>
            </a:blip>
            <a:srcRect l="4659" r="1846"/>
            <a:stretch/>
          </p:blipFill>
          <p:spPr>
            <a:xfrm>
              <a:off x="3239100" y="4914916"/>
              <a:ext cx="1410659" cy="893563"/>
            </a:xfrm>
            <a:prstGeom prst="roundRect">
              <a:avLst>
                <a:gd name="adj" fmla="val 32022"/>
              </a:avLst>
            </a:prstGeom>
            <a:noFill/>
            <a:ln>
              <a:noFill/>
            </a:ln>
          </p:spPr>
        </p:pic>
      </p:grpSp>
      <p:cxnSp>
        <p:nvCxnSpPr>
          <p:cNvPr id="1555" name="Shape 1555"/>
          <p:cNvCxnSpPr/>
          <p:nvPr/>
        </p:nvCxnSpPr>
        <p:spPr>
          <a:xfrm>
            <a:off x="7846642" y="3962400"/>
            <a:ext cx="1958" cy="533399"/>
          </a:xfrm>
          <a:prstGeom prst="straightConnector1">
            <a:avLst/>
          </a:prstGeom>
          <a:solidFill>
            <a:srgbClr val="00B8FF"/>
          </a:solidFill>
          <a:ln w="19050" cap="flat" cmpd="sng">
            <a:solidFill>
              <a:schemeClr val="accent4"/>
            </a:solidFill>
            <a:prstDash val="solid"/>
            <a:round/>
            <a:headEnd type="none" w="med" len="med"/>
            <a:tailEnd type="triangle" w="lg" len="lg"/>
          </a:ln>
        </p:spPr>
      </p:cxnSp>
      <p:grpSp>
        <p:nvGrpSpPr>
          <p:cNvPr id="1556" name="Shape 1556"/>
          <p:cNvGrpSpPr/>
          <p:nvPr/>
        </p:nvGrpSpPr>
        <p:grpSpPr>
          <a:xfrm>
            <a:off x="6925559" y="2743200"/>
            <a:ext cx="1828800" cy="1219200"/>
            <a:chOff x="3946694" y="5181601"/>
            <a:chExt cx="2149305" cy="1066799"/>
          </a:xfrm>
        </p:grpSpPr>
        <p:grpSp>
          <p:nvGrpSpPr>
            <p:cNvPr id="1557" name="Shape 1557"/>
            <p:cNvGrpSpPr/>
            <p:nvPr/>
          </p:nvGrpSpPr>
          <p:grpSpPr>
            <a:xfrm>
              <a:off x="3946694" y="5181601"/>
              <a:ext cx="2149305" cy="1066799"/>
              <a:chOff x="2498894" y="2438399"/>
              <a:chExt cx="2149305" cy="1133473"/>
            </a:xfrm>
          </p:grpSpPr>
          <p:sp>
            <p:nvSpPr>
              <p:cNvPr id="1558" name="Shape 1558"/>
              <p:cNvSpPr/>
              <p:nvPr/>
            </p:nvSpPr>
            <p:spPr>
              <a:xfrm>
                <a:off x="2514600" y="2438399"/>
                <a:ext cx="2133599" cy="1133473"/>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1559" name="Shape 1559"/>
              <p:cNvSpPr txBox="1"/>
              <p:nvPr/>
            </p:nvSpPr>
            <p:spPr>
              <a:xfrm>
                <a:off x="2498894" y="2996258"/>
                <a:ext cx="2133599" cy="48643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C30026"/>
                    </a:solidFill>
                    <a:latin typeface="Arial" panose="020B0604020202020204" pitchFamily="34" charset="0"/>
                    <a:ea typeface="Trebuchet MS"/>
                    <a:cs typeface="Arial" panose="020B0604020202020204" pitchFamily="34" charset="0"/>
                    <a:sym typeface="Trebuchet MS"/>
                  </a:rPr>
                  <a:t>Generate Candidate Models</a:t>
                </a:r>
              </a:p>
            </p:txBody>
          </p:sp>
        </p:grpSp>
        <p:pic>
          <p:nvPicPr>
            <p:cNvPr id="1560" name="Shape 1560"/>
            <p:cNvPicPr preferRelativeResize="0"/>
            <p:nvPr/>
          </p:nvPicPr>
          <p:blipFill rotWithShape="1">
            <a:blip r:embed="rId7">
              <a:alphaModFix/>
            </a:blip>
            <a:srcRect/>
            <a:stretch/>
          </p:blipFill>
          <p:spPr>
            <a:xfrm rot="10800000">
              <a:off x="4190999" y="5381625"/>
              <a:ext cx="457200" cy="318626"/>
            </a:xfrm>
            <a:prstGeom prst="rect">
              <a:avLst/>
            </a:prstGeom>
            <a:noFill/>
            <a:ln>
              <a:noFill/>
            </a:ln>
          </p:spPr>
        </p:pic>
        <p:pic>
          <p:nvPicPr>
            <p:cNvPr id="1561" name="Shape 1561"/>
            <p:cNvPicPr preferRelativeResize="0"/>
            <p:nvPr/>
          </p:nvPicPr>
          <p:blipFill rotWithShape="1">
            <a:blip r:embed="rId7">
              <a:alphaModFix/>
            </a:blip>
            <a:srcRect/>
            <a:stretch/>
          </p:blipFill>
          <p:spPr>
            <a:xfrm rot="10800000">
              <a:off x="4800598" y="5381625"/>
              <a:ext cx="457200" cy="318626"/>
            </a:xfrm>
            <a:prstGeom prst="rect">
              <a:avLst/>
            </a:prstGeom>
            <a:noFill/>
            <a:ln>
              <a:noFill/>
            </a:ln>
          </p:spPr>
        </p:pic>
        <p:pic>
          <p:nvPicPr>
            <p:cNvPr id="1562" name="Shape 1562"/>
            <p:cNvPicPr preferRelativeResize="0"/>
            <p:nvPr/>
          </p:nvPicPr>
          <p:blipFill rotWithShape="1">
            <a:blip r:embed="rId7">
              <a:alphaModFix/>
            </a:blip>
            <a:srcRect/>
            <a:stretch/>
          </p:blipFill>
          <p:spPr>
            <a:xfrm rot="10800000">
              <a:off x="5333999" y="5381625"/>
              <a:ext cx="457200" cy="318626"/>
            </a:xfrm>
            <a:prstGeom prst="rect">
              <a:avLst/>
            </a:prstGeom>
            <a:noFill/>
            <a:ln>
              <a:noFill/>
            </a:ln>
          </p:spPr>
        </p:pic>
      </p:grpSp>
      <p:grpSp>
        <p:nvGrpSpPr>
          <p:cNvPr id="1563" name="Shape 1563"/>
          <p:cNvGrpSpPr/>
          <p:nvPr/>
        </p:nvGrpSpPr>
        <p:grpSpPr>
          <a:xfrm>
            <a:off x="6934200" y="4495800"/>
            <a:ext cx="1828799" cy="1219199"/>
            <a:chOff x="1143000" y="5029200"/>
            <a:chExt cx="1676399" cy="1219199"/>
          </a:xfrm>
        </p:grpSpPr>
        <p:sp>
          <p:nvSpPr>
            <p:cNvPr id="1564" name="Shape 1564"/>
            <p:cNvSpPr/>
            <p:nvPr/>
          </p:nvSpPr>
          <p:spPr>
            <a:xfrm>
              <a:off x="1143000" y="5029200"/>
              <a:ext cx="1676399" cy="1219199"/>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pic>
          <p:nvPicPr>
            <p:cNvPr id="1565" name="Shape 1565"/>
            <p:cNvPicPr preferRelativeResize="0"/>
            <p:nvPr/>
          </p:nvPicPr>
          <p:blipFill rotWithShape="1">
            <a:blip r:embed="rId8">
              <a:alphaModFix/>
            </a:blip>
            <a:srcRect/>
            <a:stretch/>
          </p:blipFill>
          <p:spPr>
            <a:xfrm>
              <a:off x="1295400" y="5055264"/>
              <a:ext cx="1330475" cy="838199"/>
            </a:xfrm>
            <a:prstGeom prst="rect">
              <a:avLst/>
            </a:prstGeom>
            <a:noFill/>
            <a:ln>
              <a:noFill/>
            </a:ln>
          </p:spPr>
        </p:pic>
        <p:sp>
          <p:nvSpPr>
            <p:cNvPr id="1566" name="Shape 1566"/>
            <p:cNvSpPr txBox="1"/>
            <p:nvPr/>
          </p:nvSpPr>
          <p:spPr>
            <a:xfrm>
              <a:off x="1143000" y="5824623"/>
              <a:ext cx="1676399" cy="30777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C30026"/>
                  </a:solidFill>
                  <a:latin typeface="Arial" panose="020B0604020202020204" pitchFamily="34" charset="0"/>
                  <a:ea typeface="Trebuchet MS"/>
                  <a:cs typeface="Arial" panose="020B0604020202020204" pitchFamily="34" charset="0"/>
                  <a:sym typeface="Trebuchet MS"/>
                </a:rPr>
                <a:t>Rank Results</a:t>
              </a:r>
            </a:p>
          </p:txBody>
        </p:sp>
      </p:grpSp>
      <p:grpSp>
        <p:nvGrpSpPr>
          <p:cNvPr id="1567" name="Shape 1567"/>
          <p:cNvGrpSpPr/>
          <p:nvPr/>
        </p:nvGrpSpPr>
        <p:grpSpPr>
          <a:xfrm>
            <a:off x="448559" y="4953000"/>
            <a:ext cx="2057400" cy="1219199"/>
            <a:chOff x="381000" y="5334000"/>
            <a:chExt cx="2057400" cy="1219199"/>
          </a:xfrm>
        </p:grpSpPr>
        <p:sp>
          <p:nvSpPr>
            <p:cNvPr id="1568" name="Shape 1568"/>
            <p:cNvSpPr/>
            <p:nvPr/>
          </p:nvSpPr>
          <p:spPr>
            <a:xfrm>
              <a:off x="381000" y="5334000"/>
              <a:ext cx="2057400" cy="1219199"/>
            </a:xfrm>
            <a:prstGeom prst="ellipse">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a:solidFill>
                  <a:srgbClr val="464653"/>
                </a:solidFill>
                <a:latin typeface="Times New Roman"/>
                <a:ea typeface="Times New Roman"/>
                <a:cs typeface="Times New Roman"/>
                <a:sym typeface="Times New Roman"/>
              </a:endParaRPr>
            </a:p>
          </p:txBody>
        </p:sp>
        <p:sp>
          <p:nvSpPr>
            <p:cNvPr id="1569" name="Shape 1569"/>
            <p:cNvSpPr txBox="1"/>
            <p:nvPr/>
          </p:nvSpPr>
          <p:spPr>
            <a:xfrm>
              <a:off x="533400" y="6019798"/>
              <a:ext cx="1828800"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Known Semantic Models</a:t>
              </a:r>
            </a:p>
          </p:txBody>
        </p:sp>
        <p:pic>
          <p:nvPicPr>
            <p:cNvPr id="1570" name="Shape 1570"/>
            <p:cNvPicPr preferRelativeResize="0"/>
            <p:nvPr/>
          </p:nvPicPr>
          <p:blipFill rotWithShape="1">
            <a:blip r:embed="rId9">
              <a:alphaModFix/>
            </a:blip>
            <a:srcRect/>
            <a:stretch/>
          </p:blipFill>
          <p:spPr>
            <a:xfrm>
              <a:off x="609600" y="5604239"/>
              <a:ext cx="538324" cy="467259"/>
            </a:xfrm>
            <a:prstGeom prst="rect">
              <a:avLst/>
            </a:prstGeom>
            <a:noFill/>
            <a:ln>
              <a:noFill/>
            </a:ln>
          </p:spPr>
        </p:pic>
        <p:pic>
          <p:nvPicPr>
            <p:cNvPr id="1571" name="Shape 1571"/>
            <p:cNvPicPr preferRelativeResize="0"/>
            <p:nvPr/>
          </p:nvPicPr>
          <p:blipFill rotWithShape="1">
            <a:blip r:embed="rId9">
              <a:alphaModFix/>
            </a:blip>
            <a:srcRect/>
            <a:stretch/>
          </p:blipFill>
          <p:spPr>
            <a:xfrm>
              <a:off x="1143000" y="5410200"/>
              <a:ext cx="538324" cy="467259"/>
            </a:xfrm>
            <a:prstGeom prst="rect">
              <a:avLst/>
            </a:prstGeom>
            <a:noFill/>
            <a:ln>
              <a:noFill/>
            </a:ln>
          </p:spPr>
        </p:pic>
        <p:pic>
          <p:nvPicPr>
            <p:cNvPr id="1572" name="Shape 1572"/>
            <p:cNvPicPr preferRelativeResize="0"/>
            <p:nvPr/>
          </p:nvPicPr>
          <p:blipFill rotWithShape="1">
            <a:blip r:embed="rId9">
              <a:alphaModFix/>
            </a:blip>
            <a:srcRect/>
            <a:stretch/>
          </p:blipFill>
          <p:spPr>
            <a:xfrm>
              <a:off x="1752600" y="5638800"/>
              <a:ext cx="538324" cy="467259"/>
            </a:xfrm>
            <a:prstGeom prst="rect">
              <a:avLst/>
            </a:prstGeom>
            <a:noFill/>
            <a:ln>
              <a:noFill/>
            </a:ln>
          </p:spPr>
        </p:pic>
      </p:grpSp>
      <p:cxnSp>
        <p:nvCxnSpPr>
          <p:cNvPr id="1573" name="Shape 1573"/>
          <p:cNvCxnSpPr>
            <a:stCxn id="1538" idx="0"/>
            <a:endCxn id="1558" idx="0"/>
          </p:cNvCxnSpPr>
          <p:nvPr/>
        </p:nvCxnSpPr>
        <p:spPr>
          <a:xfrm rot="-5400000" flipH="1">
            <a:off x="5804609" y="701850"/>
            <a:ext cx="600" cy="4083300"/>
          </a:xfrm>
          <a:prstGeom prst="bentConnector3">
            <a:avLst>
              <a:gd name="adj1" fmla="val -37041667"/>
            </a:avLst>
          </a:prstGeom>
          <a:solidFill>
            <a:srgbClr val="00B8FF"/>
          </a:solidFill>
          <a:ln w="19050" cap="flat" cmpd="sng">
            <a:solidFill>
              <a:schemeClr val="accent4"/>
            </a:solidFill>
            <a:prstDash val="solid"/>
            <a:round/>
            <a:headEnd type="none" w="med" len="med"/>
            <a:tailEnd type="triangle" w="lg" len="lg"/>
          </a:ln>
        </p:spPr>
      </p:cxnSp>
      <p:sp>
        <p:nvSpPr>
          <p:cNvPr id="1574" name="Shape 1574"/>
          <p:cNvSpPr/>
          <p:nvPr/>
        </p:nvSpPr>
        <p:spPr>
          <a:xfrm>
            <a:off x="2819400" y="5486400"/>
            <a:ext cx="3429000" cy="762000"/>
          </a:xfrm>
          <a:prstGeom prst="roundRect">
            <a:avLst>
              <a:gd name="adj" fmla="val 11338"/>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2400" dirty="0">
                <a:solidFill>
                  <a:schemeClr val="dk1"/>
                </a:solidFill>
                <a:latin typeface="Arial" panose="020B0604020202020204" pitchFamily="34" charset="0"/>
                <a:ea typeface="Trebuchet MS"/>
                <a:cs typeface="Arial" panose="020B0604020202020204" pitchFamily="34" charset="0"/>
                <a:sym typeface="Trebuchet MS"/>
              </a:rPr>
              <a:t>Implemented in </a:t>
            </a:r>
            <a:r>
              <a:rPr lang="en-US" sz="2400" u="sng" dirty="0">
                <a:solidFill>
                  <a:schemeClr val="dk1"/>
                </a:solidFill>
                <a:latin typeface="Arial" panose="020B0604020202020204" pitchFamily="34" charset="0"/>
                <a:ea typeface="Trebuchet MS"/>
                <a:cs typeface="Arial" panose="020B0604020202020204" pitchFamily="34" charset="0"/>
                <a:sym typeface="Trebuchet MS"/>
              </a:rPr>
              <a:t>Karma</a:t>
            </a:r>
          </a:p>
        </p:txBody>
      </p:sp>
      <p:pic>
        <p:nvPicPr>
          <p:cNvPr id="1575" name="Shape 1575"/>
          <p:cNvPicPr preferRelativeResize="0"/>
          <p:nvPr/>
        </p:nvPicPr>
        <p:blipFill rotWithShape="1">
          <a:blip r:embed="rId10">
            <a:alphaModFix/>
          </a:blip>
          <a:srcRect t="51295" b="7251"/>
          <a:stretch/>
        </p:blipFill>
        <p:spPr>
          <a:xfrm>
            <a:off x="727364" y="2429063"/>
            <a:ext cx="1447800" cy="390337"/>
          </a:xfrm>
          <a:prstGeom prst="rect">
            <a:avLst/>
          </a:prstGeom>
          <a:noFill/>
          <a:ln>
            <a:noFill/>
          </a:ln>
        </p:spPr>
      </p:pic>
      <p:cxnSp>
        <p:nvCxnSpPr>
          <p:cNvPr id="1576" name="Shape 1576"/>
          <p:cNvCxnSpPr>
            <a:stCxn id="1568" idx="7"/>
            <a:endCxn id="1553" idx="2"/>
          </p:cNvCxnSpPr>
          <p:nvPr/>
        </p:nvCxnSpPr>
        <p:spPr>
          <a:xfrm rot="-5400000">
            <a:off x="3389960" y="2777147"/>
            <a:ext cx="1169100" cy="3539700"/>
          </a:xfrm>
          <a:prstGeom prst="bentConnector3">
            <a:avLst>
              <a:gd name="adj1" fmla="val 25767"/>
            </a:avLst>
          </a:prstGeom>
          <a:solidFill>
            <a:srgbClr val="00B8FF"/>
          </a:solidFill>
          <a:ln w="19050" cap="flat" cmpd="sng">
            <a:solidFill>
              <a:schemeClr val="accent4"/>
            </a:solidFill>
            <a:prstDash val="solid"/>
            <a:round/>
            <a:headEnd type="none" w="med" len="med"/>
            <a:tailEnd type="triangle" w="lg" len="lg"/>
          </a:ln>
        </p:spPr>
      </p:cxnSp>
      <p:sp>
        <p:nvSpPr>
          <p:cNvPr id="2" name="Rectangle 1">
            <a:extLst>
              <a:ext uri="{FF2B5EF4-FFF2-40B4-BE49-F238E27FC236}">
                <a16:creationId xmlns:a16="http://schemas.microsoft.com/office/drawing/2014/main" id="{5840D7A4-CEFC-1944-8055-C348F457FCE3}"/>
              </a:ext>
            </a:extLst>
          </p:cNvPr>
          <p:cNvSpPr/>
          <p:nvPr/>
        </p:nvSpPr>
        <p:spPr>
          <a:xfrm>
            <a:off x="946321" y="6254970"/>
            <a:ext cx="7477700" cy="523220"/>
          </a:xfrm>
          <a:prstGeom prst="rect">
            <a:avLst/>
          </a:prstGeom>
          <a:ln>
            <a:solidFill>
              <a:schemeClr val="accent1"/>
            </a:solidFill>
          </a:ln>
        </p:spPr>
        <p:txBody>
          <a:bodyPr wrap="square">
            <a:spAutoFit/>
          </a:bodyPr>
          <a:lstStyle/>
          <a:p>
            <a:r>
              <a:rPr lang="en-US" dirty="0"/>
              <a:t>Mohsen </a:t>
            </a:r>
            <a:r>
              <a:rPr lang="en-US" dirty="0" err="1"/>
              <a:t>Taheriyan</a:t>
            </a:r>
            <a:r>
              <a:rPr lang="en-US" dirty="0"/>
              <a:t>, Craig A. </a:t>
            </a:r>
            <a:r>
              <a:rPr lang="en-US" dirty="0" err="1"/>
              <a:t>Knoblock</a:t>
            </a:r>
            <a:r>
              <a:rPr lang="en-US" dirty="0"/>
              <a:t>, Pedro </a:t>
            </a:r>
            <a:r>
              <a:rPr lang="en-US" dirty="0" err="1"/>
              <a:t>Szekely</a:t>
            </a:r>
            <a:r>
              <a:rPr lang="en-US" dirty="0"/>
              <a:t>, José Luis Ambite. Learning the semantics of structured data sources. Journal of Web Semantics (37-38), 152-169, 2016,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Shape 1581"/>
          <p:cNvSpPr txBox="1">
            <a:spLocks noGrp="1"/>
          </p:cNvSpPr>
          <p:nvPr>
            <p:ph type="title"/>
          </p:nvPr>
        </p:nvSpPr>
        <p:spPr>
          <a:xfrm>
            <a:off x="304800" y="152400"/>
            <a:ext cx="8534399" cy="6857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p:txBody>
      </p:sp>
      <p:sp>
        <p:nvSpPr>
          <p:cNvPr id="1582" name="Shape 1582"/>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46</a:t>
            </a:fld>
            <a:endParaRPr lang="en-US" sz="1200">
              <a:solidFill>
                <a:srgbClr val="D10202"/>
              </a:solidFill>
              <a:latin typeface="Arial"/>
              <a:ea typeface="Arial"/>
              <a:cs typeface="Arial"/>
              <a:sym typeface="Arial"/>
            </a:endParaRPr>
          </a:p>
        </p:txBody>
      </p:sp>
      <p:sp>
        <p:nvSpPr>
          <p:cNvPr id="1583" name="Shape 1583"/>
          <p:cNvSpPr txBox="1"/>
          <p:nvPr/>
        </p:nvSpPr>
        <p:spPr>
          <a:xfrm>
            <a:off x="533400" y="8382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Input</a:t>
            </a:r>
          </a:p>
        </p:txBody>
      </p:sp>
      <p:sp>
        <p:nvSpPr>
          <p:cNvPr id="1584" name="Shape 1584"/>
          <p:cNvSpPr txBox="1"/>
          <p:nvPr/>
        </p:nvSpPr>
        <p:spPr>
          <a:xfrm>
            <a:off x="1066800" y="2667000"/>
            <a:ext cx="54863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Learn semantic types for attributes(s)</a:t>
            </a:r>
          </a:p>
        </p:txBody>
      </p:sp>
      <p:grpSp>
        <p:nvGrpSpPr>
          <p:cNvPr id="1585" name="Shape 1585"/>
          <p:cNvGrpSpPr/>
          <p:nvPr/>
        </p:nvGrpSpPr>
        <p:grpSpPr>
          <a:xfrm>
            <a:off x="533400" y="1299865"/>
            <a:ext cx="5333999" cy="1219200"/>
            <a:chOff x="2590800" y="2590800"/>
            <a:chExt cx="5333999" cy="1219200"/>
          </a:xfrm>
        </p:grpSpPr>
        <p:sp>
          <p:nvSpPr>
            <p:cNvPr id="1586" name="Shape 1586"/>
            <p:cNvSpPr txBox="1"/>
            <p:nvPr/>
          </p:nvSpPr>
          <p:spPr>
            <a:xfrm>
              <a:off x="2590800" y="2590800"/>
              <a:ext cx="53339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Sample data from new source (S)</a:t>
              </a:r>
            </a:p>
          </p:txBody>
        </p:sp>
        <p:sp>
          <p:nvSpPr>
            <p:cNvPr id="1587" name="Shape 1587"/>
            <p:cNvSpPr txBox="1"/>
            <p:nvPr/>
          </p:nvSpPr>
          <p:spPr>
            <a:xfrm>
              <a:off x="2590800" y="2967334"/>
              <a:ext cx="3886200"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Domain</a:t>
              </a:r>
              <a:r>
                <a:rPr lang="en-US" sz="2400" dirty="0">
                  <a:solidFill>
                    <a:schemeClr val="dk1"/>
                  </a:solidFill>
                  <a:latin typeface="Arial" panose="020B0604020202020204" pitchFamily="34" charset="0"/>
                  <a:ea typeface="Trebuchet MS"/>
                  <a:cs typeface="Arial" panose="020B0604020202020204" pitchFamily="34" charset="0"/>
                  <a:sym typeface="Trebuchet MS"/>
                </a:rPr>
                <a:t> Ontologies (O)</a:t>
              </a:r>
            </a:p>
          </p:txBody>
        </p:sp>
        <p:sp>
          <p:nvSpPr>
            <p:cNvPr id="1588" name="Shape 1588"/>
            <p:cNvSpPr txBox="1"/>
            <p:nvPr/>
          </p:nvSpPr>
          <p:spPr>
            <a:xfrm>
              <a:off x="2590800" y="3348335"/>
              <a:ext cx="40385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Known semantic models</a:t>
              </a:r>
            </a:p>
          </p:txBody>
        </p:sp>
      </p:grpSp>
      <p:sp>
        <p:nvSpPr>
          <p:cNvPr id="1589" name="Shape 1589"/>
          <p:cNvSpPr txBox="1"/>
          <p:nvPr/>
        </p:nvSpPr>
        <p:spPr>
          <a:xfrm>
            <a:off x="1066800" y="3378505"/>
            <a:ext cx="55626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Construct Graph G=(V,E)</a:t>
            </a:r>
          </a:p>
        </p:txBody>
      </p:sp>
      <p:sp>
        <p:nvSpPr>
          <p:cNvPr id="1590" name="Shape 1590"/>
          <p:cNvSpPr txBox="1"/>
          <p:nvPr/>
        </p:nvSpPr>
        <p:spPr>
          <a:xfrm>
            <a:off x="1066800" y="4140044"/>
            <a:ext cx="70104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mappings between attributes(S) and V</a:t>
            </a:r>
          </a:p>
        </p:txBody>
      </p:sp>
      <p:sp>
        <p:nvSpPr>
          <p:cNvPr id="1591" name="Shape 1591"/>
          <p:cNvSpPr txBox="1"/>
          <p:nvPr/>
        </p:nvSpPr>
        <p:spPr>
          <a:xfrm>
            <a:off x="1066800" y="4876800"/>
            <a:ext cx="57149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and rank semantic models</a:t>
            </a:r>
          </a:p>
        </p:txBody>
      </p:sp>
      <p:sp>
        <p:nvSpPr>
          <p:cNvPr id="1592" name="Shape 1592"/>
          <p:cNvSpPr/>
          <p:nvPr/>
        </p:nvSpPr>
        <p:spPr>
          <a:xfrm>
            <a:off x="609600" y="2767091"/>
            <a:ext cx="304799" cy="304799"/>
          </a:xfrm>
          <a:prstGeom prst="ellipse">
            <a:avLst/>
          </a:prstGeom>
          <a:solidFill>
            <a:srgbClr val="0000FF"/>
          </a:solid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1" i="0" u="none" strike="noStrike" cap="none">
                <a:solidFill>
                  <a:schemeClr val="lt1"/>
                </a:solidFill>
                <a:latin typeface="Arial"/>
                <a:ea typeface="Arial"/>
                <a:cs typeface="Arial"/>
                <a:sym typeface="Arial"/>
              </a:rPr>
              <a:t>1</a:t>
            </a:r>
          </a:p>
        </p:txBody>
      </p:sp>
      <p:sp>
        <p:nvSpPr>
          <p:cNvPr id="1593" name="Shape 1593"/>
          <p:cNvSpPr/>
          <p:nvPr/>
        </p:nvSpPr>
        <p:spPr>
          <a:xfrm>
            <a:off x="609600" y="3475335"/>
            <a:ext cx="304799" cy="304799"/>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2</a:t>
            </a:r>
          </a:p>
        </p:txBody>
      </p:sp>
      <p:sp>
        <p:nvSpPr>
          <p:cNvPr id="1594" name="Shape 1594"/>
          <p:cNvSpPr/>
          <p:nvPr/>
        </p:nvSpPr>
        <p:spPr>
          <a:xfrm>
            <a:off x="609600" y="4232255"/>
            <a:ext cx="304799" cy="304799"/>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3</a:t>
            </a:r>
          </a:p>
        </p:txBody>
      </p:sp>
      <p:sp>
        <p:nvSpPr>
          <p:cNvPr id="1595" name="Shape 1595"/>
          <p:cNvSpPr/>
          <p:nvPr/>
        </p:nvSpPr>
        <p:spPr>
          <a:xfrm>
            <a:off x="609600" y="4987635"/>
            <a:ext cx="304799" cy="304799"/>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4</a:t>
            </a:r>
          </a:p>
        </p:txBody>
      </p:sp>
      <p:sp>
        <p:nvSpPr>
          <p:cNvPr id="1596" name="Shape 1596"/>
          <p:cNvSpPr txBox="1"/>
          <p:nvPr/>
        </p:nvSpPr>
        <p:spPr>
          <a:xfrm>
            <a:off x="533400" y="55626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Output</a:t>
            </a:r>
          </a:p>
        </p:txBody>
      </p:sp>
      <p:sp>
        <p:nvSpPr>
          <p:cNvPr id="1597" name="Shape 1597"/>
          <p:cNvSpPr txBox="1"/>
          <p:nvPr/>
        </p:nvSpPr>
        <p:spPr>
          <a:xfrm>
            <a:off x="533400" y="6019800"/>
            <a:ext cx="61721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dirty="0">
                <a:solidFill>
                  <a:schemeClr val="dk1"/>
                </a:solidFill>
                <a:latin typeface="Arial" panose="020B0604020202020204" pitchFamily="34" charset="0"/>
                <a:ea typeface="Trebuchet MS"/>
                <a:cs typeface="Arial" panose="020B0604020202020204" pitchFamily="34" charset="0"/>
                <a:sym typeface="Trebuchet MS"/>
              </a:rPr>
              <a:t>A ranked set of semantic models for 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Shape 1602"/>
          <p:cNvSpPr/>
          <p:nvPr/>
        </p:nvSpPr>
        <p:spPr>
          <a:xfrm>
            <a:off x="1013690" y="2667000"/>
            <a:ext cx="5486399" cy="533399"/>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603" name="Shape 1603"/>
          <p:cNvSpPr txBox="1">
            <a:spLocks noGrp="1"/>
          </p:cNvSpPr>
          <p:nvPr>
            <p:ph type="title"/>
          </p:nvPr>
        </p:nvSpPr>
        <p:spPr>
          <a:xfrm>
            <a:off x="304800" y="152400"/>
            <a:ext cx="8534399" cy="6857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p:txBody>
      </p:sp>
      <p:sp>
        <p:nvSpPr>
          <p:cNvPr id="1604" name="Shape 1604"/>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47</a:t>
            </a:fld>
            <a:endParaRPr lang="en-US" sz="1200">
              <a:solidFill>
                <a:srgbClr val="D10202"/>
              </a:solidFill>
              <a:latin typeface="Arial"/>
              <a:ea typeface="Arial"/>
              <a:cs typeface="Arial"/>
              <a:sym typeface="Arial"/>
            </a:endParaRPr>
          </a:p>
        </p:txBody>
      </p:sp>
      <p:sp>
        <p:nvSpPr>
          <p:cNvPr id="1605" name="Shape 1605"/>
          <p:cNvSpPr txBox="1"/>
          <p:nvPr/>
        </p:nvSpPr>
        <p:spPr>
          <a:xfrm>
            <a:off x="533400" y="8382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Input</a:t>
            </a:r>
          </a:p>
        </p:txBody>
      </p:sp>
      <p:sp>
        <p:nvSpPr>
          <p:cNvPr id="1606" name="Shape 1606"/>
          <p:cNvSpPr txBox="1"/>
          <p:nvPr/>
        </p:nvSpPr>
        <p:spPr>
          <a:xfrm>
            <a:off x="1066800" y="2667000"/>
            <a:ext cx="54863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Learn semantic types for attributes(s)</a:t>
            </a:r>
          </a:p>
        </p:txBody>
      </p:sp>
      <p:grpSp>
        <p:nvGrpSpPr>
          <p:cNvPr id="1607" name="Shape 1607"/>
          <p:cNvGrpSpPr/>
          <p:nvPr/>
        </p:nvGrpSpPr>
        <p:grpSpPr>
          <a:xfrm>
            <a:off x="533400" y="1299865"/>
            <a:ext cx="5333999" cy="1219200"/>
            <a:chOff x="2590800" y="2590800"/>
            <a:chExt cx="5333999" cy="1219200"/>
          </a:xfrm>
        </p:grpSpPr>
        <p:sp>
          <p:nvSpPr>
            <p:cNvPr id="1608" name="Shape 1608"/>
            <p:cNvSpPr txBox="1"/>
            <p:nvPr/>
          </p:nvSpPr>
          <p:spPr>
            <a:xfrm>
              <a:off x="2590800" y="2590800"/>
              <a:ext cx="53339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Sample data from new source (S)</a:t>
              </a:r>
            </a:p>
          </p:txBody>
        </p:sp>
        <p:sp>
          <p:nvSpPr>
            <p:cNvPr id="1609" name="Shape 1609"/>
            <p:cNvSpPr txBox="1"/>
            <p:nvPr/>
          </p:nvSpPr>
          <p:spPr>
            <a:xfrm>
              <a:off x="2590800" y="2967334"/>
              <a:ext cx="3886200"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Domain</a:t>
              </a:r>
              <a:r>
                <a:rPr lang="en-US" sz="2400" dirty="0">
                  <a:solidFill>
                    <a:schemeClr val="dk1"/>
                  </a:solidFill>
                  <a:latin typeface="Arial" panose="020B0604020202020204" pitchFamily="34" charset="0"/>
                  <a:ea typeface="Trebuchet MS"/>
                  <a:cs typeface="Arial" panose="020B0604020202020204" pitchFamily="34" charset="0"/>
                  <a:sym typeface="Trebuchet MS"/>
                </a:rPr>
                <a:t> Ontologies (O)</a:t>
              </a:r>
            </a:p>
          </p:txBody>
        </p:sp>
        <p:sp>
          <p:nvSpPr>
            <p:cNvPr id="1610" name="Shape 1610"/>
            <p:cNvSpPr txBox="1"/>
            <p:nvPr/>
          </p:nvSpPr>
          <p:spPr>
            <a:xfrm>
              <a:off x="2590800" y="3348335"/>
              <a:ext cx="40385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Known semantic models</a:t>
              </a:r>
            </a:p>
          </p:txBody>
        </p:sp>
      </p:grpSp>
      <p:sp>
        <p:nvSpPr>
          <p:cNvPr id="1611" name="Shape 1611"/>
          <p:cNvSpPr txBox="1"/>
          <p:nvPr/>
        </p:nvSpPr>
        <p:spPr>
          <a:xfrm>
            <a:off x="1066800" y="3378505"/>
            <a:ext cx="55626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Construct Graph G=(V,E)</a:t>
            </a:r>
          </a:p>
        </p:txBody>
      </p:sp>
      <p:sp>
        <p:nvSpPr>
          <p:cNvPr id="1612" name="Shape 1612"/>
          <p:cNvSpPr txBox="1"/>
          <p:nvPr/>
        </p:nvSpPr>
        <p:spPr>
          <a:xfrm>
            <a:off x="1066800" y="4140044"/>
            <a:ext cx="70104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mappings between attributes(S) and V</a:t>
            </a:r>
          </a:p>
        </p:txBody>
      </p:sp>
      <p:sp>
        <p:nvSpPr>
          <p:cNvPr id="1613" name="Shape 1613"/>
          <p:cNvSpPr txBox="1"/>
          <p:nvPr/>
        </p:nvSpPr>
        <p:spPr>
          <a:xfrm>
            <a:off x="1066800" y="4876800"/>
            <a:ext cx="57149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and rank semantic models</a:t>
            </a:r>
          </a:p>
        </p:txBody>
      </p:sp>
      <p:sp>
        <p:nvSpPr>
          <p:cNvPr id="1614" name="Shape 1614"/>
          <p:cNvSpPr/>
          <p:nvPr/>
        </p:nvSpPr>
        <p:spPr>
          <a:xfrm>
            <a:off x="609600" y="2767091"/>
            <a:ext cx="304799" cy="304799"/>
          </a:xfrm>
          <a:prstGeom prst="ellipse">
            <a:avLst/>
          </a:prstGeom>
          <a:solidFill>
            <a:srgbClr val="0000FF"/>
          </a:solid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1" i="0" u="none" strike="noStrike" cap="none">
                <a:solidFill>
                  <a:schemeClr val="lt1"/>
                </a:solidFill>
                <a:latin typeface="Arial"/>
                <a:ea typeface="Arial"/>
                <a:cs typeface="Arial"/>
                <a:sym typeface="Arial"/>
              </a:rPr>
              <a:t>1</a:t>
            </a:r>
          </a:p>
        </p:txBody>
      </p:sp>
      <p:sp>
        <p:nvSpPr>
          <p:cNvPr id="1615" name="Shape 1615"/>
          <p:cNvSpPr txBox="1"/>
          <p:nvPr/>
        </p:nvSpPr>
        <p:spPr>
          <a:xfrm>
            <a:off x="533400" y="55626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Output</a:t>
            </a:r>
          </a:p>
        </p:txBody>
      </p:sp>
      <p:sp>
        <p:nvSpPr>
          <p:cNvPr id="1616" name="Shape 1616"/>
          <p:cNvSpPr txBox="1"/>
          <p:nvPr/>
        </p:nvSpPr>
        <p:spPr>
          <a:xfrm>
            <a:off x="533400" y="6019800"/>
            <a:ext cx="61721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dirty="0">
                <a:solidFill>
                  <a:schemeClr val="dk1"/>
                </a:solidFill>
                <a:latin typeface="Arial" panose="020B0604020202020204" pitchFamily="34" charset="0"/>
                <a:ea typeface="Trebuchet MS"/>
                <a:cs typeface="Arial" panose="020B0604020202020204" pitchFamily="34" charset="0"/>
                <a:sym typeface="Trebuchet MS"/>
              </a:rPr>
              <a:t>A ranked set of semantic models for 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Shape 1621"/>
          <p:cNvSpPr txBox="1">
            <a:spLocks noGrp="1"/>
          </p:cNvSpPr>
          <p:nvPr>
            <p:ph type="title"/>
          </p:nvPr>
        </p:nvSpPr>
        <p:spPr>
          <a:xfrm>
            <a:off x="304800" y="152400"/>
            <a:ext cx="8534399" cy="7620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Learn Semantic Types</a:t>
            </a:r>
          </a:p>
        </p:txBody>
      </p:sp>
      <p:sp>
        <p:nvSpPr>
          <p:cNvPr id="1622" name="Shape 1622"/>
          <p:cNvSpPr txBox="1">
            <a:spLocks noGrp="1"/>
          </p:cNvSpPr>
          <p:nvPr>
            <p:ph type="body" idx="1"/>
          </p:nvPr>
        </p:nvSpPr>
        <p:spPr>
          <a:xfrm>
            <a:off x="304800" y="1066800"/>
            <a:ext cx="8534400" cy="2057400"/>
          </a:xfrm>
          <a:prstGeom prst="rect">
            <a:avLst/>
          </a:prstGeom>
          <a:noFill/>
          <a:ln>
            <a:noFill/>
          </a:ln>
        </p:spPr>
        <p:txBody>
          <a:bodyPr lIns="90000" tIns="46800" rIns="90000" bIns="46800" anchor="t" anchorCtr="0">
            <a:noAutofit/>
          </a:bodyPr>
          <a:lstStyle/>
          <a:p>
            <a:pPr marL="342900" marR="0" lvl="0" indent="-384175" algn="l" rtl="0">
              <a:lnSpc>
                <a:spcPct val="80000"/>
              </a:lnSpc>
              <a:spcBef>
                <a:spcPts val="0"/>
              </a:spcBef>
              <a:spcAft>
                <a:spcPts val="0"/>
              </a:spcAft>
              <a:buClr>
                <a:srgbClr val="11628F"/>
              </a:buClr>
              <a:buSzPct val="100000"/>
              <a:buFont typeface="Arial"/>
              <a:buChar char="•"/>
            </a:pPr>
            <a:r>
              <a:rPr lang="en-US" sz="2400" u="none" strike="noStrike" cap="none" dirty="0">
                <a:solidFill>
                  <a:srgbClr val="11628F"/>
                </a:solidFill>
                <a:ea typeface="Trebuchet MS"/>
                <a:sym typeface="Trebuchet MS"/>
              </a:rPr>
              <a:t>Learn </a:t>
            </a:r>
            <a:r>
              <a:rPr lang="en-US" sz="2400" u="none" strike="noStrike" cap="none" dirty="0">
                <a:solidFill>
                  <a:srgbClr val="000090"/>
                </a:solidFill>
                <a:ea typeface="Trebuchet MS"/>
                <a:sym typeface="Trebuchet MS"/>
              </a:rPr>
              <a:t>Semantic Types </a:t>
            </a:r>
            <a:r>
              <a:rPr lang="en-US" sz="2400" u="none" strike="noStrike" cap="none" dirty="0">
                <a:solidFill>
                  <a:srgbClr val="11628F"/>
                </a:solidFill>
                <a:ea typeface="Trebuchet MS"/>
                <a:sym typeface="Trebuchet MS"/>
              </a:rPr>
              <a:t>for each attribute from its data</a:t>
            </a:r>
          </a:p>
          <a:p>
            <a:pPr marL="342900" marR="0" lvl="0" indent="-384175" algn="l" rtl="0">
              <a:lnSpc>
                <a:spcPct val="80000"/>
              </a:lnSpc>
              <a:spcBef>
                <a:spcPts val="950"/>
              </a:spcBef>
              <a:spcAft>
                <a:spcPts val="0"/>
              </a:spcAft>
              <a:buClr>
                <a:srgbClr val="11628F"/>
              </a:buClr>
              <a:buSzPct val="100000"/>
              <a:buFont typeface="Arial"/>
              <a:buChar char="•"/>
            </a:pPr>
            <a:r>
              <a:rPr lang="en-US" sz="2400" u="none" strike="noStrike" cap="none" dirty="0">
                <a:solidFill>
                  <a:srgbClr val="11628F"/>
                </a:solidFill>
                <a:ea typeface="Trebuchet MS"/>
                <a:sym typeface="Trebuchet MS"/>
              </a:rPr>
              <a:t>Semantic Type: </a:t>
            </a:r>
            <a:r>
              <a:rPr lang="en-US" sz="2400" u="none" strike="noStrike" cap="none" dirty="0">
                <a:solidFill>
                  <a:srgbClr val="000090"/>
                </a:solidFill>
                <a:ea typeface="Trebuchet MS"/>
                <a:sym typeface="Trebuchet MS"/>
              </a:rPr>
              <a:t>&lt;</a:t>
            </a:r>
            <a:r>
              <a:rPr lang="en-US" sz="2400" u="none" strike="noStrike" cap="none" dirty="0" err="1">
                <a:solidFill>
                  <a:srgbClr val="000090"/>
                </a:solidFill>
                <a:ea typeface="Trebuchet MS"/>
                <a:sym typeface="Trebuchet MS"/>
              </a:rPr>
              <a:t>class_uri</a:t>
            </a:r>
            <a:r>
              <a:rPr lang="en-US" sz="2400" u="none" strike="noStrike" cap="none" dirty="0">
                <a:solidFill>
                  <a:srgbClr val="000090"/>
                </a:solidFill>
                <a:ea typeface="Trebuchet MS"/>
                <a:sym typeface="Trebuchet MS"/>
              </a:rPr>
              <a:t>, </a:t>
            </a:r>
            <a:r>
              <a:rPr lang="en-US" sz="2400" u="none" strike="noStrike" cap="none" dirty="0" err="1">
                <a:solidFill>
                  <a:srgbClr val="000090"/>
                </a:solidFill>
                <a:ea typeface="Trebuchet MS"/>
                <a:sym typeface="Trebuchet MS"/>
              </a:rPr>
              <a:t>property_uri</a:t>
            </a:r>
            <a:r>
              <a:rPr lang="en-US" sz="2400" u="none" strike="noStrike" cap="none" dirty="0">
                <a:solidFill>
                  <a:srgbClr val="000090"/>
                </a:solidFill>
                <a:ea typeface="Trebuchet MS"/>
                <a:sym typeface="Trebuchet MS"/>
              </a:rPr>
              <a:t>&gt;</a:t>
            </a:r>
          </a:p>
          <a:p>
            <a:pPr marL="342900" marR="0" lvl="0" indent="-328930" algn="l" rtl="0">
              <a:lnSpc>
                <a:spcPct val="80000"/>
              </a:lnSpc>
              <a:spcBef>
                <a:spcPts val="964"/>
              </a:spcBef>
              <a:spcAft>
                <a:spcPts val="0"/>
              </a:spcAft>
              <a:buClr>
                <a:srgbClr val="11628F"/>
              </a:buClr>
              <a:buSzPct val="100000"/>
              <a:buFont typeface="Arial"/>
              <a:buChar char="•"/>
            </a:pPr>
            <a:r>
              <a:rPr lang="en-US" sz="2400" u="none" strike="noStrike" cap="none" dirty="0">
                <a:solidFill>
                  <a:srgbClr val="11628F"/>
                </a:solidFill>
                <a:ea typeface="Trebuchet MS"/>
                <a:sym typeface="Trebuchet MS"/>
              </a:rPr>
              <a:t>Pick top </a:t>
            </a:r>
            <a:r>
              <a:rPr lang="en-US" sz="2400" u="sng" strike="noStrike" cap="none" dirty="0">
                <a:solidFill>
                  <a:srgbClr val="11628F"/>
                </a:solidFill>
                <a:ea typeface="Trebuchet MS"/>
                <a:sym typeface="Trebuchet MS"/>
              </a:rPr>
              <a:t>K</a:t>
            </a:r>
            <a:r>
              <a:rPr lang="en-US" sz="2400" u="none" strike="noStrike" cap="none" dirty="0">
                <a:solidFill>
                  <a:srgbClr val="11628F"/>
                </a:solidFill>
                <a:ea typeface="Trebuchet MS"/>
                <a:sym typeface="Trebuchet MS"/>
              </a:rPr>
              <a:t> semantic types according to their confidence values</a:t>
            </a:r>
          </a:p>
        </p:txBody>
      </p:sp>
      <p:sp>
        <p:nvSpPr>
          <p:cNvPr id="1623" name="Shape 1623"/>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48</a:t>
            </a:fld>
            <a:endParaRPr lang="en-US" sz="1200">
              <a:solidFill>
                <a:srgbClr val="D10202"/>
              </a:solidFill>
              <a:latin typeface="Arial"/>
              <a:ea typeface="Arial"/>
              <a:cs typeface="Arial"/>
              <a:sym typeface="Arial"/>
            </a:endParaRPr>
          </a:p>
        </p:txBody>
      </p:sp>
      <p:graphicFrame>
        <p:nvGraphicFramePr>
          <p:cNvPr id="1624" name="Shape 1624"/>
          <p:cNvGraphicFramePr/>
          <p:nvPr/>
        </p:nvGraphicFramePr>
        <p:xfrm>
          <a:off x="1066800" y="3200400"/>
          <a:ext cx="7010400" cy="3383390"/>
        </p:xfrm>
        <a:graphic>
          <a:graphicData uri="http://schemas.openxmlformats.org/drawingml/2006/table">
            <a:tbl>
              <a:tblPr bandRow="1">
                <a:noFill/>
                <a:tableStyleId>{A399751C-6827-4E41-B135-C0F853442EDF}</a:tableStyleId>
              </a:tblPr>
              <a:tblGrid>
                <a:gridCol w="13716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22350">
                <a:tc gridSpan="3">
                  <a:txBody>
                    <a:bodyPr/>
                    <a:lstStyle/>
                    <a:p>
                      <a:pPr marL="0" marR="0" lvl="0" indent="0" algn="ctr" rtl="0">
                        <a:lnSpc>
                          <a:spcPct val="100000"/>
                        </a:lnSpc>
                        <a:spcBef>
                          <a:spcPts val="0"/>
                        </a:spcBef>
                        <a:spcAft>
                          <a:spcPts val="0"/>
                        </a:spcAft>
                        <a:buClr>
                          <a:schemeClr val="dk1"/>
                        </a:buClr>
                        <a:buSzPct val="25000"/>
                        <a:buFont typeface="Trebuchet MS"/>
                        <a:buNone/>
                      </a:pPr>
                      <a:r>
                        <a:rPr lang="en-US" sz="1600" b="0" i="0" dirty="0" err="1">
                          <a:solidFill>
                            <a:schemeClr val="dk1"/>
                          </a:solidFill>
                          <a:latin typeface="Arial" panose="020B0604020202020204" pitchFamily="34" charset="0"/>
                          <a:ea typeface="Trebuchet MS"/>
                          <a:cs typeface="Arial" panose="020B0604020202020204" pitchFamily="34" charset="0"/>
                          <a:sym typeface="Trebuchet MS"/>
                        </a:rPr>
                        <a:t>dia</a:t>
                      </a:r>
                      <a:r>
                        <a:rPr lang="en-US" sz="1600" b="0" i="0" dirty="0">
                          <a:solidFill>
                            <a:schemeClr val="dk1"/>
                          </a:solidFill>
                          <a:latin typeface="Arial" panose="020B0604020202020204" pitchFamily="34" charset="0"/>
                          <a:ea typeface="Trebuchet MS"/>
                          <a:cs typeface="Arial" panose="020B0604020202020204" pitchFamily="34" charset="0"/>
                          <a:sym typeface="Trebuchet MS"/>
                        </a:rPr>
                        <a:t>(</a:t>
                      </a:r>
                      <a:r>
                        <a:rPr lang="en-US" sz="1600" b="0" i="0" dirty="0" err="1">
                          <a:solidFill>
                            <a:schemeClr val="dk1"/>
                          </a:solidFill>
                          <a:latin typeface="Arial" panose="020B0604020202020204" pitchFamily="34" charset="0"/>
                          <a:ea typeface="Trebuchet MS"/>
                          <a:cs typeface="Arial" panose="020B0604020202020204" pitchFamily="34" charset="0"/>
                          <a:sym typeface="Trebuchet MS"/>
                        </a:rPr>
                        <a:t>title,credit</a:t>
                      </a:r>
                      <a:r>
                        <a:rPr lang="en-US" sz="1600" b="0" i="0" dirty="0">
                          <a:solidFill>
                            <a:schemeClr val="dk1"/>
                          </a:solidFill>
                          <a:latin typeface="Arial" panose="020B0604020202020204" pitchFamily="34" charset="0"/>
                          <a:ea typeface="Trebuchet MS"/>
                          <a:cs typeface="Arial" panose="020B0604020202020204" pitchFamily="34" charset="0"/>
                          <a:sym typeface="Trebuchet MS"/>
                        </a:rPr>
                        <a:t>, </a:t>
                      </a:r>
                      <a:r>
                        <a:rPr lang="en-US" sz="1600" b="0" i="0" dirty="0" err="1">
                          <a:solidFill>
                            <a:schemeClr val="dk1"/>
                          </a:solidFill>
                          <a:latin typeface="Arial" panose="020B0604020202020204" pitchFamily="34" charset="0"/>
                          <a:ea typeface="Trebuchet MS"/>
                          <a:cs typeface="Arial" panose="020B0604020202020204" pitchFamily="34" charset="0"/>
                          <a:sym typeface="Trebuchet MS"/>
                        </a:rPr>
                        <a:t>classification,name,imageURL</a:t>
                      </a:r>
                      <a:r>
                        <a:rPr lang="en-US" sz="1600" b="0" i="0" dirty="0">
                          <a:solidFill>
                            <a:schemeClr val="dk1"/>
                          </a:solidFill>
                          <a:latin typeface="Arial" panose="020B0604020202020204" pitchFamily="34" charset="0"/>
                          <a:ea typeface="Trebuchet MS"/>
                          <a:cs typeface="Arial" panose="020B0604020202020204" pitchFamily="34" charset="0"/>
                          <a:sym typeface="Trebuchet MS"/>
                        </a:rPr>
                        <a:t>)</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4950">
                <a:tc rowSpan="2">
                  <a:txBody>
                    <a:bodyPr/>
                    <a:lstStyle/>
                    <a:p>
                      <a:pPr marL="0" marR="0" lvl="0" indent="0" algn="ctr" rtl="0">
                        <a:spcBef>
                          <a:spcPts val="0"/>
                        </a:spcBef>
                        <a:buSzPct val="25000"/>
                        <a:buNone/>
                      </a:pPr>
                      <a:r>
                        <a:rPr lang="en-US" sz="1400" b="0" i="0" dirty="0">
                          <a:latin typeface="Arial" panose="020B0604020202020204" pitchFamily="34" charset="0"/>
                          <a:ea typeface="Trebuchet MS"/>
                          <a:cs typeface="Arial" panose="020B0604020202020204" pitchFamily="34" charset="0"/>
                          <a:sym typeface="Trebuchet MS"/>
                        </a:rPr>
                        <a:t>title</a:t>
                      </a: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aac:CulturalHeritageObject</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dcterms:title</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0.49</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1"/>
                  </a:ext>
                </a:extLst>
              </a:tr>
              <a:tr h="264950">
                <a:tc vMerge="1">
                  <a:txBody>
                    <a:bodyPr/>
                    <a:lstStyle/>
                    <a:p>
                      <a:endParaRPr lang="en-US"/>
                    </a:p>
                  </a:txBody>
                  <a:tcPr/>
                </a:tc>
                <a:tc>
                  <a:txBody>
                    <a:bodyPr/>
                    <a:lstStyle/>
                    <a:p>
                      <a:pPr marL="0" marR="0" lvl="0" indent="0" algn="l" rtl="0">
                        <a:lnSpc>
                          <a:spcPct val="100000"/>
                        </a:lnSpc>
                        <a:spcBef>
                          <a:spcPts val="0"/>
                        </a:spcBef>
                        <a:spcAft>
                          <a:spcPts val="0"/>
                        </a:spcAft>
                        <a:buClr>
                          <a:srgbClr val="000090"/>
                        </a:buClr>
                        <a:buSzPct val="25000"/>
                        <a:buFont typeface="Trebuchet MS"/>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aac:CulturalHeritageObject</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rdfs:label</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0.28</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4950">
                <a:tc rowSpan="2">
                  <a:txBody>
                    <a:bodyPr/>
                    <a:lstStyle/>
                    <a:p>
                      <a:pPr marL="0" marR="0" lvl="0" indent="0" algn="ctr" rtl="0">
                        <a:spcBef>
                          <a:spcPts val="0"/>
                        </a:spcBef>
                        <a:buSzPct val="25000"/>
                        <a:buNone/>
                      </a:pPr>
                      <a:r>
                        <a:rPr lang="en-US" sz="1400" b="0" i="0" dirty="0">
                          <a:latin typeface="Arial" panose="020B0604020202020204" pitchFamily="34" charset="0"/>
                          <a:ea typeface="Trebuchet MS"/>
                          <a:cs typeface="Arial" panose="020B0604020202020204" pitchFamily="34" charset="0"/>
                          <a:sym typeface="Trebuchet MS"/>
                        </a:rPr>
                        <a:t>credit</a:t>
                      </a: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90"/>
                        </a:buClr>
                        <a:buSzPct val="25000"/>
                        <a:buFont typeface="Trebuchet MS"/>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aac:CulturalHeritageObject</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dcterms:provenance</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0.83</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3"/>
                  </a:ext>
                </a:extLst>
              </a:tr>
              <a:tr h="264950">
                <a:tc vMerge="1">
                  <a:txBody>
                    <a:bodyPr/>
                    <a:lstStyle/>
                    <a:p>
                      <a:endParaRPr lang="en-US"/>
                    </a:p>
                  </a:txBody>
                  <a:tcPr/>
                </a:tc>
                <a:tc>
                  <a:txBody>
                    <a:bodyPr/>
                    <a:lstStyle/>
                    <a:p>
                      <a:pPr marL="0" marR="0" lvl="0" indent="0" algn="l" rtl="0">
                        <a:spcBef>
                          <a:spcPts val="0"/>
                        </a:spcBef>
                        <a:buSzPct val="25000"/>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aac:Person</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ElementsGr2:note&gt;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0.06</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4950">
                <a:tc rowSpan="2">
                  <a:txBody>
                    <a:bodyPr/>
                    <a:lstStyle/>
                    <a:p>
                      <a:pPr marL="0" marR="0" lvl="0" indent="0" algn="ctr" rtl="0">
                        <a:spcBef>
                          <a:spcPts val="0"/>
                        </a:spcBef>
                        <a:buSzPct val="25000"/>
                        <a:buNone/>
                      </a:pPr>
                      <a:r>
                        <a:rPr lang="en-US" sz="1400" b="0" i="0" dirty="0">
                          <a:latin typeface="Arial" panose="020B0604020202020204" pitchFamily="34" charset="0"/>
                          <a:ea typeface="Trebuchet MS"/>
                          <a:cs typeface="Arial" panose="020B0604020202020204" pitchFamily="34" charset="0"/>
                          <a:sym typeface="Trebuchet MS"/>
                        </a:rPr>
                        <a:t>classification</a:t>
                      </a: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90"/>
                        </a:buClr>
                        <a:buSzPct val="25000"/>
                        <a:buFont typeface="Trebuchet MS"/>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skos:Concept</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skos:prefLabel</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0.58</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5"/>
                  </a:ext>
                </a:extLst>
              </a:tr>
              <a:tr h="264950">
                <a:tc vMerge="1">
                  <a:txBody>
                    <a:bodyPr/>
                    <a:lstStyle/>
                    <a:p>
                      <a:endParaRPr lang="en-US"/>
                    </a:p>
                  </a:txBody>
                  <a:tcPr/>
                </a:tc>
                <a:tc>
                  <a:txBody>
                    <a:bodyPr/>
                    <a:lstStyle/>
                    <a:p>
                      <a:pPr marL="0" marR="0" lvl="0" indent="0" algn="l" rtl="0">
                        <a:lnSpc>
                          <a:spcPct val="100000"/>
                        </a:lnSpc>
                        <a:spcBef>
                          <a:spcPts val="0"/>
                        </a:spcBef>
                        <a:spcAft>
                          <a:spcPts val="0"/>
                        </a:spcAft>
                        <a:buClr>
                          <a:srgbClr val="000090"/>
                        </a:buClr>
                        <a:buSzPct val="25000"/>
                        <a:buFont typeface="Trebuchet MS"/>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skos:Concept</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rdfs:label</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0.41</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4950">
                <a:tc rowSpan="2">
                  <a:txBody>
                    <a:bodyPr/>
                    <a:lstStyle/>
                    <a:p>
                      <a:pPr marL="0" marR="0" lvl="0" indent="0" algn="ctr" rtl="0">
                        <a:spcBef>
                          <a:spcPts val="0"/>
                        </a:spcBef>
                        <a:buSzPct val="25000"/>
                        <a:buNone/>
                      </a:pPr>
                      <a:r>
                        <a:rPr lang="en-US" sz="1400" b="0" i="0" dirty="0">
                          <a:latin typeface="Arial" panose="020B0604020202020204" pitchFamily="34" charset="0"/>
                          <a:ea typeface="Trebuchet MS"/>
                          <a:cs typeface="Arial" panose="020B0604020202020204" pitchFamily="34" charset="0"/>
                          <a:sym typeface="Trebuchet MS"/>
                        </a:rPr>
                        <a:t>name</a:t>
                      </a: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90"/>
                        </a:buClr>
                        <a:buSzPct val="25000"/>
                        <a:buFont typeface="Trebuchet MS"/>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aac:Person</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foaf:name</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0.65</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7"/>
                  </a:ext>
                </a:extLst>
              </a:tr>
              <a:tr h="264950">
                <a:tc vMerge="1">
                  <a:txBody>
                    <a:bodyPr/>
                    <a:lstStyle/>
                    <a:p>
                      <a:endParaRPr lang="en-US"/>
                    </a:p>
                  </a:txBody>
                  <a:tcPr/>
                </a:tc>
                <a:tc>
                  <a:txBody>
                    <a:bodyPr/>
                    <a:lstStyle/>
                    <a:p>
                      <a:pPr marL="0" marR="0" lvl="0" indent="0" algn="l" rtl="0">
                        <a:lnSpc>
                          <a:spcPct val="100000"/>
                        </a:lnSpc>
                        <a:spcBef>
                          <a:spcPts val="0"/>
                        </a:spcBef>
                        <a:spcAft>
                          <a:spcPts val="0"/>
                        </a:spcAft>
                        <a:buClr>
                          <a:srgbClr val="000090"/>
                        </a:buClr>
                        <a:buSzPct val="25000"/>
                        <a:buFont typeface="Trebuchet MS"/>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fofa:Person</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fofaf:name</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0.32</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4950">
                <a:tc rowSpan="2">
                  <a:txBody>
                    <a:bodyPr/>
                    <a:lstStyle/>
                    <a:p>
                      <a:pPr marL="0" marR="0" lvl="0" indent="0" algn="ctr" rtl="0">
                        <a:lnSpc>
                          <a:spcPct val="100000"/>
                        </a:lnSpc>
                        <a:spcBef>
                          <a:spcPts val="0"/>
                        </a:spcBef>
                        <a:spcAft>
                          <a:spcPts val="0"/>
                        </a:spcAft>
                        <a:buClr>
                          <a:schemeClr val="dk1"/>
                        </a:buClr>
                        <a:buSzPct val="25000"/>
                        <a:buFont typeface="Trebuchet MS"/>
                        <a:buNone/>
                      </a:pPr>
                      <a:r>
                        <a:rPr lang="en-US" sz="1400" b="0" i="0" dirty="0" err="1">
                          <a:latin typeface="Arial" panose="020B0604020202020204" pitchFamily="34" charset="0"/>
                          <a:ea typeface="Trebuchet MS"/>
                          <a:cs typeface="Arial" panose="020B0604020202020204" pitchFamily="34" charset="0"/>
                          <a:sym typeface="Trebuchet MS"/>
                        </a:rPr>
                        <a:t>imageURL</a:t>
                      </a:r>
                      <a:endParaRPr lang="en-US" sz="1400" b="0" i="0" dirty="0">
                        <a:latin typeface="Arial" panose="020B0604020202020204" pitchFamily="34" charset="0"/>
                        <a:ea typeface="Trebuchet MS"/>
                        <a:cs typeface="Arial" panose="020B0604020202020204" pitchFamily="34" charset="0"/>
                        <a:sym typeface="Trebuchet MS"/>
                      </a:endParaRP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90"/>
                        </a:buClr>
                        <a:buSzPct val="25000"/>
                        <a:buFont typeface="Trebuchet MS"/>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foaf:Document</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uri</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0.47</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9"/>
                  </a:ext>
                </a:extLst>
              </a:tr>
              <a:tr h="264950">
                <a:tc vMerge="1">
                  <a:txBody>
                    <a:bodyPr/>
                    <a:lstStyle/>
                    <a:p>
                      <a:endParaRPr lang="en-US"/>
                    </a:p>
                  </a:txBody>
                  <a:tcPr/>
                </a:tc>
                <a:tc>
                  <a:txBody>
                    <a:bodyPr/>
                    <a:lstStyle/>
                    <a:p>
                      <a:pPr marL="0" marR="0" lvl="0" indent="0" algn="l" rtl="0">
                        <a:lnSpc>
                          <a:spcPct val="100000"/>
                        </a:lnSpc>
                        <a:spcBef>
                          <a:spcPts val="0"/>
                        </a:spcBef>
                        <a:spcAft>
                          <a:spcPts val="0"/>
                        </a:spcAft>
                        <a:buClr>
                          <a:srgbClr val="000090"/>
                        </a:buClr>
                        <a:buSzPct val="25000"/>
                        <a:buFont typeface="Trebuchet MS"/>
                        <a:buNone/>
                      </a:pPr>
                      <a:r>
                        <a:rPr lang="en-US" sz="1400" b="0" i="0" dirty="0">
                          <a:solidFill>
                            <a:srgbClr val="000090"/>
                          </a:solidFill>
                          <a:latin typeface="Arial" panose="020B0604020202020204" pitchFamily="34" charset="0"/>
                          <a:ea typeface="Trebuchet MS"/>
                          <a:cs typeface="Arial" panose="020B0604020202020204" pitchFamily="34" charset="0"/>
                          <a:sym typeface="Trebuchet MS"/>
                        </a:rPr>
                        <a:t>&lt;</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edm:WebResource</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 </a:t>
                      </a:r>
                      <a:r>
                        <a:rPr lang="en-US" sz="1400" b="0" i="0" dirty="0" err="1">
                          <a:solidFill>
                            <a:srgbClr val="000090"/>
                          </a:solidFill>
                          <a:latin typeface="Arial" panose="020B0604020202020204" pitchFamily="34" charset="0"/>
                          <a:ea typeface="Trebuchet MS"/>
                          <a:cs typeface="Arial" panose="020B0604020202020204" pitchFamily="34" charset="0"/>
                          <a:sym typeface="Trebuchet MS"/>
                        </a:rPr>
                        <a:t>uri</a:t>
                      </a:r>
                      <a:r>
                        <a:rPr lang="en-US" sz="1400" b="0" i="0" dirty="0">
                          <a:solidFill>
                            <a:srgbClr val="000090"/>
                          </a:solidFill>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r>
                        <a:rPr lang="en-US" sz="1400" b="0" i="0" dirty="0">
                          <a:solidFill>
                            <a:schemeClr val="dk1"/>
                          </a:solidFill>
                          <a:latin typeface="Arial" panose="020B0604020202020204" pitchFamily="34" charset="0"/>
                          <a:ea typeface="Trebuchet MS"/>
                          <a:cs typeface="Arial" panose="020B0604020202020204" pitchFamily="34" charset="0"/>
                          <a:sym typeface="Trebuchet MS"/>
                        </a:rPr>
                        <a:t>0.40</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Data Integration Approaches</a:t>
            </a:r>
          </a:p>
        </p:txBody>
      </p:sp>
      <p:sp>
        <p:nvSpPr>
          <p:cNvPr id="261" name="Shape 26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4</a:t>
            </a:fld>
            <a:endParaRPr lang="en-US" sz="1200" b="0" i="0" u="none" strike="noStrike" cap="none">
              <a:solidFill>
                <a:srgbClr val="D10202"/>
              </a:solidFill>
              <a:latin typeface="Arial"/>
              <a:ea typeface="Arial"/>
              <a:cs typeface="Arial"/>
              <a:sym typeface="Arial"/>
            </a:endParaRPr>
          </a:p>
        </p:txBody>
      </p:sp>
      <p:grpSp>
        <p:nvGrpSpPr>
          <p:cNvPr id="262" name="Shape 262"/>
          <p:cNvGrpSpPr/>
          <p:nvPr/>
        </p:nvGrpSpPr>
        <p:grpSpPr>
          <a:xfrm>
            <a:off x="518141" y="1748954"/>
            <a:ext cx="3551572" cy="4414352"/>
            <a:chOff x="4582032" y="1748954"/>
            <a:chExt cx="3551572" cy="4414352"/>
          </a:xfrm>
        </p:grpSpPr>
        <p:grpSp>
          <p:nvGrpSpPr>
            <p:cNvPr id="263" name="Shape 263"/>
            <p:cNvGrpSpPr/>
            <p:nvPr/>
          </p:nvGrpSpPr>
          <p:grpSpPr>
            <a:xfrm>
              <a:off x="5325304" y="4564757"/>
              <a:ext cx="458370" cy="1598548"/>
              <a:chOff x="8161650" y="2241506"/>
              <a:chExt cx="891658" cy="3109619"/>
            </a:xfrm>
          </p:grpSpPr>
          <p:sp>
            <p:nvSpPr>
              <p:cNvPr id="264" name="Shape 264"/>
              <p:cNvSpPr/>
              <p:nvPr/>
            </p:nvSpPr>
            <p:spPr>
              <a:xfrm>
                <a:off x="8231803" y="2890451"/>
                <a:ext cx="751349" cy="2460673"/>
              </a:xfrm>
              <a:prstGeom prst="can">
                <a:avLst>
                  <a:gd name="adj" fmla="val 25000"/>
                </a:avLst>
              </a:prstGeom>
              <a:solidFill>
                <a:srgbClr val="9BBB59"/>
              </a:solidFill>
              <a:ln w="25400" cap="flat" cmpd="sng">
                <a:solidFill>
                  <a:srgbClr val="71884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265" name="Shape 265"/>
              <p:cNvSpPr/>
              <p:nvPr/>
            </p:nvSpPr>
            <p:spPr>
              <a:xfrm>
                <a:off x="8161650" y="2241506"/>
                <a:ext cx="891658" cy="3109619"/>
              </a:xfrm>
              <a:prstGeom prst="can">
                <a:avLst>
                  <a:gd name="adj" fmla="val 25000"/>
                </a:avLst>
              </a:prstGeom>
              <a:solidFill>
                <a:srgbClr val="C2D59B">
                  <a:alpha val="49803"/>
                </a:srgbClr>
              </a:solidFill>
              <a:ln w="76200" cap="flat" cmpd="sng">
                <a:solidFill>
                  <a:srgbClr val="71884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266" name="Shape 266"/>
            <p:cNvGrpSpPr/>
            <p:nvPr/>
          </p:nvGrpSpPr>
          <p:grpSpPr>
            <a:xfrm>
              <a:off x="6108615" y="4564756"/>
              <a:ext cx="458370" cy="1598548"/>
              <a:chOff x="1324800" y="2659715"/>
              <a:chExt cx="891658" cy="3109619"/>
            </a:xfrm>
          </p:grpSpPr>
          <p:sp>
            <p:nvSpPr>
              <p:cNvPr id="267" name="Shape 267"/>
              <p:cNvSpPr/>
              <p:nvPr/>
            </p:nvSpPr>
            <p:spPr>
              <a:xfrm rot="-1543026">
                <a:off x="1505012" y="4317018"/>
                <a:ext cx="605178" cy="522789"/>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268" name="Shape 268"/>
              <p:cNvSpPr/>
              <p:nvPr/>
            </p:nvSpPr>
            <p:spPr>
              <a:xfrm>
                <a:off x="1459179" y="3787828"/>
                <a:ext cx="605178" cy="359296"/>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269" name="Shape 269"/>
              <p:cNvSpPr/>
              <p:nvPr/>
            </p:nvSpPr>
            <p:spPr>
              <a:xfrm rot="-2537895">
                <a:off x="1534541" y="3244726"/>
                <a:ext cx="372708" cy="368142"/>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270" name="Shape 270"/>
              <p:cNvSpPr/>
              <p:nvPr/>
            </p:nvSpPr>
            <p:spPr>
              <a:xfrm rot="1544199">
                <a:off x="1481995" y="5061122"/>
                <a:ext cx="605177" cy="522789"/>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271" name="Shape 271"/>
              <p:cNvSpPr/>
              <p:nvPr/>
            </p:nvSpPr>
            <p:spPr>
              <a:xfrm>
                <a:off x="1324800" y="2659715"/>
                <a:ext cx="891658" cy="3109619"/>
              </a:xfrm>
              <a:prstGeom prst="can">
                <a:avLst>
                  <a:gd name="adj" fmla="val 25000"/>
                </a:avLst>
              </a:prstGeom>
              <a:solidFill>
                <a:srgbClr val="B2A0C7">
                  <a:alpha val="49803"/>
                </a:srgbClr>
              </a:solidFill>
              <a:ln w="76200" cap="flat" cmpd="sng">
                <a:solidFill>
                  <a:srgbClr val="8064A2"/>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272" name="Shape 272"/>
            <p:cNvGrpSpPr/>
            <p:nvPr/>
          </p:nvGrpSpPr>
          <p:grpSpPr>
            <a:xfrm>
              <a:off x="6891925" y="4564757"/>
              <a:ext cx="458370" cy="1598549"/>
              <a:chOff x="4016953" y="421422"/>
              <a:chExt cx="891658" cy="3109619"/>
            </a:xfrm>
          </p:grpSpPr>
          <p:sp>
            <p:nvSpPr>
              <p:cNvPr id="273" name="Shape 273"/>
              <p:cNvSpPr/>
              <p:nvPr/>
            </p:nvSpPr>
            <p:spPr>
              <a:xfrm>
                <a:off x="4084158" y="2915339"/>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274" name="Shape 274"/>
              <p:cNvSpPr/>
              <p:nvPr/>
            </p:nvSpPr>
            <p:spPr>
              <a:xfrm>
                <a:off x="4084158" y="2354177"/>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275" name="Shape 275"/>
              <p:cNvSpPr/>
              <p:nvPr/>
            </p:nvSpPr>
            <p:spPr>
              <a:xfrm>
                <a:off x="4084158" y="1785410"/>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276" name="Shape 276"/>
              <p:cNvSpPr/>
              <p:nvPr/>
            </p:nvSpPr>
            <p:spPr>
              <a:xfrm>
                <a:off x="4016953" y="421422"/>
                <a:ext cx="891658" cy="3109619"/>
              </a:xfrm>
              <a:prstGeom prst="can">
                <a:avLst>
                  <a:gd name="adj" fmla="val 25000"/>
                </a:avLst>
              </a:prstGeom>
              <a:solidFill>
                <a:srgbClr val="93B3D7">
                  <a:alpha val="49803"/>
                </a:srgbClr>
              </a:solidFill>
              <a:ln w="762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277" name="Shape 277"/>
            <p:cNvGrpSpPr/>
            <p:nvPr/>
          </p:nvGrpSpPr>
          <p:grpSpPr>
            <a:xfrm>
              <a:off x="7675233" y="4564756"/>
              <a:ext cx="458370" cy="1598548"/>
              <a:chOff x="5393448" y="2915339"/>
              <a:chExt cx="891658" cy="3109619"/>
            </a:xfrm>
          </p:grpSpPr>
          <p:sp>
            <p:nvSpPr>
              <p:cNvPr id="278" name="Shape 278"/>
              <p:cNvSpPr/>
              <p:nvPr/>
            </p:nvSpPr>
            <p:spPr>
              <a:xfrm>
                <a:off x="5393448" y="2915339"/>
                <a:ext cx="891658" cy="3109619"/>
              </a:xfrm>
              <a:prstGeom prst="can">
                <a:avLst>
                  <a:gd name="adj" fmla="val 25000"/>
                </a:avLst>
              </a:prstGeom>
              <a:solidFill>
                <a:srgbClr val="FFFFFF"/>
              </a:solidFill>
              <a:ln w="76200" cap="flat" cmpd="sng">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nvGrpSpPr>
              <p:cNvPr id="279" name="Shape 279"/>
              <p:cNvGrpSpPr/>
              <p:nvPr/>
            </p:nvGrpSpPr>
            <p:grpSpPr>
              <a:xfrm>
                <a:off x="5550535" y="4056564"/>
                <a:ext cx="608694" cy="463009"/>
                <a:chOff x="2385215" y="4257014"/>
                <a:chExt cx="718597" cy="1242505"/>
              </a:xfrm>
            </p:grpSpPr>
            <p:sp>
              <p:nvSpPr>
                <p:cNvPr id="280" name="Shape 280"/>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281" name="Shape 281"/>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282" name="Shape 282"/>
                <p:cNvCxnSpPr>
                  <a:stCxn id="280" idx="2"/>
                  <a:endCxn id="281"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283" name="Shape 283"/>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284" name="Shape 284"/>
                <p:cNvCxnSpPr>
                  <a:stCxn id="281" idx="2"/>
                  <a:endCxn id="283"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285" name="Shape 285"/>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286" name="Shape 286"/>
                <p:cNvCxnSpPr>
                  <a:stCxn id="281" idx="2"/>
                  <a:endCxn id="285"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287" name="Shape 287"/>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288" name="Shape 288"/>
                <p:cNvCxnSpPr>
                  <a:stCxn id="281" idx="2"/>
                  <a:endCxn id="287"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289" name="Shape 289"/>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290" name="Shape 290"/>
                <p:cNvCxnSpPr>
                  <a:stCxn id="280" idx="2"/>
                  <a:endCxn id="289"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291" name="Shape 291"/>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292" name="Shape 292"/>
                <p:cNvCxnSpPr>
                  <a:stCxn id="289" idx="2"/>
                  <a:endCxn id="291"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293" name="Shape 293"/>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294" name="Shape 294"/>
                <p:cNvCxnSpPr>
                  <a:stCxn id="289" idx="2"/>
                  <a:endCxn id="293"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295" name="Shape 295"/>
              <p:cNvGrpSpPr/>
              <p:nvPr/>
            </p:nvGrpSpPr>
            <p:grpSpPr>
              <a:xfrm>
                <a:off x="5550535" y="4706164"/>
                <a:ext cx="608694" cy="463009"/>
                <a:chOff x="2385215" y="4257014"/>
                <a:chExt cx="718597" cy="1242505"/>
              </a:xfrm>
            </p:grpSpPr>
            <p:sp>
              <p:nvSpPr>
                <p:cNvPr id="296" name="Shape 296"/>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297" name="Shape 297"/>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298" name="Shape 298"/>
                <p:cNvCxnSpPr>
                  <a:stCxn id="296" idx="2"/>
                  <a:endCxn id="297"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299" name="Shape 299"/>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00" name="Shape 300"/>
                <p:cNvCxnSpPr>
                  <a:stCxn id="297" idx="2"/>
                  <a:endCxn id="299"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301" name="Shape 301"/>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02" name="Shape 302"/>
                <p:cNvCxnSpPr>
                  <a:stCxn id="297" idx="2"/>
                  <a:endCxn id="301"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303" name="Shape 303"/>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04" name="Shape 304"/>
                <p:cNvCxnSpPr>
                  <a:stCxn id="297" idx="2"/>
                  <a:endCxn id="303"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305" name="Shape 305"/>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06" name="Shape 306"/>
                <p:cNvCxnSpPr>
                  <a:stCxn id="296" idx="2"/>
                  <a:endCxn id="305"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307" name="Shape 307"/>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08" name="Shape 308"/>
                <p:cNvCxnSpPr>
                  <a:stCxn id="305" idx="2"/>
                  <a:endCxn id="307"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309" name="Shape 309"/>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10" name="Shape 310"/>
                <p:cNvCxnSpPr>
                  <a:stCxn id="305" idx="2"/>
                  <a:endCxn id="309"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311" name="Shape 311"/>
              <p:cNvGrpSpPr/>
              <p:nvPr/>
            </p:nvGrpSpPr>
            <p:grpSpPr>
              <a:xfrm>
                <a:off x="5550535" y="5355762"/>
                <a:ext cx="608694" cy="463009"/>
                <a:chOff x="2385215" y="4257014"/>
                <a:chExt cx="718597" cy="1242505"/>
              </a:xfrm>
            </p:grpSpPr>
            <p:sp>
              <p:nvSpPr>
                <p:cNvPr id="312" name="Shape 312"/>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313" name="Shape 313"/>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14" name="Shape 314"/>
                <p:cNvCxnSpPr>
                  <a:stCxn id="312" idx="2"/>
                  <a:endCxn id="313"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315" name="Shape 315"/>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16" name="Shape 316"/>
                <p:cNvCxnSpPr>
                  <a:stCxn id="313" idx="2"/>
                  <a:endCxn id="315"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317" name="Shape 317"/>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18" name="Shape 318"/>
                <p:cNvCxnSpPr>
                  <a:stCxn id="313" idx="2"/>
                  <a:endCxn id="317"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319" name="Shape 319"/>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20" name="Shape 320"/>
                <p:cNvCxnSpPr>
                  <a:stCxn id="313" idx="2"/>
                  <a:endCxn id="319"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321" name="Shape 321"/>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22" name="Shape 322"/>
                <p:cNvCxnSpPr>
                  <a:stCxn id="312" idx="2"/>
                  <a:endCxn id="321"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323" name="Shape 323"/>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24" name="Shape 324"/>
                <p:cNvCxnSpPr>
                  <a:stCxn id="321" idx="2"/>
                  <a:endCxn id="323"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325" name="Shape 325"/>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26" name="Shape 326"/>
                <p:cNvCxnSpPr>
                  <a:stCxn id="321" idx="2"/>
                  <a:endCxn id="325"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327" name="Shape 327"/>
              <p:cNvGrpSpPr/>
              <p:nvPr/>
            </p:nvGrpSpPr>
            <p:grpSpPr>
              <a:xfrm>
                <a:off x="5550535" y="3406965"/>
                <a:ext cx="608694" cy="463009"/>
                <a:chOff x="2385215" y="4257014"/>
                <a:chExt cx="718597" cy="1242505"/>
              </a:xfrm>
            </p:grpSpPr>
            <p:sp>
              <p:nvSpPr>
                <p:cNvPr id="328" name="Shape 328"/>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329" name="Shape 329"/>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30" name="Shape 330"/>
                <p:cNvCxnSpPr>
                  <a:stCxn id="328" idx="2"/>
                  <a:endCxn id="329"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331" name="Shape 331"/>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32" name="Shape 332"/>
                <p:cNvCxnSpPr>
                  <a:stCxn id="329" idx="2"/>
                  <a:endCxn id="331"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333" name="Shape 333"/>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34" name="Shape 334"/>
                <p:cNvCxnSpPr>
                  <a:stCxn id="329" idx="2"/>
                  <a:endCxn id="333"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335" name="Shape 335"/>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36" name="Shape 336"/>
                <p:cNvCxnSpPr>
                  <a:stCxn id="329" idx="2"/>
                  <a:endCxn id="335"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337" name="Shape 337"/>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38" name="Shape 338"/>
                <p:cNvCxnSpPr>
                  <a:stCxn id="328" idx="2"/>
                  <a:endCxn id="337"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339" name="Shape 339"/>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40" name="Shape 340"/>
                <p:cNvCxnSpPr>
                  <a:stCxn id="337" idx="2"/>
                  <a:endCxn id="339"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341" name="Shape 341"/>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342" name="Shape 342"/>
                <p:cNvCxnSpPr>
                  <a:stCxn id="337" idx="2"/>
                  <a:endCxn id="341"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grpSp>
          <p:nvGrpSpPr>
            <p:cNvPr id="343" name="Shape 343"/>
            <p:cNvGrpSpPr/>
            <p:nvPr/>
          </p:nvGrpSpPr>
          <p:grpSpPr>
            <a:xfrm>
              <a:off x="5714119" y="1748954"/>
              <a:ext cx="1807534" cy="1011493"/>
              <a:chOff x="5932425" y="2555350"/>
              <a:chExt cx="1807534" cy="1011493"/>
            </a:xfrm>
          </p:grpSpPr>
          <p:sp>
            <p:nvSpPr>
              <p:cNvPr id="344" name="Shape 344"/>
              <p:cNvSpPr/>
              <p:nvPr/>
            </p:nvSpPr>
            <p:spPr>
              <a:xfrm>
                <a:off x="5932425" y="2555350"/>
                <a:ext cx="1807534" cy="1011493"/>
              </a:xfrm>
              <a:prstGeom prst="can">
                <a:avLst>
                  <a:gd name="adj" fmla="val 25000"/>
                </a:avLst>
              </a:prstGeom>
              <a:solidFill>
                <a:srgbClr val="FABF8E">
                  <a:alpha val="49803"/>
                </a:srgbClr>
              </a:solidFill>
              <a:ln w="76200" cap="flat" cmpd="sng">
                <a:solidFill>
                  <a:srgbClr val="F7964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nvGrpSpPr>
              <p:cNvPr id="345" name="Shape 345"/>
              <p:cNvGrpSpPr/>
              <p:nvPr/>
            </p:nvGrpSpPr>
            <p:grpSpPr>
              <a:xfrm>
                <a:off x="6235401" y="2918806"/>
                <a:ext cx="1201582" cy="517307"/>
                <a:chOff x="4260451" y="2499018"/>
                <a:chExt cx="1201582" cy="517307"/>
              </a:xfrm>
            </p:grpSpPr>
            <p:grpSp>
              <p:nvGrpSpPr>
                <p:cNvPr id="346" name="Shape 346"/>
                <p:cNvGrpSpPr/>
                <p:nvPr/>
              </p:nvGrpSpPr>
              <p:grpSpPr>
                <a:xfrm>
                  <a:off x="4260451" y="2500128"/>
                  <a:ext cx="600791" cy="258098"/>
                  <a:chOff x="3703610" y="2333039"/>
                  <a:chExt cx="600791" cy="258098"/>
                </a:xfrm>
              </p:grpSpPr>
              <p:grpSp>
                <p:nvGrpSpPr>
                  <p:cNvPr id="347" name="Shape 347"/>
                  <p:cNvGrpSpPr/>
                  <p:nvPr/>
                </p:nvGrpSpPr>
                <p:grpSpPr>
                  <a:xfrm>
                    <a:off x="3703610" y="2333039"/>
                    <a:ext cx="600791" cy="127939"/>
                    <a:chOff x="3703610" y="2219175"/>
                    <a:chExt cx="2072460" cy="241804"/>
                  </a:xfrm>
                </p:grpSpPr>
                <p:sp>
                  <p:nvSpPr>
                    <p:cNvPr id="348" name="Shape 348"/>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49" name="Shape 349"/>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50" name="Shape 350"/>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51" name="Shape 351"/>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nvGrpSpPr>
                  <p:cNvPr id="352" name="Shape 352"/>
                  <p:cNvGrpSpPr/>
                  <p:nvPr/>
                </p:nvGrpSpPr>
                <p:grpSpPr>
                  <a:xfrm>
                    <a:off x="3703610" y="2463198"/>
                    <a:ext cx="600791" cy="127939"/>
                    <a:chOff x="3703610" y="2219175"/>
                    <a:chExt cx="2072460" cy="241804"/>
                  </a:xfrm>
                </p:grpSpPr>
                <p:sp>
                  <p:nvSpPr>
                    <p:cNvPr id="353" name="Shape 353"/>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54" name="Shape 354"/>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55" name="Shape 355"/>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56" name="Shape 356"/>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nvGrpSpPr>
                <p:cNvPr id="357" name="Shape 357"/>
                <p:cNvGrpSpPr/>
                <p:nvPr/>
              </p:nvGrpSpPr>
              <p:grpSpPr>
                <a:xfrm>
                  <a:off x="4260451" y="2758227"/>
                  <a:ext cx="600791" cy="258098"/>
                  <a:chOff x="3703610" y="2333039"/>
                  <a:chExt cx="600791" cy="258098"/>
                </a:xfrm>
              </p:grpSpPr>
              <p:grpSp>
                <p:nvGrpSpPr>
                  <p:cNvPr id="358" name="Shape 358"/>
                  <p:cNvGrpSpPr/>
                  <p:nvPr/>
                </p:nvGrpSpPr>
                <p:grpSpPr>
                  <a:xfrm>
                    <a:off x="3703610" y="2333039"/>
                    <a:ext cx="600791" cy="127939"/>
                    <a:chOff x="3703610" y="2219175"/>
                    <a:chExt cx="2072460" cy="241804"/>
                  </a:xfrm>
                </p:grpSpPr>
                <p:sp>
                  <p:nvSpPr>
                    <p:cNvPr id="359" name="Shape 359"/>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60" name="Shape 360"/>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61" name="Shape 361"/>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62" name="Shape 362"/>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nvGrpSpPr>
                  <p:cNvPr id="363" name="Shape 363"/>
                  <p:cNvGrpSpPr/>
                  <p:nvPr/>
                </p:nvGrpSpPr>
                <p:grpSpPr>
                  <a:xfrm>
                    <a:off x="3703610" y="2463198"/>
                    <a:ext cx="600791" cy="127939"/>
                    <a:chOff x="3703610" y="2219175"/>
                    <a:chExt cx="2072460" cy="241804"/>
                  </a:xfrm>
                </p:grpSpPr>
                <p:sp>
                  <p:nvSpPr>
                    <p:cNvPr id="364" name="Shape 364"/>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65" name="Shape 365"/>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66" name="Shape 366"/>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67" name="Shape 367"/>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nvGrpSpPr>
                <p:cNvPr id="368" name="Shape 368"/>
                <p:cNvGrpSpPr/>
                <p:nvPr/>
              </p:nvGrpSpPr>
              <p:grpSpPr>
                <a:xfrm>
                  <a:off x="4861242" y="2499018"/>
                  <a:ext cx="600791" cy="258098"/>
                  <a:chOff x="3703610" y="2333039"/>
                  <a:chExt cx="600791" cy="258098"/>
                </a:xfrm>
              </p:grpSpPr>
              <p:grpSp>
                <p:nvGrpSpPr>
                  <p:cNvPr id="369" name="Shape 369"/>
                  <p:cNvGrpSpPr/>
                  <p:nvPr/>
                </p:nvGrpSpPr>
                <p:grpSpPr>
                  <a:xfrm>
                    <a:off x="3703610" y="2333039"/>
                    <a:ext cx="600791" cy="127939"/>
                    <a:chOff x="3703610" y="2219175"/>
                    <a:chExt cx="2072460" cy="241804"/>
                  </a:xfrm>
                </p:grpSpPr>
                <p:sp>
                  <p:nvSpPr>
                    <p:cNvPr id="370" name="Shape 370"/>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71" name="Shape 371"/>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72" name="Shape 372"/>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73" name="Shape 373"/>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nvGrpSpPr>
                  <p:cNvPr id="374" name="Shape 374"/>
                  <p:cNvGrpSpPr/>
                  <p:nvPr/>
                </p:nvGrpSpPr>
                <p:grpSpPr>
                  <a:xfrm>
                    <a:off x="3703610" y="2463198"/>
                    <a:ext cx="600791" cy="127939"/>
                    <a:chOff x="3703610" y="2219175"/>
                    <a:chExt cx="2072460" cy="241804"/>
                  </a:xfrm>
                </p:grpSpPr>
                <p:sp>
                  <p:nvSpPr>
                    <p:cNvPr id="375" name="Shape 375"/>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76" name="Shape 376"/>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77" name="Shape 377"/>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78" name="Shape 378"/>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nvGrpSpPr>
                <p:cNvPr id="379" name="Shape 379"/>
                <p:cNvGrpSpPr/>
                <p:nvPr/>
              </p:nvGrpSpPr>
              <p:grpSpPr>
                <a:xfrm>
                  <a:off x="4861242" y="2757117"/>
                  <a:ext cx="600791" cy="258098"/>
                  <a:chOff x="3703610" y="2333039"/>
                  <a:chExt cx="600791" cy="258098"/>
                </a:xfrm>
              </p:grpSpPr>
              <p:grpSp>
                <p:nvGrpSpPr>
                  <p:cNvPr id="380" name="Shape 380"/>
                  <p:cNvGrpSpPr/>
                  <p:nvPr/>
                </p:nvGrpSpPr>
                <p:grpSpPr>
                  <a:xfrm>
                    <a:off x="3703610" y="2333039"/>
                    <a:ext cx="600791" cy="127939"/>
                    <a:chOff x="3703610" y="2219175"/>
                    <a:chExt cx="2072460" cy="241804"/>
                  </a:xfrm>
                </p:grpSpPr>
                <p:sp>
                  <p:nvSpPr>
                    <p:cNvPr id="381" name="Shape 381"/>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82" name="Shape 382"/>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83" name="Shape 383"/>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84" name="Shape 384"/>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nvGrpSpPr>
                  <p:cNvPr id="385" name="Shape 385"/>
                  <p:cNvGrpSpPr/>
                  <p:nvPr/>
                </p:nvGrpSpPr>
                <p:grpSpPr>
                  <a:xfrm>
                    <a:off x="3703610" y="2463198"/>
                    <a:ext cx="600791" cy="127939"/>
                    <a:chOff x="3703610" y="2219175"/>
                    <a:chExt cx="2072460" cy="241804"/>
                  </a:xfrm>
                </p:grpSpPr>
                <p:sp>
                  <p:nvSpPr>
                    <p:cNvPr id="386" name="Shape 386"/>
                    <p:cNvSpPr/>
                    <p:nvPr/>
                  </p:nvSpPr>
                  <p:spPr>
                    <a:xfrm>
                      <a:off x="3703610" y="2219175"/>
                      <a:ext cx="517135" cy="241804"/>
                    </a:xfrm>
                    <a:prstGeom prst="rect">
                      <a:avLst/>
                    </a:prstGeom>
                    <a:solidFill>
                      <a:srgbClr val="9BBB59"/>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87" name="Shape 387"/>
                    <p:cNvSpPr/>
                    <p:nvPr/>
                  </p:nvSpPr>
                  <p:spPr>
                    <a:xfrm>
                      <a:off x="4220746" y="2219175"/>
                      <a:ext cx="517135" cy="241804"/>
                    </a:xfrm>
                    <a:prstGeom prst="rect">
                      <a:avLst/>
                    </a:prstGeom>
                    <a:solidFill>
                      <a:srgbClr val="8064A2"/>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88" name="Shape 388"/>
                    <p:cNvSpPr/>
                    <p:nvPr/>
                  </p:nvSpPr>
                  <p:spPr>
                    <a:xfrm>
                      <a:off x="4737882" y="2219175"/>
                      <a:ext cx="517135" cy="241804"/>
                    </a:xfrm>
                    <a:prstGeom prst="rect">
                      <a:avLst/>
                    </a:prstGeom>
                    <a:solidFill>
                      <a:srgbClr val="4F81BD"/>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389" name="Shape 389"/>
                    <p:cNvSpPr/>
                    <p:nvPr/>
                  </p:nvSpPr>
                  <p:spPr>
                    <a:xfrm>
                      <a:off x="5258935" y="2219175"/>
                      <a:ext cx="517135" cy="241804"/>
                    </a:xfrm>
                    <a:prstGeom prst="rect">
                      <a:avLst/>
                    </a:prstGeom>
                    <a:solidFill>
                      <a:srgbClr val="FFFFFF"/>
                    </a:solid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grpSp>
        <p:cxnSp>
          <p:nvCxnSpPr>
            <p:cNvPr id="390" name="Shape 390"/>
            <p:cNvCxnSpPr/>
            <p:nvPr/>
          </p:nvCxnSpPr>
          <p:spPr>
            <a:xfrm rot="10800000" flipH="1">
              <a:off x="5551612" y="3855169"/>
              <a:ext cx="311802" cy="548247"/>
            </a:xfrm>
            <a:prstGeom prst="straightConnector1">
              <a:avLst/>
            </a:prstGeom>
            <a:noFill/>
            <a:ln w="76200" cap="flat" cmpd="sng">
              <a:solidFill>
                <a:srgbClr val="76923C"/>
              </a:solidFill>
              <a:prstDash val="solid"/>
              <a:round/>
              <a:headEnd type="none" w="med" len="med"/>
              <a:tailEnd type="stealth" w="lg" len="lg"/>
            </a:ln>
          </p:spPr>
        </p:cxnSp>
        <p:sp>
          <p:nvSpPr>
            <p:cNvPr id="391" name="Shape 391"/>
            <p:cNvSpPr/>
            <p:nvPr/>
          </p:nvSpPr>
          <p:spPr>
            <a:xfrm>
              <a:off x="5296660" y="3285451"/>
              <a:ext cx="2772235" cy="456312"/>
            </a:xfrm>
            <a:prstGeom prst="rect">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Data Warehousing</a:t>
              </a:r>
            </a:p>
          </p:txBody>
        </p:sp>
        <p:cxnSp>
          <p:nvCxnSpPr>
            <p:cNvPr id="392" name="Shape 392"/>
            <p:cNvCxnSpPr/>
            <p:nvPr/>
          </p:nvCxnSpPr>
          <p:spPr>
            <a:xfrm rot="10800000" flipH="1">
              <a:off x="6315296" y="3884369"/>
              <a:ext cx="131475" cy="548250"/>
            </a:xfrm>
            <a:prstGeom prst="straightConnector1">
              <a:avLst/>
            </a:prstGeom>
            <a:noFill/>
            <a:ln w="76200" cap="flat" cmpd="sng">
              <a:solidFill>
                <a:srgbClr val="8064A2"/>
              </a:solidFill>
              <a:prstDash val="solid"/>
              <a:round/>
              <a:headEnd type="none" w="med" len="med"/>
              <a:tailEnd type="stealth" w="lg" len="lg"/>
            </a:ln>
          </p:spPr>
        </p:cxnSp>
        <p:cxnSp>
          <p:nvCxnSpPr>
            <p:cNvPr id="393" name="Shape 393"/>
            <p:cNvCxnSpPr/>
            <p:nvPr/>
          </p:nvCxnSpPr>
          <p:spPr>
            <a:xfrm rot="10800000">
              <a:off x="7087812" y="3884369"/>
              <a:ext cx="64237" cy="547698"/>
            </a:xfrm>
            <a:prstGeom prst="straightConnector1">
              <a:avLst/>
            </a:prstGeom>
            <a:noFill/>
            <a:ln w="76200" cap="flat" cmpd="sng">
              <a:solidFill>
                <a:srgbClr val="4F81BD"/>
              </a:solidFill>
              <a:prstDash val="solid"/>
              <a:round/>
              <a:headEnd type="none" w="med" len="med"/>
              <a:tailEnd type="stealth" w="lg" len="lg"/>
            </a:ln>
          </p:spPr>
        </p:cxnSp>
        <p:cxnSp>
          <p:nvCxnSpPr>
            <p:cNvPr id="394" name="Shape 394"/>
            <p:cNvCxnSpPr/>
            <p:nvPr/>
          </p:nvCxnSpPr>
          <p:spPr>
            <a:xfrm rot="10800000">
              <a:off x="7755988" y="3884369"/>
              <a:ext cx="154878" cy="519047"/>
            </a:xfrm>
            <a:prstGeom prst="straightConnector1">
              <a:avLst/>
            </a:prstGeom>
            <a:noFill/>
            <a:ln w="76200" cap="flat" cmpd="sng">
              <a:solidFill>
                <a:srgbClr val="000000"/>
              </a:solidFill>
              <a:prstDash val="solid"/>
              <a:round/>
              <a:headEnd type="none" w="med" len="med"/>
              <a:tailEnd type="stealth" w="lg" len="lg"/>
            </a:ln>
          </p:spPr>
        </p:cxnSp>
        <p:cxnSp>
          <p:nvCxnSpPr>
            <p:cNvPr id="395" name="Shape 395"/>
            <p:cNvCxnSpPr/>
            <p:nvPr/>
          </p:nvCxnSpPr>
          <p:spPr>
            <a:xfrm rot="10800000" flipH="1">
              <a:off x="6606167" y="2836011"/>
              <a:ext cx="11719" cy="411415"/>
            </a:xfrm>
            <a:prstGeom prst="straightConnector1">
              <a:avLst/>
            </a:prstGeom>
            <a:noFill/>
            <a:ln w="76200" cap="flat" cmpd="sng">
              <a:solidFill>
                <a:srgbClr val="F79646"/>
              </a:solidFill>
              <a:prstDash val="solid"/>
              <a:round/>
              <a:headEnd type="none" w="med" len="med"/>
              <a:tailEnd type="stealth" w="lg" len="lg"/>
            </a:ln>
          </p:spPr>
        </p:cxnSp>
        <p:pic>
          <p:nvPicPr>
            <p:cNvPr id="396" name="Shape 396" descr="user-green.pdf"/>
            <p:cNvPicPr preferRelativeResize="0"/>
            <p:nvPr/>
          </p:nvPicPr>
          <p:blipFill rotWithShape="1">
            <a:blip r:embed="rId3">
              <a:alphaModFix/>
            </a:blip>
            <a:srcRect/>
            <a:stretch/>
          </p:blipFill>
          <p:spPr>
            <a:xfrm>
              <a:off x="4582032" y="1829563"/>
              <a:ext cx="520494" cy="668887"/>
            </a:xfrm>
            <a:prstGeom prst="rect">
              <a:avLst/>
            </a:prstGeom>
            <a:noFill/>
            <a:ln>
              <a:noFill/>
            </a:ln>
          </p:spPr>
        </p:pic>
        <p:cxnSp>
          <p:nvCxnSpPr>
            <p:cNvPr id="397" name="Shape 397"/>
            <p:cNvCxnSpPr/>
            <p:nvPr/>
          </p:nvCxnSpPr>
          <p:spPr>
            <a:xfrm flipH="1">
              <a:off x="5209389" y="2240350"/>
              <a:ext cx="342223" cy="3328"/>
            </a:xfrm>
            <a:prstGeom prst="straightConnector1">
              <a:avLst/>
            </a:prstGeom>
            <a:noFill/>
            <a:ln w="19050" cap="flat" cmpd="sng">
              <a:solidFill>
                <a:srgbClr val="000000"/>
              </a:solidFill>
              <a:prstDash val="dot"/>
              <a:round/>
              <a:headEnd type="none" w="med" len="med"/>
              <a:tailEnd type="stealth" w="lg" len="lg"/>
            </a:ln>
          </p:spPr>
        </p:cxnSp>
      </p:grpSp>
      <p:grpSp>
        <p:nvGrpSpPr>
          <p:cNvPr id="398" name="Shape 398"/>
          <p:cNvGrpSpPr/>
          <p:nvPr/>
        </p:nvGrpSpPr>
        <p:grpSpPr>
          <a:xfrm>
            <a:off x="5292168" y="1617112"/>
            <a:ext cx="2808300" cy="4546193"/>
            <a:chOff x="632750" y="1617112"/>
            <a:chExt cx="2808300" cy="4546193"/>
          </a:xfrm>
        </p:grpSpPr>
        <p:cxnSp>
          <p:nvCxnSpPr>
            <p:cNvPr id="399" name="Shape 399"/>
            <p:cNvCxnSpPr/>
            <p:nvPr/>
          </p:nvCxnSpPr>
          <p:spPr>
            <a:xfrm rot="10800000">
              <a:off x="2046182" y="2362199"/>
              <a:ext cx="19674" cy="824384"/>
            </a:xfrm>
            <a:prstGeom prst="straightConnector1">
              <a:avLst/>
            </a:prstGeom>
            <a:noFill/>
            <a:ln w="19050" cap="flat" cmpd="sng">
              <a:solidFill>
                <a:srgbClr val="000000"/>
              </a:solidFill>
              <a:prstDash val="dot"/>
              <a:round/>
              <a:headEnd type="none" w="med" len="med"/>
              <a:tailEnd type="stealth" w="lg" len="lg"/>
            </a:ln>
          </p:spPr>
        </p:cxnSp>
        <p:grpSp>
          <p:nvGrpSpPr>
            <p:cNvPr id="400" name="Shape 400"/>
            <p:cNvGrpSpPr/>
            <p:nvPr/>
          </p:nvGrpSpPr>
          <p:grpSpPr>
            <a:xfrm>
              <a:off x="632750" y="4564757"/>
              <a:ext cx="458370" cy="1598548"/>
              <a:chOff x="8161650" y="2241506"/>
              <a:chExt cx="891658" cy="3109619"/>
            </a:xfrm>
          </p:grpSpPr>
          <p:sp>
            <p:nvSpPr>
              <p:cNvPr id="401" name="Shape 401"/>
              <p:cNvSpPr/>
              <p:nvPr/>
            </p:nvSpPr>
            <p:spPr>
              <a:xfrm>
                <a:off x="8231803" y="2890451"/>
                <a:ext cx="751349" cy="2460673"/>
              </a:xfrm>
              <a:prstGeom prst="can">
                <a:avLst>
                  <a:gd name="adj" fmla="val 25000"/>
                </a:avLst>
              </a:prstGeom>
              <a:solidFill>
                <a:srgbClr val="9BBB59"/>
              </a:solidFill>
              <a:ln w="25400" cap="flat" cmpd="sng">
                <a:solidFill>
                  <a:srgbClr val="71884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402" name="Shape 402"/>
              <p:cNvSpPr/>
              <p:nvPr/>
            </p:nvSpPr>
            <p:spPr>
              <a:xfrm>
                <a:off x="8161650" y="2241506"/>
                <a:ext cx="891658" cy="3109619"/>
              </a:xfrm>
              <a:prstGeom prst="can">
                <a:avLst>
                  <a:gd name="adj" fmla="val 25000"/>
                </a:avLst>
              </a:prstGeom>
              <a:solidFill>
                <a:srgbClr val="C2D59B">
                  <a:alpha val="49803"/>
                </a:srgbClr>
              </a:solidFill>
              <a:ln w="76200" cap="flat" cmpd="sng">
                <a:solidFill>
                  <a:srgbClr val="71884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403" name="Shape 403"/>
            <p:cNvGrpSpPr/>
            <p:nvPr/>
          </p:nvGrpSpPr>
          <p:grpSpPr>
            <a:xfrm>
              <a:off x="1416060" y="4564756"/>
              <a:ext cx="458370" cy="1598548"/>
              <a:chOff x="1324800" y="2659715"/>
              <a:chExt cx="891658" cy="3109619"/>
            </a:xfrm>
          </p:grpSpPr>
          <p:sp>
            <p:nvSpPr>
              <p:cNvPr id="404" name="Shape 404"/>
              <p:cNvSpPr/>
              <p:nvPr/>
            </p:nvSpPr>
            <p:spPr>
              <a:xfrm rot="-1543026">
                <a:off x="1505012" y="4317018"/>
                <a:ext cx="605178" cy="522789"/>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405" name="Shape 405"/>
              <p:cNvSpPr/>
              <p:nvPr/>
            </p:nvSpPr>
            <p:spPr>
              <a:xfrm>
                <a:off x="1459179" y="3787828"/>
                <a:ext cx="605178" cy="359296"/>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406" name="Shape 406"/>
              <p:cNvSpPr/>
              <p:nvPr/>
            </p:nvSpPr>
            <p:spPr>
              <a:xfrm rot="-2537895">
                <a:off x="1534541" y="3244726"/>
                <a:ext cx="372708" cy="368142"/>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407" name="Shape 407"/>
              <p:cNvSpPr/>
              <p:nvPr/>
            </p:nvSpPr>
            <p:spPr>
              <a:xfrm rot="1544199">
                <a:off x="1481995" y="5061122"/>
                <a:ext cx="605177" cy="522789"/>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408" name="Shape 408"/>
              <p:cNvSpPr/>
              <p:nvPr/>
            </p:nvSpPr>
            <p:spPr>
              <a:xfrm>
                <a:off x="1324800" y="2659715"/>
                <a:ext cx="891658" cy="3109619"/>
              </a:xfrm>
              <a:prstGeom prst="can">
                <a:avLst>
                  <a:gd name="adj" fmla="val 25000"/>
                </a:avLst>
              </a:prstGeom>
              <a:solidFill>
                <a:srgbClr val="B2A0C7">
                  <a:alpha val="49803"/>
                </a:srgbClr>
              </a:solidFill>
              <a:ln w="76200" cap="flat" cmpd="sng">
                <a:solidFill>
                  <a:srgbClr val="8064A2"/>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409" name="Shape 409"/>
            <p:cNvGrpSpPr/>
            <p:nvPr/>
          </p:nvGrpSpPr>
          <p:grpSpPr>
            <a:xfrm>
              <a:off x="2199371" y="4564757"/>
              <a:ext cx="458370" cy="1598549"/>
              <a:chOff x="4016953" y="421422"/>
              <a:chExt cx="891658" cy="3109619"/>
            </a:xfrm>
          </p:grpSpPr>
          <p:sp>
            <p:nvSpPr>
              <p:cNvPr id="410" name="Shape 410"/>
              <p:cNvSpPr/>
              <p:nvPr/>
            </p:nvSpPr>
            <p:spPr>
              <a:xfrm>
                <a:off x="4084158" y="2915339"/>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411" name="Shape 411"/>
              <p:cNvSpPr/>
              <p:nvPr/>
            </p:nvSpPr>
            <p:spPr>
              <a:xfrm>
                <a:off x="4084158" y="2354177"/>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412" name="Shape 412"/>
              <p:cNvSpPr/>
              <p:nvPr/>
            </p:nvSpPr>
            <p:spPr>
              <a:xfrm>
                <a:off x="4084158" y="1785410"/>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413" name="Shape 413"/>
              <p:cNvSpPr/>
              <p:nvPr/>
            </p:nvSpPr>
            <p:spPr>
              <a:xfrm>
                <a:off x="4016953" y="421422"/>
                <a:ext cx="891658" cy="3109619"/>
              </a:xfrm>
              <a:prstGeom prst="can">
                <a:avLst>
                  <a:gd name="adj" fmla="val 25000"/>
                </a:avLst>
              </a:prstGeom>
              <a:solidFill>
                <a:srgbClr val="93B3D7">
                  <a:alpha val="49803"/>
                </a:srgbClr>
              </a:solidFill>
              <a:ln w="762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414" name="Shape 414"/>
            <p:cNvGrpSpPr/>
            <p:nvPr/>
          </p:nvGrpSpPr>
          <p:grpSpPr>
            <a:xfrm>
              <a:off x="2982679" y="4564756"/>
              <a:ext cx="458370" cy="1598548"/>
              <a:chOff x="5393448" y="2915339"/>
              <a:chExt cx="891658" cy="3109619"/>
            </a:xfrm>
          </p:grpSpPr>
          <p:sp>
            <p:nvSpPr>
              <p:cNvPr id="415" name="Shape 415"/>
              <p:cNvSpPr/>
              <p:nvPr/>
            </p:nvSpPr>
            <p:spPr>
              <a:xfrm>
                <a:off x="5393448" y="2915339"/>
                <a:ext cx="891658" cy="3109619"/>
              </a:xfrm>
              <a:prstGeom prst="can">
                <a:avLst>
                  <a:gd name="adj" fmla="val 25000"/>
                </a:avLst>
              </a:prstGeom>
              <a:solidFill>
                <a:srgbClr val="FFFFFF"/>
              </a:solidFill>
              <a:ln w="76200" cap="flat" cmpd="sng">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nvGrpSpPr>
              <p:cNvPr id="416" name="Shape 416"/>
              <p:cNvGrpSpPr/>
              <p:nvPr/>
            </p:nvGrpSpPr>
            <p:grpSpPr>
              <a:xfrm>
                <a:off x="5550535" y="4056564"/>
                <a:ext cx="608694" cy="463009"/>
                <a:chOff x="2385215" y="4257014"/>
                <a:chExt cx="718597" cy="1242505"/>
              </a:xfrm>
            </p:grpSpPr>
            <p:sp>
              <p:nvSpPr>
                <p:cNvPr id="417" name="Shape 417"/>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418" name="Shape 418"/>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19" name="Shape 419"/>
                <p:cNvCxnSpPr>
                  <a:stCxn id="417" idx="2"/>
                  <a:endCxn id="418"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420" name="Shape 420"/>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21" name="Shape 421"/>
                <p:cNvCxnSpPr>
                  <a:stCxn id="418" idx="2"/>
                  <a:endCxn id="420"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422" name="Shape 422"/>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23" name="Shape 423"/>
                <p:cNvCxnSpPr>
                  <a:stCxn id="418" idx="2"/>
                  <a:endCxn id="422"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424" name="Shape 424"/>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25" name="Shape 425"/>
                <p:cNvCxnSpPr>
                  <a:stCxn id="418" idx="2"/>
                  <a:endCxn id="424"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426" name="Shape 426"/>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27" name="Shape 427"/>
                <p:cNvCxnSpPr>
                  <a:stCxn id="417" idx="2"/>
                  <a:endCxn id="426"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428" name="Shape 428"/>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29" name="Shape 429"/>
                <p:cNvCxnSpPr>
                  <a:stCxn id="426" idx="2"/>
                  <a:endCxn id="428"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430" name="Shape 430"/>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31" name="Shape 431"/>
                <p:cNvCxnSpPr>
                  <a:stCxn id="426" idx="2"/>
                  <a:endCxn id="430"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432" name="Shape 432"/>
              <p:cNvGrpSpPr/>
              <p:nvPr/>
            </p:nvGrpSpPr>
            <p:grpSpPr>
              <a:xfrm>
                <a:off x="5550535" y="4706164"/>
                <a:ext cx="608694" cy="463009"/>
                <a:chOff x="2385215" y="4257014"/>
                <a:chExt cx="718597" cy="1242505"/>
              </a:xfrm>
            </p:grpSpPr>
            <p:sp>
              <p:nvSpPr>
                <p:cNvPr id="433" name="Shape 433"/>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434" name="Shape 434"/>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35" name="Shape 435"/>
                <p:cNvCxnSpPr>
                  <a:stCxn id="433" idx="2"/>
                  <a:endCxn id="434"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436" name="Shape 436"/>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37" name="Shape 437"/>
                <p:cNvCxnSpPr>
                  <a:stCxn id="434" idx="2"/>
                  <a:endCxn id="436"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438" name="Shape 438"/>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39" name="Shape 439"/>
                <p:cNvCxnSpPr>
                  <a:stCxn id="434" idx="2"/>
                  <a:endCxn id="438"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440" name="Shape 440"/>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41" name="Shape 441"/>
                <p:cNvCxnSpPr>
                  <a:stCxn id="434" idx="2"/>
                  <a:endCxn id="440"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442" name="Shape 442"/>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43" name="Shape 443"/>
                <p:cNvCxnSpPr>
                  <a:stCxn id="433" idx="2"/>
                  <a:endCxn id="442"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444" name="Shape 444"/>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45" name="Shape 445"/>
                <p:cNvCxnSpPr>
                  <a:stCxn id="442" idx="2"/>
                  <a:endCxn id="444"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446" name="Shape 446"/>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47" name="Shape 447"/>
                <p:cNvCxnSpPr>
                  <a:stCxn id="442" idx="2"/>
                  <a:endCxn id="446"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448" name="Shape 448"/>
              <p:cNvGrpSpPr/>
              <p:nvPr/>
            </p:nvGrpSpPr>
            <p:grpSpPr>
              <a:xfrm>
                <a:off x="5550535" y="5355762"/>
                <a:ext cx="608694" cy="463009"/>
                <a:chOff x="2385215" y="4257014"/>
                <a:chExt cx="718597" cy="1242505"/>
              </a:xfrm>
            </p:grpSpPr>
            <p:sp>
              <p:nvSpPr>
                <p:cNvPr id="449" name="Shape 449"/>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450" name="Shape 450"/>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51" name="Shape 451"/>
                <p:cNvCxnSpPr>
                  <a:stCxn id="449" idx="2"/>
                  <a:endCxn id="450"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452" name="Shape 452"/>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53" name="Shape 453"/>
                <p:cNvCxnSpPr>
                  <a:stCxn id="450" idx="2"/>
                  <a:endCxn id="452"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454" name="Shape 454"/>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55" name="Shape 455"/>
                <p:cNvCxnSpPr>
                  <a:stCxn id="450" idx="2"/>
                  <a:endCxn id="454"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456" name="Shape 456"/>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57" name="Shape 457"/>
                <p:cNvCxnSpPr>
                  <a:stCxn id="450" idx="2"/>
                  <a:endCxn id="456"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458" name="Shape 458"/>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59" name="Shape 459"/>
                <p:cNvCxnSpPr>
                  <a:stCxn id="449" idx="2"/>
                  <a:endCxn id="458"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460" name="Shape 460"/>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61" name="Shape 461"/>
                <p:cNvCxnSpPr>
                  <a:stCxn id="458" idx="2"/>
                  <a:endCxn id="460"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462" name="Shape 462"/>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63" name="Shape 463"/>
                <p:cNvCxnSpPr>
                  <a:stCxn id="458" idx="2"/>
                  <a:endCxn id="462"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464" name="Shape 464"/>
              <p:cNvGrpSpPr/>
              <p:nvPr/>
            </p:nvGrpSpPr>
            <p:grpSpPr>
              <a:xfrm>
                <a:off x="5550535" y="3406965"/>
                <a:ext cx="608694" cy="463009"/>
                <a:chOff x="2385215" y="4257014"/>
                <a:chExt cx="718597" cy="1242505"/>
              </a:xfrm>
            </p:grpSpPr>
            <p:sp>
              <p:nvSpPr>
                <p:cNvPr id="465" name="Shape 465"/>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466" name="Shape 466"/>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67" name="Shape 467"/>
                <p:cNvCxnSpPr>
                  <a:stCxn id="465" idx="2"/>
                  <a:endCxn id="466"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468" name="Shape 468"/>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69" name="Shape 469"/>
                <p:cNvCxnSpPr>
                  <a:stCxn id="466" idx="2"/>
                  <a:endCxn id="468"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470" name="Shape 470"/>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71" name="Shape 471"/>
                <p:cNvCxnSpPr>
                  <a:stCxn id="466" idx="2"/>
                  <a:endCxn id="470"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472" name="Shape 472"/>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73" name="Shape 473"/>
                <p:cNvCxnSpPr>
                  <a:stCxn id="466" idx="2"/>
                  <a:endCxn id="472"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474" name="Shape 474"/>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75" name="Shape 475"/>
                <p:cNvCxnSpPr>
                  <a:stCxn id="465" idx="2"/>
                  <a:endCxn id="474"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476" name="Shape 476"/>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77" name="Shape 477"/>
                <p:cNvCxnSpPr>
                  <a:stCxn id="474" idx="2"/>
                  <a:endCxn id="476"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478" name="Shape 478"/>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79" name="Shape 479"/>
                <p:cNvCxnSpPr>
                  <a:stCxn id="474" idx="2"/>
                  <a:endCxn id="478"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sp>
          <p:nvSpPr>
            <p:cNvPr id="480" name="Shape 480"/>
            <p:cNvSpPr/>
            <p:nvPr/>
          </p:nvSpPr>
          <p:spPr>
            <a:xfrm>
              <a:off x="662750" y="3285451"/>
              <a:ext cx="2772235" cy="456312"/>
            </a:xfrm>
            <a:prstGeom prst="rect">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1800" u="none" strike="noStrike" cap="none" dirty="0">
                  <a:solidFill>
                    <a:srgbClr val="1F497D"/>
                  </a:solidFill>
                  <a:latin typeface="Arial" panose="020B0604020202020204" pitchFamily="34" charset="0"/>
                  <a:ea typeface="Trebuchet MS"/>
                  <a:cs typeface="Arial" panose="020B0604020202020204" pitchFamily="34" charset="0"/>
                  <a:sym typeface="Trebuchet MS"/>
                </a:rPr>
                <a:t>Virtual Integration</a:t>
              </a:r>
            </a:p>
          </p:txBody>
        </p:sp>
        <p:sp>
          <p:nvSpPr>
            <p:cNvPr id="481" name="Shape 481"/>
            <p:cNvSpPr/>
            <p:nvPr/>
          </p:nvSpPr>
          <p:spPr>
            <a:xfrm>
              <a:off x="960658" y="3985073"/>
              <a:ext cx="260926" cy="193272"/>
            </a:xfrm>
            <a:prstGeom prst="can">
              <a:avLst>
                <a:gd name="adj" fmla="val 25000"/>
              </a:avLst>
            </a:prstGeom>
            <a:solidFill>
              <a:srgbClr val="9BBB59"/>
            </a:solidFill>
            <a:ln w="25400" cap="flat" cmpd="sng">
              <a:solidFill>
                <a:srgbClr val="71884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482" name="Shape 482"/>
            <p:cNvSpPr/>
            <p:nvPr/>
          </p:nvSpPr>
          <p:spPr>
            <a:xfrm>
              <a:off x="1586076" y="4093871"/>
              <a:ext cx="210165" cy="82271"/>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483" name="Shape 483"/>
            <p:cNvSpPr/>
            <p:nvPr/>
          </p:nvSpPr>
          <p:spPr>
            <a:xfrm>
              <a:off x="2233918" y="4023380"/>
              <a:ext cx="260926" cy="140982"/>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nvGrpSpPr>
            <p:cNvPr id="484" name="Shape 484"/>
            <p:cNvGrpSpPr/>
            <p:nvPr/>
          </p:nvGrpSpPr>
          <p:grpSpPr>
            <a:xfrm>
              <a:off x="2880838" y="4029180"/>
              <a:ext cx="321607" cy="164520"/>
              <a:chOff x="4842432" y="3688755"/>
              <a:chExt cx="321607" cy="164520"/>
            </a:xfrm>
          </p:grpSpPr>
          <p:sp>
            <p:nvSpPr>
              <p:cNvPr id="485" name="Shape 485"/>
              <p:cNvSpPr/>
              <p:nvPr/>
            </p:nvSpPr>
            <p:spPr>
              <a:xfrm>
                <a:off x="4842432" y="3688755"/>
                <a:ext cx="107407" cy="24967"/>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486" name="Shape 486"/>
              <p:cNvSpPr/>
              <p:nvPr/>
            </p:nvSpPr>
            <p:spPr>
              <a:xfrm>
                <a:off x="4947914" y="3723785"/>
                <a:ext cx="107407" cy="24967"/>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87" name="Shape 487"/>
              <p:cNvCxnSpPr>
                <a:stCxn id="485" idx="2"/>
                <a:endCxn id="486" idx="1"/>
              </p:cNvCxnSpPr>
              <p:nvPr/>
            </p:nvCxnSpPr>
            <p:spPr>
              <a:xfrm rot="-5400000" flipH="1">
                <a:off x="4910836" y="3699023"/>
                <a:ext cx="22500" cy="51900"/>
              </a:xfrm>
              <a:prstGeom prst="bentConnector2">
                <a:avLst/>
              </a:prstGeom>
              <a:noFill/>
              <a:ln w="9525" cap="flat" cmpd="sng">
                <a:solidFill>
                  <a:srgbClr val="984807"/>
                </a:solidFill>
                <a:prstDash val="solid"/>
                <a:round/>
                <a:headEnd type="none" w="med" len="med"/>
                <a:tailEnd type="none" w="med" len="med"/>
              </a:ln>
            </p:spPr>
          </p:cxnSp>
          <p:sp>
            <p:nvSpPr>
              <p:cNvPr id="488" name="Shape 488"/>
              <p:cNvSpPr/>
              <p:nvPr/>
            </p:nvSpPr>
            <p:spPr>
              <a:xfrm>
                <a:off x="5056632" y="3757896"/>
                <a:ext cx="107407" cy="24967"/>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89" name="Shape 489"/>
              <p:cNvCxnSpPr>
                <a:stCxn id="486" idx="2"/>
                <a:endCxn id="488" idx="1"/>
              </p:cNvCxnSpPr>
              <p:nvPr/>
            </p:nvCxnSpPr>
            <p:spPr>
              <a:xfrm rot="-5400000" flipH="1">
                <a:off x="5018267" y="3732103"/>
                <a:ext cx="21600" cy="54900"/>
              </a:xfrm>
              <a:prstGeom prst="bentConnector2">
                <a:avLst/>
              </a:prstGeom>
              <a:noFill/>
              <a:ln w="9525" cap="flat" cmpd="sng">
                <a:solidFill>
                  <a:srgbClr val="984807"/>
                </a:solidFill>
                <a:prstDash val="solid"/>
                <a:round/>
                <a:headEnd type="none" w="med" len="med"/>
                <a:tailEnd type="none" w="med" len="med"/>
              </a:ln>
            </p:spPr>
          </p:cxnSp>
          <p:sp>
            <p:nvSpPr>
              <p:cNvPr id="490" name="Shape 490"/>
              <p:cNvSpPr/>
              <p:nvPr/>
            </p:nvSpPr>
            <p:spPr>
              <a:xfrm>
                <a:off x="5056632" y="3793101"/>
                <a:ext cx="107407" cy="24967"/>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91" name="Shape 491"/>
              <p:cNvCxnSpPr>
                <a:stCxn id="486" idx="2"/>
                <a:endCxn id="490" idx="1"/>
              </p:cNvCxnSpPr>
              <p:nvPr/>
            </p:nvCxnSpPr>
            <p:spPr>
              <a:xfrm rot="-5400000" flipH="1">
                <a:off x="5000717" y="3749653"/>
                <a:ext cx="56700" cy="54900"/>
              </a:xfrm>
              <a:prstGeom prst="bentConnector2">
                <a:avLst/>
              </a:prstGeom>
              <a:noFill/>
              <a:ln w="9525" cap="flat" cmpd="sng">
                <a:solidFill>
                  <a:srgbClr val="984807"/>
                </a:solidFill>
                <a:prstDash val="solid"/>
                <a:round/>
                <a:headEnd type="none" w="med" len="med"/>
                <a:tailEnd type="none" w="med" len="med"/>
              </a:ln>
            </p:spPr>
          </p:cxnSp>
          <p:sp>
            <p:nvSpPr>
              <p:cNvPr id="492" name="Shape 492"/>
              <p:cNvSpPr/>
              <p:nvPr/>
            </p:nvSpPr>
            <p:spPr>
              <a:xfrm>
                <a:off x="5056632" y="3828307"/>
                <a:ext cx="107407" cy="24967"/>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493" name="Shape 493"/>
              <p:cNvCxnSpPr>
                <a:stCxn id="486" idx="2"/>
                <a:endCxn id="492" idx="1"/>
              </p:cNvCxnSpPr>
              <p:nvPr/>
            </p:nvCxnSpPr>
            <p:spPr>
              <a:xfrm rot="-5400000" flipH="1">
                <a:off x="4983017" y="3767353"/>
                <a:ext cx="92100" cy="54900"/>
              </a:xfrm>
              <a:prstGeom prst="bentConnector2">
                <a:avLst/>
              </a:prstGeom>
              <a:noFill/>
              <a:ln w="9525" cap="flat" cmpd="sng">
                <a:solidFill>
                  <a:srgbClr val="984807"/>
                </a:solidFill>
                <a:prstDash val="solid"/>
                <a:round/>
                <a:headEnd type="none" w="med" len="med"/>
                <a:tailEnd type="none" w="med" len="med"/>
              </a:ln>
            </p:spPr>
          </p:cxnSp>
        </p:grpSp>
        <p:cxnSp>
          <p:nvCxnSpPr>
            <p:cNvPr id="494" name="Shape 494"/>
            <p:cNvCxnSpPr/>
            <p:nvPr/>
          </p:nvCxnSpPr>
          <p:spPr>
            <a:xfrm rot="10800000" flipH="1">
              <a:off x="878337" y="3789543"/>
              <a:ext cx="353441" cy="642524"/>
            </a:xfrm>
            <a:prstGeom prst="straightConnector1">
              <a:avLst/>
            </a:prstGeom>
            <a:noFill/>
            <a:ln w="19050" cap="flat" cmpd="sng">
              <a:solidFill>
                <a:srgbClr val="000000"/>
              </a:solidFill>
              <a:prstDash val="dot"/>
              <a:round/>
              <a:headEnd type="none" w="med" len="med"/>
              <a:tailEnd type="stealth" w="lg" len="lg"/>
            </a:ln>
          </p:spPr>
        </p:cxnSp>
        <p:pic>
          <p:nvPicPr>
            <p:cNvPr id="495" name="Shape 495" descr="user-green.pdf"/>
            <p:cNvPicPr preferRelativeResize="0"/>
            <p:nvPr/>
          </p:nvPicPr>
          <p:blipFill rotWithShape="1">
            <a:blip r:embed="rId3">
              <a:alphaModFix/>
            </a:blip>
            <a:srcRect/>
            <a:stretch/>
          </p:blipFill>
          <p:spPr>
            <a:xfrm>
              <a:off x="1741382" y="1617112"/>
              <a:ext cx="520494" cy="668887"/>
            </a:xfrm>
            <a:prstGeom prst="rect">
              <a:avLst/>
            </a:prstGeom>
            <a:noFill/>
            <a:ln>
              <a:noFill/>
            </a:ln>
          </p:spPr>
        </p:pic>
        <p:cxnSp>
          <p:nvCxnSpPr>
            <p:cNvPr id="496" name="Shape 496"/>
            <p:cNvCxnSpPr/>
            <p:nvPr/>
          </p:nvCxnSpPr>
          <p:spPr>
            <a:xfrm rot="10800000" flipH="1">
              <a:off x="1621290" y="3824749"/>
              <a:ext cx="132929" cy="642524"/>
            </a:xfrm>
            <a:prstGeom prst="straightConnector1">
              <a:avLst/>
            </a:prstGeom>
            <a:noFill/>
            <a:ln w="19050" cap="flat" cmpd="sng">
              <a:solidFill>
                <a:srgbClr val="000000"/>
              </a:solidFill>
              <a:prstDash val="dot"/>
              <a:round/>
              <a:headEnd type="none" w="med" len="med"/>
              <a:tailEnd type="stealth" w="lg" len="lg"/>
            </a:ln>
          </p:spPr>
        </p:cxnSp>
        <p:cxnSp>
          <p:nvCxnSpPr>
            <p:cNvPr id="497" name="Shape 497"/>
            <p:cNvCxnSpPr/>
            <p:nvPr/>
          </p:nvCxnSpPr>
          <p:spPr>
            <a:xfrm rot="10800000">
              <a:off x="2366818" y="3824749"/>
              <a:ext cx="66764" cy="607318"/>
            </a:xfrm>
            <a:prstGeom prst="straightConnector1">
              <a:avLst/>
            </a:prstGeom>
            <a:noFill/>
            <a:ln w="19050" cap="flat" cmpd="sng">
              <a:solidFill>
                <a:srgbClr val="000000"/>
              </a:solidFill>
              <a:prstDash val="dot"/>
              <a:round/>
              <a:headEnd type="none" w="med" len="med"/>
              <a:tailEnd type="stealth" w="lg" len="lg"/>
            </a:ln>
          </p:spPr>
        </p:cxnSp>
        <p:cxnSp>
          <p:nvCxnSpPr>
            <p:cNvPr id="498" name="Shape 498"/>
            <p:cNvCxnSpPr/>
            <p:nvPr/>
          </p:nvCxnSpPr>
          <p:spPr>
            <a:xfrm rot="10800000">
              <a:off x="2988245" y="3824748"/>
              <a:ext cx="200971" cy="624920"/>
            </a:xfrm>
            <a:prstGeom prst="straightConnector1">
              <a:avLst/>
            </a:prstGeom>
            <a:noFill/>
            <a:ln w="19050" cap="flat" cmpd="sng">
              <a:solidFill>
                <a:srgbClr val="000000"/>
              </a:solidFill>
              <a:prstDash val="dot"/>
              <a:round/>
              <a:headEnd type="none" w="med" len="med"/>
              <a:tailEnd type="stealth" w="lg" len="lg"/>
            </a:ln>
          </p:spPr>
        </p:cxnSp>
        <p:grpSp>
          <p:nvGrpSpPr>
            <p:cNvPr id="499" name="Shape 499"/>
            <p:cNvGrpSpPr/>
            <p:nvPr/>
          </p:nvGrpSpPr>
          <p:grpSpPr>
            <a:xfrm>
              <a:off x="1766028" y="2630287"/>
              <a:ext cx="600791" cy="258098"/>
              <a:chOff x="3703610" y="2333039"/>
              <a:chExt cx="600791" cy="258098"/>
            </a:xfrm>
          </p:grpSpPr>
          <p:grpSp>
            <p:nvGrpSpPr>
              <p:cNvPr id="500" name="Shape 500"/>
              <p:cNvGrpSpPr/>
              <p:nvPr/>
            </p:nvGrpSpPr>
            <p:grpSpPr>
              <a:xfrm>
                <a:off x="3703610" y="2333039"/>
                <a:ext cx="600791" cy="127939"/>
                <a:chOff x="3703610" y="2219175"/>
                <a:chExt cx="2072460" cy="241804"/>
              </a:xfrm>
            </p:grpSpPr>
            <p:sp>
              <p:nvSpPr>
                <p:cNvPr id="501" name="Shape 501"/>
                <p:cNvSpPr/>
                <p:nvPr/>
              </p:nvSpPr>
              <p:spPr>
                <a:xfrm>
                  <a:off x="3703610" y="2219175"/>
                  <a:ext cx="517135" cy="241804"/>
                </a:xfrm>
                <a:prstGeom prst="rect">
                  <a:avLst/>
                </a:prstGeom>
                <a:solidFill>
                  <a:srgbClr val="9BBB59"/>
                </a:solid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502" name="Shape 502"/>
                <p:cNvSpPr/>
                <p:nvPr/>
              </p:nvSpPr>
              <p:spPr>
                <a:xfrm>
                  <a:off x="4220746" y="2219175"/>
                  <a:ext cx="517135" cy="241804"/>
                </a:xfrm>
                <a:prstGeom prst="rect">
                  <a:avLst/>
                </a:prstGeom>
                <a:solidFill>
                  <a:srgbClr val="8064A2"/>
                </a:solid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503" name="Shape 503"/>
                <p:cNvSpPr/>
                <p:nvPr/>
              </p:nvSpPr>
              <p:spPr>
                <a:xfrm>
                  <a:off x="4737882" y="2219175"/>
                  <a:ext cx="517135" cy="241804"/>
                </a:xfrm>
                <a:prstGeom prst="rect">
                  <a:avLst/>
                </a:prstGeom>
                <a:solidFill>
                  <a:srgbClr val="4F81BD"/>
                </a:solid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504" name="Shape 504"/>
                <p:cNvSpPr/>
                <p:nvPr/>
              </p:nvSpPr>
              <p:spPr>
                <a:xfrm>
                  <a:off x="5258935" y="2219175"/>
                  <a:ext cx="517135" cy="241804"/>
                </a:xfrm>
                <a:prstGeom prst="rect">
                  <a:avLst/>
                </a:prstGeom>
                <a:solidFill>
                  <a:srgbClr val="FFFFFF"/>
                </a:solid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nvGrpSpPr>
              <p:cNvPr id="505" name="Shape 505"/>
              <p:cNvGrpSpPr/>
              <p:nvPr/>
            </p:nvGrpSpPr>
            <p:grpSpPr>
              <a:xfrm>
                <a:off x="3703610" y="2463198"/>
                <a:ext cx="600791" cy="127939"/>
                <a:chOff x="3703610" y="2219175"/>
                <a:chExt cx="2072460" cy="241804"/>
              </a:xfrm>
            </p:grpSpPr>
            <p:sp>
              <p:nvSpPr>
                <p:cNvPr id="506" name="Shape 506"/>
                <p:cNvSpPr/>
                <p:nvPr/>
              </p:nvSpPr>
              <p:spPr>
                <a:xfrm>
                  <a:off x="3703610" y="2219175"/>
                  <a:ext cx="517135" cy="241804"/>
                </a:xfrm>
                <a:prstGeom prst="rect">
                  <a:avLst/>
                </a:prstGeom>
                <a:solidFill>
                  <a:srgbClr val="9BBB59"/>
                </a:solid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507" name="Shape 507"/>
                <p:cNvSpPr/>
                <p:nvPr/>
              </p:nvSpPr>
              <p:spPr>
                <a:xfrm>
                  <a:off x="4220746" y="2219175"/>
                  <a:ext cx="517135" cy="241804"/>
                </a:xfrm>
                <a:prstGeom prst="rect">
                  <a:avLst/>
                </a:prstGeom>
                <a:solidFill>
                  <a:srgbClr val="8064A2"/>
                </a:solid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508" name="Shape 508"/>
                <p:cNvSpPr/>
                <p:nvPr/>
              </p:nvSpPr>
              <p:spPr>
                <a:xfrm>
                  <a:off x="4737882" y="2219175"/>
                  <a:ext cx="517135" cy="241804"/>
                </a:xfrm>
                <a:prstGeom prst="rect">
                  <a:avLst/>
                </a:prstGeom>
                <a:solidFill>
                  <a:srgbClr val="4F81BD"/>
                </a:solid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509" name="Shape 509"/>
                <p:cNvSpPr/>
                <p:nvPr/>
              </p:nvSpPr>
              <p:spPr>
                <a:xfrm>
                  <a:off x="5258935" y="2219175"/>
                  <a:ext cx="517135" cy="241804"/>
                </a:xfrm>
                <a:prstGeom prst="rect">
                  <a:avLst/>
                </a:prstGeom>
                <a:solidFill>
                  <a:srgbClr val="FFFFFF"/>
                </a:solidFill>
                <a:ln w="1905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Shape 1629"/>
          <p:cNvSpPr/>
          <p:nvPr/>
        </p:nvSpPr>
        <p:spPr>
          <a:xfrm>
            <a:off x="1013690" y="3352800"/>
            <a:ext cx="3710709" cy="533399"/>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630" name="Shape 1630"/>
          <p:cNvSpPr txBox="1">
            <a:spLocks noGrp="1"/>
          </p:cNvSpPr>
          <p:nvPr>
            <p:ph type="title"/>
          </p:nvPr>
        </p:nvSpPr>
        <p:spPr>
          <a:xfrm>
            <a:off x="304800" y="152400"/>
            <a:ext cx="8534399" cy="6857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p:txBody>
      </p:sp>
      <p:sp>
        <p:nvSpPr>
          <p:cNvPr id="1631" name="Shape 163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49</a:t>
            </a:fld>
            <a:endParaRPr lang="en-US" sz="1200">
              <a:solidFill>
                <a:srgbClr val="D10202"/>
              </a:solidFill>
              <a:latin typeface="Arial"/>
              <a:ea typeface="Arial"/>
              <a:cs typeface="Arial"/>
              <a:sym typeface="Arial"/>
            </a:endParaRPr>
          </a:p>
        </p:txBody>
      </p:sp>
      <p:sp>
        <p:nvSpPr>
          <p:cNvPr id="1632" name="Shape 1632"/>
          <p:cNvSpPr txBox="1"/>
          <p:nvPr/>
        </p:nvSpPr>
        <p:spPr>
          <a:xfrm>
            <a:off x="533400" y="8382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Input</a:t>
            </a:r>
          </a:p>
        </p:txBody>
      </p:sp>
      <p:sp>
        <p:nvSpPr>
          <p:cNvPr id="1633" name="Shape 1633"/>
          <p:cNvSpPr txBox="1"/>
          <p:nvPr/>
        </p:nvSpPr>
        <p:spPr>
          <a:xfrm>
            <a:off x="1066800" y="2667000"/>
            <a:ext cx="54863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Learn semantic types for attributes(s)</a:t>
            </a:r>
          </a:p>
        </p:txBody>
      </p:sp>
      <p:grpSp>
        <p:nvGrpSpPr>
          <p:cNvPr id="1634" name="Shape 1634"/>
          <p:cNvGrpSpPr/>
          <p:nvPr/>
        </p:nvGrpSpPr>
        <p:grpSpPr>
          <a:xfrm>
            <a:off x="533400" y="1299865"/>
            <a:ext cx="5333999" cy="1219200"/>
            <a:chOff x="2590800" y="2590800"/>
            <a:chExt cx="5333999" cy="1219200"/>
          </a:xfrm>
        </p:grpSpPr>
        <p:sp>
          <p:nvSpPr>
            <p:cNvPr id="1635" name="Shape 1635"/>
            <p:cNvSpPr txBox="1"/>
            <p:nvPr/>
          </p:nvSpPr>
          <p:spPr>
            <a:xfrm>
              <a:off x="2590800" y="2590800"/>
              <a:ext cx="53339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Sample data from new source (S)</a:t>
              </a:r>
            </a:p>
          </p:txBody>
        </p:sp>
        <p:sp>
          <p:nvSpPr>
            <p:cNvPr id="1636" name="Shape 1636"/>
            <p:cNvSpPr txBox="1"/>
            <p:nvPr/>
          </p:nvSpPr>
          <p:spPr>
            <a:xfrm>
              <a:off x="2590800" y="2967334"/>
              <a:ext cx="3886200"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Domain</a:t>
              </a:r>
              <a:r>
                <a:rPr lang="en-US" sz="2400" dirty="0">
                  <a:solidFill>
                    <a:schemeClr val="dk1"/>
                  </a:solidFill>
                  <a:latin typeface="Arial" panose="020B0604020202020204" pitchFamily="34" charset="0"/>
                  <a:ea typeface="Trebuchet MS"/>
                  <a:cs typeface="Arial" panose="020B0604020202020204" pitchFamily="34" charset="0"/>
                  <a:sym typeface="Trebuchet MS"/>
                </a:rPr>
                <a:t> Ontologies (O)</a:t>
              </a:r>
            </a:p>
          </p:txBody>
        </p:sp>
        <p:sp>
          <p:nvSpPr>
            <p:cNvPr id="1637" name="Shape 1637"/>
            <p:cNvSpPr txBox="1"/>
            <p:nvPr/>
          </p:nvSpPr>
          <p:spPr>
            <a:xfrm>
              <a:off x="2590800" y="3348335"/>
              <a:ext cx="40385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Known semantic models</a:t>
              </a:r>
            </a:p>
          </p:txBody>
        </p:sp>
      </p:grpSp>
      <p:sp>
        <p:nvSpPr>
          <p:cNvPr id="1638" name="Shape 1638"/>
          <p:cNvSpPr txBox="1"/>
          <p:nvPr/>
        </p:nvSpPr>
        <p:spPr>
          <a:xfrm>
            <a:off x="1066800" y="3378505"/>
            <a:ext cx="55626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Construct Graph G=(V,E)</a:t>
            </a:r>
          </a:p>
        </p:txBody>
      </p:sp>
      <p:sp>
        <p:nvSpPr>
          <p:cNvPr id="1639" name="Shape 1639"/>
          <p:cNvSpPr txBox="1"/>
          <p:nvPr/>
        </p:nvSpPr>
        <p:spPr>
          <a:xfrm>
            <a:off x="1066800" y="4140044"/>
            <a:ext cx="70104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mappings between attributes(S) and V</a:t>
            </a:r>
          </a:p>
        </p:txBody>
      </p:sp>
      <p:sp>
        <p:nvSpPr>
          <p:cNvPr id="1640" name="Shape 1640"/>
          <p:cNvSpPr txBox="1"/>
          <p:nvPr/>
        </p:nvSpPr>
        <p:spPr>
          <a:xfrm>
            <a:off x="1066800" y="4876800"/>
            <a:ext cx="57149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and rank semantic models</a:t>
            </a:r>
          </a:p>
        </p:txBody>
      </p:sp>
      <p:sp>
        <p:nvSpPr>
          <p:cNvPr id="1641" name="Shape 1641"/>
          <p:cNvSpPr/>
          <p:nvPr/>
        </p:nvSpPr>
        <p:spPr>
          <a:xfrm>
            <a:off x="609600" y="3475335"/>
            <a:ext cx="304799" cy="304799"/>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2</a:t>
            </a:r>
          </a:p>
        </p:txBody>
      </p:sp>
      <p:sp>
        <p:nvSpPr>
          <p:cNvPr id="1642" name="Shape 1642"/>
          <p:cNvSpPr txBox="1"/>
          <p:nvPr/>
        </p:nvSpPr>
        <p:spPr>
          <a:xfrm>
            <a:off x="533400" y="55626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Output</a:t>
            </a:r>
          </a:p>
        </p:txBody>
      </p:sp>
      <p:sp>
        <p:nvSpPr>
          <p:cNvPr id="1643" name="Shape 1643"/>
          <p:cNvSpPr txBox="1"/>
          <p:nvPr/>
        </p:nvSpPr>
        <p:spPr>
          <a:xfrm>
            <a:off x="533400" y="6019800"/>
            <a:ext cx="61721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dirty="0">
                <a:solidFill>
                  <a:schemeClr val="dk1"/>
                </a:solidFill>
                <a:latin typeface="Arial" panose="020B0604020202020204" pitchFamily="34" charset="0"/>
                <a:ea typeface="Trebuchet MS"/>
                <a:cs typeface="Arial" panose="020B0604020202020204" pitchFamily="34" charset="0"/>
                <a:sym typeface="Trebuchet MS"/>
              </a:rPr>
              <a:t>A ranked set of semantic models for S</a:t>
            </a:r>
          </a:p>
        </p:txBody>
      </p:sp>
      <p:pic>
        <p:nvPicPr>
          <p:cNvPr id="1644" name="Shape 1644"/>
          <p:cNvPicPr preferRelativeResize="0"/>
          <p:nvPr/>
        </p:nvPicPr>
        <p:blipFill rotWithShape="1">
          <a:blip r:embed="rId3">
            <a:alphaModFix/>
          </a:blip>
          <a:srcRect/>
          <a:stretch/>
        </p:blipFill>
        <p:spPr>
          <a:xfrm>
            <a:off x="610039" y="2743200"/>
            <a:ext cx="380559" cy="3794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Shape 1649"/>
          <p:cNvSpPr/>
          <p:nvPr/>
        </p:nvSpPr>
        <p:spPr>
          <a:xfrm>
            <a:off x="3810000" y="5029200"/>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sp>
        <p:nvSpPr>
          <p:cNvPr id="1650" name="Shape 1650"/>
          <p:cNvSpPr/>
          <p:nvPr/>
        </p:nvSpPr>
        <p:spPr>
          <a:xfrm>
            <a:off x="1905000" y="4008082"/>
            <a:ext cx="220574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CulturalHeritageObject</a:t>
            </a:r>
          </a:p>
        </p:txBody>
      </p:sp>
      <p:cxnSp>
        <p:nvCxnSpPr>
          <p:cNvPr id="1651" name="Shape 1651"/>
          <p:cNvCxnSpPr>
            <a:stCxn id="1650" idx="4"/>
            <a:endCxn id="1649" idx="0"/>
          </p:cNvCxnSpPr>
          <p:nvPr/>
        </p:nvCxnSpPr>
        <p:spPr>
          <a:xfrm rot="-5400000" flipH="1">
            <a:off x="3351824" y="3999449"/>
            <a:ext cx="685800" cy="1373699"/>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1652" name="Shape 1652"/>
          <p:cNvCxnSpPr>
            <a:stCxn id="1649" idx="4"/>
          </p:cNvCxnSpPr>
          <p:nvPr/>
        </p:nvCxnSpPr>
        <p:spPr>
          <a:xfrm rot="5400000">
            <a:off x="3802350" y="5533349"/>
            <a:ext cx="778500" cy="379800"/>
          </a:xfrm>
          <a:prstGeom prst="curvedConnector3">
            <a:avLst>
              <a:gd name="adj1" fmla="val 50009"/>
            </a:avLst>
          </a:prstGeom>
          <a:solidFill>
            <a:srgbClr val="00B8FF"/>
          </a:solidFill>
          <a:ln w="12700" cap="flat" cmpd="sng">
            <a:solidFill>
              <a:srgbClr val="3F3F3F"/>
            </a:solidFill>
            <a:prstDash val="dash"/>
            <a:round/>
            <a:headEnd type="none" w="med" len="med"/>
            <a:tailEnd type="triangle" w="lg" len="lg"/>
          </a:ln>
        </p:spPr>
      </p:cxnSp>
      <p:sp>
        <p:nvSpPr>
          <p:cNvPr id="1653" name="Shape 1653"/>
          <p:cNvSpPr txBox="1"/>
          <p:nvPr/>
        </p:nvSpPr>
        <p:spPr>
          <a:xfrm>
            <a:off x="3844171" y="571500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name</a:t>
            </a:r>
          </a:p>
        </p:txBody>
      </p:sp>
      <p:sp>
        <p:nvSpPr>
          <p:cNvPr id="1654" name="Shape 1654"/>
          <p:cNvSpPr txBox="1"/>
          <p:nvPr/>
        </p:nvSpPr>
        <p:spPr>
          <a:xfrm>
            <a:off x="3521569" y="4692133"/>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1655" name="Shape 1655"/>
          <p:cNvSpPr txBox="1"/>
          <p:nvPr/>
        </p:nvSpPr>
        <p:spPr>
          <a:xfrm>
            <a:off x="3812621" y="6112632"/>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sp>
        <p:nvSpPr>
          <p:cNvPr id="1656" name="Shape 1656"/>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50</a:t>
            </a:fld>
            <a:endParaRPr lang="en-US" sz="1200">
              <a:solidFill>
                <a:srgbClr val="D10202"/>
              </a:solidFill>
              <a:latin typeface="Arial"/>
              <a:ea typeface="Arial"/>
              <a:cs typeface="Arial"/>
              <a:sym typeface="Arial"/>
            </a:endParaRPr>
          </a:p>
        </p:txBody>
      </p:sp>
      <p:sp>
        <p:nvSpPr>
          <p:cNvPr id="1657" name="Shape 1657"/>
          <p:cNvSpPr txBox="1"/>
          <p:nvPr/>
        </p:nvSpPr>
        <p:spPr>
          <a:xfrm>
            <a:off x="533400" y="1143000"/>
            <a:ext cx="8381999" cy="914400"/>
          </a:xfrm>
          <a:prstGeom prst="rect">
            <a:avLst/>
          </a:prstGeom>
          <a:noFill/>
          <a:ln>
            <a:noFill/>
          </a:ln>
        </p:spPr>
        <p:txBody>
          <a:bodyPr lIns="90000" tIns="46800" rIns="90000" bIns="46800" anchor="t" anchorCtr="0">
            <a:noAutofit/>
          </a:bodyPr>
          <a:lstStyle/>
          <a:p>
            <a:pPr marL="341313" marR="0" lvl="0" indent="-341313" algn="l" rtl="0">
              <a:lnSpc>
                <a:spcPct val="80000"/>
              </a:lnSpc>
              <a:spcBef>
                <a:spcPts val="0"/>
              </a:spcBef>
              <a:spcAft>
                <a:spcPts val="0"/>
              </a:spcAft>
              <a:buClr>
                <a:srgbClr val="11618F"/>
              </a:buClr>
              <a:buSzPct val="101818"/>
              <a:buFont typeface="Arial"/>
              <a:buChar char="•"/>
            </a:pPr>
            <a:r>
              <a:rPr lang="en-US" sz="2240">
                <a:solidFill>
                  <a:srgbClr val="11618F"/>
                </a:solidFill>
                <a:latin typeface="Arial"/>
                <a:ea typeface="Arial"/>
                <a:cs typeface="Arial"/>
                <a:sym typeface="Arial"/>
              </a:rPr>
              <a:t>Annotate nodes and links with list of supporting models</a:t>
            </a:r>
          </a:p>
          <a:p>
            <a:pPr marL="341313" marR="0" lvl="0" indent="-341313" algn="l" rtl="0">
              <a:lnSpc>
                <a:spcPct val="80000"/>
              </a:lnSpc>
              <a:spcBef>
                <a:spcPts val="800"/>
              </a:spcBef>
              <a:spcAft>
                <a:spcPts val="0"/>
              </a:spcAft>
              <a:buClr>
                <a:srgbClr val="11618F"/>
              </a:buClr>
              <a:buSzPct val="101818"/>
              <a:buFont typeface="Arial"/>
              <a:buChar char="•"/>
            </a:pPr>
            <a:r>
              <a:rPr lang="en-US" sz="2240">
                <a:solidFill>
                  <a:srgbClr val="11618F"/>
                </a:solidFill>
                <a:latin typeface="Arial"/>
                <a:ea typeface="Arial"/>
                <a:cs typeface="Arial"/>
                <a:sym typeface="Arial"/>
              </a:rPr>
              <a:t>Adjust weight based on the number of supporting models</a:t>
            </a:r>
          </a:p>
        </p:txBody>
      </p:sp>
      <p:sp>
        <p:nvSpPr>
          <p:cNvPr id="1658" name="Shape 1658"/>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Build Graph G: Add Known Models</a:t>
            </a:r>
          </a:p>
        </p:txBody>
      </p:sp>
      <p:cxnSp>
        <p:nvCxnSpPr>
          <p:cNvPr id="1659" name="Shape 1659"/>
          <p:cNvCxnSpPr>
            <a:stCxn id="1650" idx="3"/>
          </p:cNvCxnSpPr>
          <p:nvPr/>
        </p:nvCxnSpPr>
        <p:spPr>
          <a:xfrm rot="-5400000" flipH="1">
            <a:off x="2232374" y="4289943"/>
            <a:ext cx="735000" cy="7437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660" name="Shape 1660"/>
          <p:cNvCxnSpPr/>
          <p:nvPr/>
        </p:nvCxnSpPr>
        <p:spPr>
          <a:xfrm flipH="1">
            <a:off x="1861199" y="5334000"/>
            <a:ext cx="1110600" cy="762000"/>
          </a:xfrm>
          <a:prstGeom prst="curvedConnector3">
            <a:avLst>
              <a:gd name="adj1" fmla="val 0"/>
            </a:avLst>
          </a:prstGeom>
          <a:solidFill>
            <a:srgbClr val="00B8FF"/>
          </a:solidFill>
          <a:ln w="12700" cap="flat" cmpd="sng">
            <a:solidFill>
              <a:srgbClr val="3F3F3F"/>
            </a:solidFill>
            <a:prstDash val="dash"/>
            <a:round/>
            <a:headEnd type="none" w="med" len="med"/>
            <a:tailEnd type="triangle" w="lg" len="lg"/>
          </a:ln>
        </p:spPr>
      </p:cxnSp>
      <p:cxnSp>
        <p:nvCxnSpPr>
          <p:cNvPr id="1661" name="Shape 1661"/>
          <p:cNvCxnSpPr>
            <a:stCxn id="1650" idx="2"/>
          </p:cNvCxnSpPr>
          <p:nvPr/>
        </p:nvCxnSpPr>
        <p:spPr>
          <a:xfrm flipH="1">
            <a:off x="706500" y="4175741"/>
            <a:ext cx="11985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1662" name="Shape 1662"/>
          <p:cNvCxnSpPr>
            <a:stCxn id="1650" idx="2"/>
          </p:cNvCxnSpPr>
          <p:nvPr/>
        </p:nvCxnSpPr>
        <p:spPr>
          <a:xfrm flipH="1">
            <a:off x="1445400" y="4175741"/>
            <a:ext cx="459600" cy="1440000"/>
          </a:xfrm>
          <a:prstGeom prst="curvedConnector2">
            <a:avLst/>
          </a:prstGeom>
          <a:solidFill>
            <a:srgbClr val="00B8FF"/>
          </a:solidFill>
          <a:ln w="12700" cap="flat" cmpd="sng">
            <a:solidFill>
              <a:srgbClr val="3F3F3F"/>
            </a:solidFill>
            <a:prstDash val="dash"/>
            <a:round/>
            <a:headEnd type="none" w="med" len="med"/>
            <a:tailEnd type="triangle" w="lg" len="lg"/>
          </a:ln>
        </p:spPr>
      </p:cxnSp>
      <p:sp>
        <p:nvSpPr>
          <p:cNvPr id="1663" name="Shape 1663"/>
          <p:cNvSpPr txBox="1"/>
          <p:nvPr/>
        </p:nvSpPr>
        <p:spPr>
          <a:xfrm>
            <a:off x="2209800" y="4692133"/>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1664" name="Shape 1664"/>
          <p:cNvSpPr txBox="1"/>
          <p:nvPr/>
        </p:nvSpPr>
        <p:spPr>
          <a:xfrm>
            <a:off x="228600" y="4692133"/>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1665" name="Shape 1665"/>
          <p:cNvSpPr txBox="1"/>
          <p:nvPr/>
        </p:nvSpPr>
        <p:spPr>
          <a:xfrm>
            <a:off x="1600200" y="4692133"/>
            <a:ext cx="27755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title</a:t>
            </a:r>
          </a:p>
        </p:txBody>
      </p:sp>
      <p:sp>
        <p:nvSpPr>
          <p:cNvPr id="1666" name="Shape 1666"/>
          <p:cNvSpPr txBox="1"/>
          <p:nvPr/>
        </p:nvSpPr>
        <p:spPr>
          <a:xfrm>
            <a:off x="2133600" y="5715000"/>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prefLabel</a:t>
            </a:r>
          </a:p>
        </p:txBody>
      </p:sp>
      <p:sp>
        <p:nvSpPr>
          <p:cNvPr id="1667" name="Shape 1667"/>
          <p:cNvSpPr txBox="1"/>
          <p:nvPr/>
        </p:nvSpPr>
        <p:spPr>
          <a:xfrm>
            <a:off x="1676400" y="6096000"/>
            <a:ext cx="369391"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type</a:t>
            </a:r>
          </a:p>
        </p:txBody>
      </p:sp>
      <p:sp>
        <p:nvSpPr>
          <p:cNvPr id="1668" name="Shape 1668"/>
          <p:cNvSpPr txBox="1"/>
          <p:nvPr/>
        </p:nvSpPr>
        <p:spPr>
          <a:xfrm>
            <a:off x="152400" y="5158517"/>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creationDate</a:t>
            </a:r>
          </a:p>
        </p:txBody>
      </p:sp>
      <p:sp>
        <p:nvSpPr>
          <p:cNvPr id="1669" name="Shape 1669"/>
          <p:cNvSpPr txBox="1"/>
          <p:nvPr/>
        </p:nvSpPr>
        <p:spPr>
          <a:xfrm>
            <a:off x="1214659" y="5615717"/>
            <a:ext cx="461740" cy="230832"/>
          </a:xfrm>
          <a:prstGeom prst="rect">
            <a:avLst/>
          </a:prstGeom>
          <a:solidFill>
            <a:srgbClr val="FFFFFF"/>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title</a:t>
            </a:r>
          </a:p>
        </p:txBody>
      </p:sp>
      <p:sp>
        <p:nvSpPr>
          <p:cNvPr id="1670" name="Shape 1670"/>
          <p:cNvSpPr/>
          <p:nvPr/>
        </p:nvSpPr>
        <p:spPr>
          <a:xfrm>
            <a:off x="2286000" y="5029200"/>
            <a:ext cx="1371599"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Concept</a:t>
            </a:r>
          </a:p>
        </p:txBody>
      </p:sp>
      <p:sp>
        <p:nvSpPr>
          <p:cNvPr id="1671" name="Shape 1671"/>
          <p:cNvSpPr/>
          <p:nvPr/>
        </p:nvSpPr>
        <p:spPr>
          <a:xfrm>
            <a:off x="838200" y="44196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p>
        </p:txBody>
      </p:sp>
      <p:sp>
        <p:nvSpPr>
          <p:cNvPr id="1672" name="Shape 1672"/>
          <p:cNvSpPr/>
          <p:nvPr/>
        </p:nvSpPr>
        <p:spPr>
          <a:xfrm>
            <a:off x="1295400" y="49530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p>
        </p:txBody>
      </p:sp>
      <p:sp>
        <p:nvSpPr>
          <p:cNvPr id="1673" name="Shape 1673"/>
          <p:cNvSpPr/>
          <p:nvPr/>
        </p:nvSpPr>
        <p:spPr>
          <a:xfrm>
            <a:off x="2133600" y="44196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p>
        </p:txBody>
      </p:sp>
      <p:sp>
        <p:nvSpPr>
          <p:cNvPr id="1674" name="Shape 1674"/>
          <p:cNvSpPr/>
          <p:nvPr/>
        </p:nvSpPr>
        <p:spPr>
          <a:xfrm>
            <a:off x="2590800" y="54864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p>
        </p:txBody>
      </p:sp>
      <p:sp>
        <p:nvSpPr>
          <p:cNvPr id="1675" name="Shape 1675"/>
          <p:cNvSpPr/>
          <p:nvPr/>
        </p:nvSpPr>
        <p:spPr>
          <a:xfrm>
            <a:off x="3124200" y="44958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p>
        </p:txBody>
      </p:sp>
      <p:sp>
        <p:nvSpPr>
          <p:cNvPr id="1676" name="Shape 1676"/>
          <p:cNvSpPr/>
          <p:nvPr/>
        </p:nvSpPr>
        <p:spPr>
          <a:xfrm>
            <a:off x="4114800" y="54864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p>
        </p:txBody>
      </p:sp>
      <p:sp>
        <p:nvSpPr>
          <p:cNvPr id="1677" name="Shape 1677"/>
          <p:cNvSpPr/>
          <p:nvPr/>
        </p:nvSpPr>
        <p:spPr>
          <a:xfrm>
            <a:off x="651164" y="2057400"/>
            <a:ext cx="872834" cy="381000"/>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FF"/>
              </a:buClr>
              <a:buSzPct val="25000"/>
              <a:buFont typeface="Trebuchet MS"/>
              <a:buNone/>
            </a:pPr>
            <a:r>
              <a:rPr lang="en-US" sz="1800" dirty="0" err="1">
                <a:solidFill>
                  <a:srgbClr val="0000FF"/>
                </a:solidFill>
                <a:latin typeface="Arial" panose="020B0604020202020204" pitchFamily="34" charset="0"/>
                <a:ea typeface="Trebuchet MS"/>
                <a:cs typeface="Arial" panose="020B0604020202020204" pitchFamily="34" charset="0"/>
                <a:sym typeface="Trebuchet MS"/>
              </a:rPr>
              <a:t>dma</a:t>
            </a:r>
            <a:endParaRPr lang="en-US" sz="1800" dirty="0">
              <a:solidFill>
                <a:srgbClr val="0000FF"/>
              </a:solidFill>
              <a:latin typeface="Arial" panose="020B0604020202020204" pitchFamily="34" charset="0"/>
              <a:ea typeface="Trebuchet MS"/>
              <a:cs typeface="Arial" panose="020B0604020202020204" pitchFamily="34" charset="0"/>
              <a:sym typeface="Trebuchet MS"/>
            </a:endParaRPr>
          </a:p>
        </p:txBody>
      </p:sp>
      <p:sp>
        <p:nvSpPr>
          <p:cNvPr id="1678" name="Shape 1678"/>
          <p:cNvSpPr/>
          <p:nvPr/>
        </p:nvSpPr>
        <p:spPr>
          <a:xfrm>
            <a:off x="1219200" y="44196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679" name="Shape 1679"/>
          <p:cNvSpPr/>
          <p:nvPr/>
        </p:nvSpPr>
        <p:spPr>
          <a:xfrm>
            <a:off x="1676400" y="49530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680" name="Shape 1680"/>
          <p:cNvSpPr/>
          <p:nvPr/>
        </p:nvSpPr>
        <p:spPr>
          <a:xfrm>
            <a:off x="2514600" y="44196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681" name="Shape 1681"/>
          <p:cNvSpPr/>
          <p:nvPr/>
        </p:nvSpPr>
        <p:spPr>
          <a:xfrm>
            <a:off x="3505200" y="44958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682" name="Shape 1682"/>
          <p:cNvSpPr/>
          <p:nvPr/>
        </p:nvSpPr>
        <p:spPr>
          <a:xfrm>
            <a:off x="4495800" y="54864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683" name="Shape 1683"/>
          <p:cNvSpPr/>
          <p:nvPr/>
        </p:nvSpPr>
        <p:spPr>
          <a:xfrm>
            <a:off x="2971800" y="54864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Shape 1688"/>
          <p:cNvSpPr/>
          <p:nvPr/>
        </p:nvSpPr>
        <p:spPr>
          <a:xfrm>
            <a:off x="3810000" y="5029200"/>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sp>
        <p:nvSpPr>
          <p:cNvPr id="1689" name="Shape 1689"/>
          <p:cNvSpPr/>
          <p:nvPr/>
        </p:nvSpPr>
        <p:spPr>
          <a:xfrm>
            <a:off x="1905000" y="4008082"/>
            <a:ext cx="220574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CulturalHeritageObject</a:t>
            </a:r>
          </a:p>
        </p:txBody>
      </p:sp>
      <p:cxnSp>
        <p:nvCxnSpPr>
          <p:cNvPr id="1690" name="Shape 1690"/>
          <p:cNvCxnSpPr>
            <a:stCxn id="1689" idx="4"/>
            <a:endCxn id="1688" idx="0"/>
          </p:cNvCxnSpPr>
          <p:nvPr/>
        </p:nvCxnSpPr>
        <p:spPr>
          <a:xfrm rot="-5400000" flipH="1">
            <a:off x="3351824" y="3999449"/>
            <a:ext cx="685800" cy="1373699"/>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1691" name="Shape 1691"/>
          <p:cNvCxnSpPr>
            <a:stCxn id="1688" idx="4"/>
          </p:cNvCxnSpPr>
          <p:nvPr/>
        </p:nvCxnSpPr>
        <p:spPr>
          <a:xfrm rot="5400000">
            <a:off x="3802350" y="5533349"/>
            <a:ext cx="778500" cy="379800"/>
          </a:xfrm>
          <a:prstGeom prst="curvedConnector3">
            <a:avLst>
              <a:gd name="adj1" fmla="val 50009"/>
            </a:avLst>
          </a:prstGeom>
          <a:solidFill>
            <a:srgbClr val="00B8FF"/>
          </a:solidFill>
          <a:ln w="12700" cap="flat" cmpd="sng">
            <a:solidFill>
              <a:srgbClr val="3F3F3F"/>
            </a:solidFill>
            <a:prstDash val="dash"/>
            <a:round/>
            <a:headEnd type="none" w="med" len="med"/>
            <a:tailEnd type="triangle" w="lg" len="lg"/>
          </a:ln>
        </p:spPr>
      </p:cxnSp>
      <p:sp>
        <p:nvSpPr>
          <p:cNvPr id="1692" name="Shape 1692"/>
          <p:cNvSpPr txBox="1"/>
          <p:nvPr/>
        </p:nvSpPr>
        <p:spPr>
          <a:xfrm>
            <a:off x="3844171" y="571500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name</a:t>
            </a:r>
          </a:p>
        </p:txBody>
      </p:sp>
      <p:sp>
        <p:nvSpPr>
          <p:cNvPr id="1693" name="Shape 1693"/>
          <p:cNvSpPr txBox="1"/>
          <p:nvPr/>
        </p:nvSpPr>
        <p:spPr>
          <a:xfrm>
            <a:off x="3521569" y="4692133"/>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1694" name="Shape 1694"/>
          <p:cNvSpPr txBox="1"/>
          <p:nvPr/>
        </p:nvSpPr>
        <p:spPr>
          <a:xfrm>
            <a:off x="3812621" y="6112632"/>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sp>
        <p:nvSpPr>
          <p:cNvPr id="1695" name="Shape 1695"/>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51</a:t>
            </a:fld>
            <a:endParaRPr lang="en-US" sz="1200">
              <a:solidFill>
                <a:srgbClr val="D10202"/>
              </a:solidFill>
              <a:latin typeface="Arial"/>
              <a:ea typeface="Arial"/>
              <a:cs typeface="Arial"/>
              <a:sym typeface="Arial"/>
            </a:endParaRPr>
          </a:p>
        </p:txBody>
      </p:sp>
      <p:sp>
        <p:nvSpPr>
          <p:cNvPr id="1696" name="Shape 1696"/>
          <p:cNvSpPr txBox="1"/>
          <p:nvPr/>
        </p:nvSpPr>
        <p:spPr>
          <a:xfrm>
            <a:off x="533400" y="1143000"/>
            <a:ext cx="8381999" cy="914400"/>
          </a:xfrm>
          <a:prstGeom prst="rect">
            <a:avLst/>
          </a:prstGeom>
          <a:noFill/>
          <a:ln>
            <a:noFill/>
          </a:ln>
        </p:spPr>
        <p:txBody>
          <a:bodyPr lIns="90000" tIns="46800" rIns="90000" bIns="46800" anchor="t" anchorCtr="0">
            <a:noAutofit/>
          </a:bodyPr>
          <a:lstStyle/>
          <a:p>
            <a:pPr marL="341313" marR="0" lvl="0" indent="-341313" algn="l" rtl="0">
              <a:lnSpc>
                <a:spcPct val="80000"/>
              </a:lnSpc>
              <a:spcBef>
                <a:spcPts val="0"/>
              </a:spcBef>
              <a:spcAft>
                <a:spcPts val="0"/>
              </a:spcAft>
              <a:buClr>
                <a:srgbClr val="11628F"/>
              </a:buClr>
              <a:buSzPct val="101818"/>
              <a:buFont typeface="Arial"/>
              <a:buChar char="•"/>
            </a:pPr>
            <a:r>
              <a:rPr lang="en-US" sz="2240">
                <a:solidFill>
                  <a:srgbClr val="11628F"/>
                </a:solidFill>
                <a:latin typeface="Arial"/>
                <a:ea typeface="Arial"/>
                <a:cs typeface="Arial"/>
                <a:sym typeface="Arial"/>
              </a:rPr>
              <a:t>Annotate nodes and links with list of supporting models</a:t>
            </a:r>
          </a:p>
          <a:p>
            <a:pPr marL="341313" marR="0" lvl="0" indent="-341313" algn="l" rtl="0">
              <a:lnSpc>
                <a:spcPct val="80000"/>
              </a:lnSpc>
              <a:spcBef>
                <a:spcPts val="800"/>
              </a:spcBef>
              <a:spcAft>
                <a:spcPts val="0"/>
              </a:spcAft>
              <a:buClr>
                <a:srgbClr val="11628F"/>
              </a:buClr>
              <a:buSzPct val="101818"/>
              <a:buFont typeface="Arial"/>
              <a:buChar char="•"/>
            </a:pPr>
            <a:r>
              <a:rPr lang="en-US" sz="2240">
                <a:solidFill>
                  <a:srgbClr val="11628F"/>
                </a:solidFill>
                <a:latin typeface="Arial"/>
                <a:ea typeface="Arial"/>
                <a:cs typeface="Arial"/>
                <a:sym typeface="Arial"/>
              </a:rPr>
              <a:t>Adjust weight based on the number of supporting models</a:t>
            </a:r>
          </a:p>
        </p:txBody>
      </p:sp>
      <p:sp>
        <p:nvSpPr>
          <p:cNvPr id="1697" name="Shape 1697"/>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Build Graph G: Add Known Models</a:t>
            </a:r>
          </a:p>
        </p:txBody>
      </p:sp>
      <p:cxnSp>
        <p:nvCxnSpPr>
          <p:cNvPr id="1698" name="Shape 1698"/>
          <p:cNvCxnSpPr>
            <a:stCxn id="1689" idx="3"/>
          </p:cNvCxnSpPr>
          <p:nvPr/>
        </p:nvCxnSpPr>
        <p:spPr>
          <a:xfrm rot="-5400000" flipH="1">
            <a:off x="2232374" y="4289943"/>
            <a:ext cx="735000" cy="7437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699" name="Shape 1699"/>
          <p:cNvCxnSpPr/>
          <p:nvPr/>
        </p:nvCxnSpPr>
        <p:spPr>
          <a:xfrm flipH="1">
            <a:off x="1861199" y="5334000"/>
            <a:ext cx="1110600" cy="762000"/>
          </a:xfrm>
          <a:prstGeom prst="curvedConnector3">
            <a:avLst>
              <a:gd name="adj1" fmla="val 0"/>
            </a:avLst>
          </a:prstGeom>
          <a:solidFill>
            <a:srgbClr val="00B8FF"/>
          </a:solidFill>
          <a:ln w="12700" cap="flat" cmpd="sng">
            <a:solidFill>
              <a:srgbClr val="3F3F3F"/>
            </a:solidFill>
            <a:prstDash val="dash"/>
            <a:round/>
            <a:headEnd type="none" w="med" len="med"/>
            <a:tailEnd type="triangle" w="lg" len="lg"/>
          </a:ln>
        </p:spPr>
      </p:cxnSp>
      <p:cxnSp>
        <p:nvCxnSpPr>
          <p:cNvPr id="1700" name="Shape 1700"/>
          <p:cNvCxnSpPr>
            <a:stCxn id="1689" idx="2"/>
          </p:cNvCxnSpPr>
          <p:nvPr/>
        </p:nvCxnSpPr>
        <p:spPr>
          <a:xfrm flipH="1">
            <a:off x="706500" y="4175741"/>
            <a:ext cx="11985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1701" name="Shape 1701"/>
          <p:cNvCxnSpPr>
            <a:stCxn id="1689" idx="2"/>
          </p:cNvCxnSpPr>
          <p:nvPr/>
        </p:nvCxnSpPr>
        <p:spPr>
          <a:xfrm flipH="1">
            <a:off x="1445400" y="4175741"/>
            <a:ext cx="459600" cy="1440000"/>
          </a:xfrm>
          <a:prstGeom prst="curvedConnector2">
            <a:avLst/>
          </a:prstGeom>
          <a:solidFill>
            <a:srgbClr val="00B8FF"/>
          </a:solidFill>
          <a:ln w="12700" cap="flat" cmpd="sng">
            <a:solidFill>
              <a:srgbClr val="3F3F3F"/>
            </a:solidFill>
            <a:prstDash val="dash"/>
            <a:round/>
            <a:headEnd type="none" w="med" len="med"/>
            <a:tailEnd type="triangle" w="lg" len="lg"/>
          </a:ln>
        </p:spPr>
      </p:cxnSp>
      <p:sp>
        <p:nvSpPr>
          <p:cNvPr id="1702" name="Shape 1702"/>
          <p:cNvSpPr txBox="1"/>
          <p:nvPr/>
        </p:nvSpPr>
        <p:spPr>
          <a:xfrm>
            <a:off x="2209800" y="4692133"/>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1703" name="Shape 1703"/>
          <p:cNvSpPr txBox="1"/>
          <p:nvPr/>
        </p:nvSpPr>
        <p:spPr>
          <a:xfrm>
            <a:off x="228600" y="4692133"/>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1704" name="Shape 1704"/>
          <p:cNvSpPr txBox="1"/>
          <p:nvPr/>
        </p:nvSpPr>
        <p:spPr>
          <a:xfrm>
            <a:off x="1600200" y="4692133"/>
            <a:ext cx="27755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title</a:t>
            </a:r>
          </a:p>
        </p:txBody>
      </p:sp>
      <p:sp>
        <p:nvSpPr>
          <p:cNvPr id="1705" name="Shape 1705"/>
          <p:cNvSpPr txBox="1"/>
          <p:nvPr/>
        </p:nvSpPr>
        <p:spPr>
          <a:xfrm>
            <a:off x="2133600" y="5715000"/>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prefLabel</a:t>
            </a:r>
          </a:p>
        </p:txBody>
      </p:sp>
      <p:sp>
        <p:nvSpPr>
          <p:cNvPr id="1706" name="Shape 1706"/>
          <p:cNvSpPr txBox="1"/>
          <p:nvPr/>
        </p:nvSpPr>
        <p:spPr>
          <a:xfrm>
            <a:off x="1676400" y="6096000"/>
            <a:ext cx="369391"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type</a:t>
            </a:r>
          </a:p>
        </p:txBody>
      </p:sp>
      <p:sp>
        <p:nvSpPr>
          <p:cNvPr id="1707" name="Shape 1707"/>
          <p:cNvSpPr txBox="1"/>
          <p:nvPr/>
        </p:nvSpPr>
        <p:spPr>
          <a:xfrm>
            <a:off x="152400" y="5158517"/>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creationDate</a:t>
            </a:r>
          </a:p>
        </p:txBody>
      </p:sp>
      <p:sp>
        <p:nvSpPr>
          <p:cNvPr id="1708" name="Shape 1708"/>
          <p:cNvSpPr txBox="1"/>
          <p:nvPr/>
        </p:nvSpPr>
        <p:spPr>
          <a:xfrm>
            <a:off x="1214659" y="5615717"/>
            <a:ext cx="461740" cy="230832"/>
          </a:xfrm>
          <a:prstGeom prst="rect">
            <a:avLst/>
          </a:prstGeom>
          <a:solidFill>
            <a:srgbClr val="FFFFFF"/>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title</a:t>
            </a:r>
          </a:p>
        </p:txBody>
      </p:sp>
      <p:sp>
        <p:nvSpPr>
          <p:cNvPr id="1709" name="Shape 1709"/>
          <p:cNvSpPr/>
          <p:nvPr/>
        </p:nvSpPr>
        <p:spPr>
          <a:xfrm>
            <a:off x="2286000" y="5029200"/>
            <a:ext cx="1371599"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Concept</a:t>
            </a:r>
          </a:p>
        </p:txBody>
      </p:sp>
      <p:sp>
        <p:nvSpPr>
          <p:cNvPr id="1710" name="Shape 1710"/>
          <p:cNvSpPr/>
          <p:nvPr/>
        </p:nvSpPr>
        <p:spPr>
          <a:xfrm>
            <a:off x="5257800" y="5029200"/>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1711" name="Shape 1711"/>
          <p:cNvCxnSpPr>
            <a:stCxn id="1689" idx="5"/>
            <a:endCxn id="1710" idx="0"/>
          </p:cNvCxnSpPr>
          <p:nvPr/>
        </p:nvCxnSpPr>
        <p:spPr>
          <a:xfrm rot="-5400000" flipH="1">
            <a:off x="4440975" y="3641043"/>
            <a:ext cx="735000" cy="20415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712" name="Shape 1712"/>
          <p:cNvCxnSpPr>
            <a:stCxn id="1710" idx="4"/>
          </p:cNvCxnSpPr>
          <p:nvPr/>
        </p:nvCxnSpPr>
        <p:spPr>
          <a:xfrm rot="5400000">
            <a:off x="5334600" y="5601299"/>
            <a:ext cx="762000" cy="2274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sp>
        <p:nvSpPr>
          <p:cNvPr id="1713" name="Shape 1713"/>
          <p:cNvSpPr txBox="1"/>
          <p:nvPr/>
        </p:nvSpPr>
        <p:spPr>
          <a:xfrm>
            <a:off x="5334000" y="571500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1714" name="Shape 1714"/>
          <p:cNvSpPr txBox="1"/>
          <p:nvPr/>
        </p:nvSpPr>
        <p:spPr>
          <a:xfrm>
            <a:off x="5038642" y="4692133"/>
            <a:ext cx="37155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1715" name="Shape 1715"/>
          <p:cNvSpPr txBox="1"/>
          <p:nvPr/>
        </p:nvSpPr>
        <p:spPr>
          <a:xfrm>
            <a:off x="5412821" y="6096000"/>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sp>
        <p:nvSpPr>
          <p:cNvPr id="1716" name="Shape 1716"/>
          <p:cNvSpPr/>
          <p:nvPr/>
        </p:nvSpPr>
        <p:spPr>
          <a:xfrm>
            <a:off x="3657600" y="2331683"/>
            <a:ext cx="22860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1717" name="Shape 1717"/>
          <p:cNvSpPr/>
          <p:nvPr/>
        </p:nvSpPr>
        <p:spPr>
          <a:xfrm>
            <a:off x="6400800" y="3169883"/>
            <a:ext cx="137159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WebResource</a:t>
            </a:r>
          </a:p>
        </p:txBody>
      </p:sp>
      <p:sp>
        <p:nvSpPr>
          <p:cNvPr id="1718" name="Shape 1718"/>
          <p:cNvSpPr txBox="1"/>
          <p:nvPr/>
        </p:nvSpPr>
        <p:spPr>
          <a:xfrm>
            <a:off x="7086600" y="4112567"/>
            <a:ext cx="457200"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image</a:t>
            </a:r>
          </a:p>
        </p:txBody>
      </p:sp>
      <p:cxnSp>
        <p:nvCxnSpPr>
          <p:cNvPr id="1719" name="Shape 1719"/>
          <p:cNvCxnSpPr>
            <a:stCxn id="1717" idx="4"/>
            <a:endCxn id="1718" idx="0"/>
          </p:cNvCxnSpPr>
          <p:nvPr/>
        </p:nvCxnSpPr>
        <p:spPr>
          <a:xfrm rot="-5400000" flipH="1">
            <a:off x="6897149" y="3694650"/>
            <a:ext cx="607500" cy="228600"/>
          </a:xfrm>
          <a:prstGeom prst="curvedConnector3">
            <a:avLst>
              <a:gd name="adj1" fmla="val 49989"/>
            </a:avLst>
          </a:prstGeom>
          <a:solidFill>
            <a:srgbClr val="00B8FF"/>
          </a:solidFill>
          <a:ln w="12700" cap="flat" cmpd="sng">
            <a:solidFill>
              <a:srgbClr val="3F3F3F"/>
            </a:solidFill>
            <a:prstDash val="dash"/>
            <a:round/>
            <a:headEnd type="none" w="med" len="med"/>
            <a:tailEnd type="triangle" w="lg" len="lg"/>
          </a:ln>
        </p:spPr>
      </p:cxnSp>
      <p:sp>
        <p:nvSpPr>
          <p:cNvPr id="1720" name="Shape 1720"/>
          <p:cNvSpPr txBox="1"/>
          <p:nvPr/>
        </p:nvSpPr>
        <p:spPr>
          <a:xfrm>
            <a:off x="6953696" y="3777733"/>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uri</a:t>
            </a:r>
          </a:p>
        </p:txBody>
      </p:sp>
      <p:cxnSp>
        <p:nvCxnSpPr>
          <p:cNvPr id="1721" name="Shape 1721"/>
          <p:cNvCxnSpPr>
            <a:stCxn id="1716" idx="4"/>
            <a:endCxn id="1689" idx="0"/>
          </p:cNvCxnSpPr>
          <p:nvPr/>
        </p:nvCxnSpPr>
        <p:spPr>
          <a:xfrm rot="5400000">
            <a:off x="3233700" y="2441100"/>
            <a:ext cx="1341000" cy="1792800"/>
          </a:xfrm>
          <a:prstGeom prst="curvedConnector3">
            <a:avLst>
              <a:gd name="adj1" fmla="val 50003"/>
            </a:avLst>
          </a:prstGeom>
          <a:solidFill>
            <a:srgbClr val="00B8FF"/>
          </a:solidFill>
          <a:ln w="12700" cap="flat" cmpd="sng">
            <a:solidFill>
              <a:srgbClr val="404040"/>
            </a:solidFill>
            <a:prstDash val="solid"/>
            <a:round/>
            <a:headEnd type="none" w="med" len="med"/>
            <a:tailEnd type="triangle" w="lg" len="lg"/>
          </a:ln>
        </p:spPr>
      </p:cxnSp>
      <p:sp>
        <p:nvSpPr>
          <p:cNvPr id="1722" name="Shape 1722"/>
          <p:cNvSpPr txBox="1"/>
          <p:nvPr/>
        </p:nvSpPr>
        <p:spPr>
          <a:xfrm>
            <a:off x="3200400" y="3124200"/>
            <a:ext cx="1158732"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aggregatedCHO</a:t>
            </a:r>
          </a:p>
        </p:txBody>
      </p:sp>
      <p:sp>
        <p:nvSpPr>
          <p:cNvPr id="1723" name="Shape 1723"/>
          <p:cNvSpPr txBox="1"/>
          <p:nvPr/>
        </p:nvSpPr>
        <p:spPr>
          <a:xfrm>
            <a:off x="5783832" y="2971800"/>
            <a:ext cx="61696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hasView</a:t>
            </a:r>
          </a:p>
        </p:txBody>
      </p:sp>
      <p:cxnSp>
        <p:nvCxnSpPr>
          <p:cNvPr id="1724" name="Shape 1724"/>
          <p:cNvCxnSpPr>
            <a:stCxn id="1716" idx="4"/>
            <a:endCxn id="1717" idx="0"/>
          </p:cNvCxnSpPr>
          <p:nvPr/>
        </p:nvCxnSpPr>
        <p:spPr>
          <a:xfrm rot="-5400000" flipH="1">
            <a:off x="5692200" y="1775400"/>
            <a:ext cx="502800" cy="2286000"/>
          </a:xfrm>
          <a:prstGeom prst="curvedConnector3">
            <a:avLst>
              <a:gd name="adj1" fmla="val 50008"/>
            </a:avLst>
          </a:prstGeom>
          <a:solidFill>
            <a:srgbClr val="00B8FF"/>
          </a:solidFill>
          <a:ln w="12700" cap="flat" cmpd="sng">
            <a:solidFill>
              <a:srgbClr val="404040"/>
            </a:solidFill>
            <a:prstDash val="solid"/>
            <a:round/>
            <a:headEnd type="none" w="med" len="med"/>
            <a:tailEnd type="triangle" w="lg" len="lg"/>
          </a:ln>
        </p:spPr>
      </p:cxnSp>
      <p:sp>
        <p:nvSpPr>
          <p:cNvPr id="1725" name="Shape 1725"/>
          <p:cNvSpPr/>
          <p:nvPr/>
        </p:nvSpPr>
        <p:spPr>
          <a:xfrm>
            <a:off x="651164" y="2057400"/>
            <a:ext cx="872834" cy="381000"/>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FF"/>
              </a:buClr>
              <a:buSzPct val="25000"/>
              <a:buFont typeface="Trebuchet MS"/>
              <a:buNone/>
            </a:pPr>
            <a:r>
              <a:rPr lang="en-US" sz="1800" dirty="0" err="1">
                <a:solidFill>
                  <a:srgbClr val="0000FF"/>
                </a:solidFill>
                <a:latin typeface="Arial" panose="020B0604020202020204" pitchFamily="34" charset="0"/>
                <a:ea typeface="Trebuchet MS"/>
                <a:cs typeface="Arial" panose="020B0604020202020204" pitchFamily="34" charset="0"/>
                <a:sym typeface="Trebuchet MS"/>
              </a:rPr>
              <a:t>dma</a:t>
            </a:r>
            <a:endParaRPr lang="en-US" sz="1800" dirty="0">
              <a:solidFill>
                <a:srgbClr val="0000FF"/>
              </a:solidFill>
              <a:latin typeface="Arial" panose="020B0604020202020204" pitchFamily="34" charset="0"/>
              <a:ea typeface="Trebuchet MS"/>
              <a:cs typeface="Arial" panose="020B0604020202020204" pitchFamily="34" charset="0"/>
              <a:sym typeface="Trebuchet MS"/>
            </a:endParaRPr>
          </a:p>
        </p:txBody>
      </p:sp>
      <p:sp>
        <p:nvSpPr>
          <p:cNvPr id="1726" name="Shape 1726"/>
          <p:cNvSpPr/>
          <p:nvPr/>
        </p:nvSpPr>
        <p:spPr>
          <a:xfrm>
            <a:off x="1600200" y="2057400"/>
            <a:ext cx="872834" cy="381000"/>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D10201"/>
              </a:buClr>
              <a:buSzPct val="25000"/>
              <a:buFont typeface="Trebuchet MS"/>
              <a:buNone/>
            </a:pPr>
            <a:r>
              <a:rPr lang="en-US" sz="1800" dirty="0" err="1">
                <a:solidFill>
                  <a:srgbClr val="D10201"/>
                </a:solidFill>
                <a:latin typeface="Arial" panose="020B0604020202020204" pitchFamily="34" charset="0"/>
                <a:ea typeface="Trebuchet MS"/>
                <a:cs typeface="Arial" panose="020B0604020202020204" pitchFamily="34" charset="0"/>
                <a:sym typeface="Trebuchet MS"/>
              </a:rPr>
              <a:t>npg</a:t>
            </a:r>
            <a:endParaRPr lang="en-US" sz="1800" dirty="0">
              <a:solidFill>
                <a:srgbClr val="D10201"/>
              </a:solidFill>
              <a:latin typeface="Arial" panose="020B0604020202020204" pitchFamily="34" charset="0"/>
              <a:ea typeface="Trebuchet MS"/>
              <a:cs typeface="Arial" panose="020B0604020202020204" pitchFamily="34" charset="0"/>
              <a:sym typeface="Trebuchet MS"/>
            </a:endParaRPr>
          </a:p>
        </p:txBody>
      </p:sp>
      <p:sp>
        <p:nvSpPr>
          <p:cNvPr id="1727" name="Shape 1727"/>
          <p:cNvSpPr/>
          <p:nvPr/>
        </p:nvSpPr>
        <p:spPr>
          <a:xfrm>
            <a:off x="609600" y="4419600"/>
            <a:ext cx="685799"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r>
              <a:rPr lang="en-US" sz="1200">
                <a:solidFill>
                  <a:schemeClr val="dk1"/>
                </a:solidFill>
                <a:latin typeface="Arial"/>
                <a:ea typeface="Arial"/>
                <a:cs typeface="Arial"/>
                <a:sym typeface="Arial"/>
              </a:rPr>
              <a:t>,</a:t>
            </a:r>
            <a:r>
              <a:rPr lang="en-US" sz="1200">
                <a:solidFill>
                  <a:srgbClr val="D10201"/>
                </a:solidFill>
                <a:latin typeface="Arial"/>
                <a:ea typeface="Arial"/>
                <a:cs typeface="Arial"/>
                <a:sym typeface="Arial"/>
              </a:rPr>
              <a:t>npg</a:t>
            </a:r>
          </a:p>
        </p:txBody>
      </p:sp>
      <p:sp>
        <p:nvSpPr>
          <p:cNvPr id="1728" name="Shape 1728"/>
          <p:cNvSpPr/>
          <p:nvPr/>
        </p:nvSpPr>
        <p:spPr>
          <a:xfrm>
            <a:off x="1295400" y="49530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p>
        </p:txBody>
      </p:sp>
      <p:sp>
        <p:nvSpPr>
          <p:cNvPr id="1729" name="Shape 1729"/>
          <p:cNvSpPr/>
          <p:nvPr/>
        </p:nvSpPr>
        <p:spPr>
          <a:xfrm>
            <a:off x="2133600" y="44196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p>
        </p:txBody>
      </p:sp>
      <p:sp>
        <p:nvSpPr>
          <p:cNvPr id="1730" name="Shape 1730"/>
          <p:cNvSpPr/>
          <p:nvPr/>
        </p:nvSpPr>
        <p:spPr>
          <a:xfrm>
            <a:off x="3886200" y="5486400"/>
            <a:ext cx="685799"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r>
              <a:rPr lang="en-US" sz="1200">
                <a:solidFill>
                  <a:schemeClr val="dk1"/>
                </a:solidFill>
                <a:latin typeface="Arial"/>
                <a:ea typeface="Arial"/>
                <a:cs typeface="Arial"/>
                <a:sym typeface="Arial"/>
              </a:rPr>
              <a:t>,</a:t>
            </a:r>
            <a:r>
              <a:rPr lang="en-US" sz="1200">
                <a:solidFill>
                  <a:srgbClr val="D10201"/>
                </a:solidFill>
                <a:latin typeface="Arial"/>
                <a:ea typeface="Arial"/>
                <a:cs typeface="Arial"/>
                <a:sym typeface="Arial"/>
              </a:rPr>
              <a:t>npg</a:t>
            </a:r>
          </a:p>
        </p:txBody>
      </p:sp>
      <p:sp>
        <p:nvSpPr>
          <p:cNvPr id="1731" name="Shape 1731"/>
          <p:cNvSpPr/>
          <p:nvPr/>
        </p:nvSpPr>
        <p:spPr>
          <a:xfrm>
            <a:off x="2971800" y="4495800"/>
            <a:ext cx="685799"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r>
              <a:rPr lang="en-US" sz="1200">
                <a:solidFill>
                  <a:schemeClr val="dk1"/>
                </a:solidFill>
                <a:latin typeface="Arial"/>
                <a:ea typeface="Arial"/>
                <a:cs typeface="Arial"/>
                <a:sym typeface="Arial"/>
              </a:rPr>
              <a:t>,</a:t>
            </a:r>
            <a:r>
              <a:rPr lang="en-US" sz="1200">
                <a:solidFill>
                  <a:srgbClr val="D10201"/>
                </a:solidFill>
                <a:latin typeface="Arial"/>
                <a:ea typeface="Arial"/>
                <a:cs typeface="Arial"/>
                <a:sym typeface="Arial"/>
              </a:rPr>
              <a:t>npg</a:t>
            </a:r>
          </a:p>
        </p:txBody>
      </p:sp>
      <p:sp>
        <p:nvSpPr>
          <p:cNvPr id="1732" name="Shape 1732"/>
          <p:cNvSpPr/>
          <p:nvPr/>
        </p:nvSpPr>
        <p:spPr>
          <a:xfrm>
            <a:off x="5638800" y="54102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a:solidFill>
                  <a:srgbClr val="D10201"/>
                </a:solidFill>
                <a:latin typeface="Arial"/>
                <a:ea typeface="Arial"/>
                <a:cs typeface="Arial"/>
                <a:sym typeface="Arial"/>
              </a:rPr>
              <a:t>npg</a:t>
            </a:r>
          </a:p>
        </p:txBody>
      </p:sp>
      <p:sp>
        <p:nvSpPr>
          <p:cNvPr id="1733" name="Shape 1733"/>
          <p:cNvSpPr/>
          <p:nvPr/>
        </p:nvSpPr>
        <p:spPr>
          <a:xfrm>
            <a:off x="4572000" y="44958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a:solidFill>
                  <a:srgbClr val="D10201"/>
                </a:solidFill>
                <a:latin typeface="Arial"/>
                <a:ea typeface="Arial"/>
                <a:cs typeface="Arial"/>
                <a:sym typeface="Arial"/>
              </a:rPr>
              <a:t>npg</a:t>
            </a:r>
          </a:p>
        </p:txBody>
      </p:sp>
      <p:sp>
        <p:nvSpPr>
          <p:cNvPr id="1734" name="Shape 1734"/>
          <p:cNvSpPr/>
          <p:nvPr/>
        </p:nvSpPr>
        <p:spPr>
          <a:xfrm>
            <a:off x="7162800" y="35814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a:solidFill>
                  <a:srgbClr val="D10201"/>
                </a:solidFill>
                <a:latin typeface="Arial"/>
                <a:ea typeface="Arial"/>
                <a:cs typeface="Arial"/>
                <a:sym typeface="Arial"/>
              </a:rPr>
              <a:t>npg</a:t>
            </a:r>
          </a:p>
        </p:txBody>
      </p:sp>
      <p:sp>
        <p:nvSpPr>
          <p:cNvPr id="1735" name="Shape 1735"/>
          <p:cNvSpPr/>
          <p:nvPr/>
        </p:nvSpPr>
        <p:spPr>
          <a:xfrm>
            <a:off x="5867400" y="27432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a:solidFill>
                  <a:srgbClr val="D10201"/>
                </a:solidFill>
                <a:latin typeface="Arial"/>
                <a:ea typeface="Arial"/>
                <a:cs typeface="Arial"/>
                <a:sym typeface="Arial"/>
              </a:rPr>
              <a:t>npg</a:t>
            </a:r>
          </a:p>
        </p:txBody>
      </p:sp>
      <p:sp>
        <p:nvSpPr>
          <p:cNvPr id="1736" name="Shape 1736"/>
          <p:cNvSpPr/>
          <p:nvPr/>
        </p:nvSpPr>
        <p:spPr>
          <a:xfrm>
            <a:off x="3200400" y="34290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a:solidFill>
                  <a:srgbClr val="D10201"/>
                </a:solidFill>
                <a:latin typeface="Arial"/>
                <a:ea typeface="Arial"/>
                <a:cs typeface="Arial"/>
                <a:sym typeface="Arial"/>
              </a:rPr>
              <a:t>npg</a:t>
            </a:r>
          </a:p>
        </p:txBody>
      </p:sp>
      <p:sp>
        <p:nvSpPr>
          <p:cNvPr id="1737" name="Shape 1737"/>
          <p:cNvSpPr/>
          <p:nvPr/>
        </p:nvSpPr>
        <p:spPr>
          <a:xfrm>
            <a:off x="1295400" y="4431150"/>
            <a:ext cx="2775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0.5</a:t>
            </a:r>
          </a:p>
        </p:txBody>
      </p:sp>
      <p:sp>
        <p:nvSpPr>
          <p:cNvPr id="1738" name="Shape 1738"/>
          <p:cNvSpPr/>
          <p:nvPr/>
        </p:nvSpPr>
        <p:spPr>
          <a:xfrm>
            <a:off x="1676400" y="49530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739" name="Shape 1739"/>
          <p:cNvSpPr/>
          <p:nvPr/>
        </p:nvSpPr>
        <p:spPr>
          <a:xfrm>
            <a:off x="2514600" y="44196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740" name="Shape 1740"/>
          <p:cNvSpPr/>
          <p:nvPr/>
        </p:nvSpPr>
        <p:spPr>
          <a:xfrm>
            <a:off x="3657600" y="4507350"/>
            <a:ext cx="2775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0.5</a:t>
            </a:r>
          </a:p>
        </p:txBody>
      </p:sp>
      <p:sp>
        <p:nvSpPr>
          <p:cNvPr id="1741" name="Shape 1741"/>
          <p:cNvSpPr/>
          <p:nvPr/>
        </p:nvSpPr>
        <p:spPr>
          <a:xfrm>
            <a:off x="4572000" y="5497950"/>
            <a:ext cx="2775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0.5</a:t>
            </a:r>
          </a:p>
        </p:txBody>
      </p:sp>
      <p:sp>
        <p:nvSpPr>
          <p:cNvPr id="1742" name="Shape 1742"/>
          <p:cNvSpPr/>
          <p:nvPr/>
        </p:nvSpPr>
        <p:spPr>
          <a:xfrm>
            <a:off x="2971800" y="54864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743" name="Shape 1743"/>
          <p:cNvSpPr/>
          <p:nvPr/>
        </p:nvSpPr>
        <p:spPr>
          <a:xfrm>
            <a:off x="4953000" y="44958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744" name="Shape 1744"/>
          <p:cNvSpPr/>
          <p:nvPr/>
        </p:nvSpPr>
        <p:spPr>
          <a:xfrm>
            <a:off x="6019800" y="5421744"/>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745" name="Shape 1745"/>
          <p:cNvSpPr/>
          <p:nvPr/>
        </p:nvSpPr>
        <p:spPr>
          <a:xfrm>
            <a:off x="3569855" y="3440544"/>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746" name="Shape 1746"/>
          <p:cNvSpPr/>
          <p:nvPr/>
        </p:nvSpPr>
        <p:spPr>
          <a:xfrm>
            <a:off x="7520710" y="3581400"/>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747" name="Shape 1747"/>
          <p:cNvSpPr/>
          <p:nvPr/>
        </p:nvSpPr>
        <p:spPr>
          <a:xfrm>
            <a:off x="6236855" y="2754744"/>
            <a:ext cx="228600" cy="20431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1748" name="Shape 1748"/>
          <p:cNvSpPr/>
          <p:nvPr/>
        </p:nvSpPr>
        <p:spPr>
          <a:xfrm>
            <a:off x="2590800" y="5486400"/>
            <a:ext cx="381000" cy="214699"/>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dma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Shape 1753"/>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52</a:t>
            </a:fld>
            <a:endParaRPr lang="en-US" sz="1200">
              <a:solidFill>
                <a:srgbClr val="D10202"/>
              </a:solidFill>
              <a:latin typeface="Arial"/>
              <a:ea typeface="Arial"/>
              <a:cs typeface="Arial"/>
              <a:sym typeface="Arial"/>
            </a:endParaRPr>
          </a:p>
        </p:txBody>
      </p:sp>
      <p:sp>
        <p:nvSpPr>
          <p:cNvPr id="1754" name="Shape 1754"/>
          <p:cNvSpPr txBox="1">
            <a:spLocks noGrp="1"/>
          </p:cNvSpPr>
          <p:nvPr>
            <p:ph type="title"/>
          </p:nvPr>
        </p:nvSpPr>
        <p:spPr>
          <a:xfrm>
            <a:off x="304800" y="152400"/>
            <a:ext cx="8534399"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Build Graph G: Add Semantic Types</a:t>
            </a:r>
          </a:p>
        </p:txBody>
      </p:sp>
      <p:graphicFrame>
        <p:nvGraphicFramePr>
          <p:cNvPr id="1755" name="Shape 1755"/>
          <p:cNvGraphicFramePr/>
          <p:nvPr/>
        </p:nvGraphicFramePr>
        <p:xfrm>
          <a:off x="914400" y="1066800"/>
          <a:ext cx="7315200" cy="1371650"/>
        </p:xfrm>
        <a:graphic>
          <a:graphicData uri="http://schemas.openxmlformats.org/drawingml/2006/table">
            <a:tbl>
              <a:tblPr bandRow="1">
                <a:noFill/>
                <a:tableStyleId>{A399751C-6827-4E41-B135-C0F853442EDF}</a:tableStyleId>
              </a:tblPr>
              <a:tblGrid>
                <a:gridCol w="2204575">
                  <a:extLst>
                    <a:ext uri="{9D8B030D-6E8A-4147-A177-3AD203B41FA5}">
                      <a16:colId xmlns:a16="http://schemas.microsoft.com/office/drawing/2014/main" val="20000"/>
                    </a:ext>
                  </a:extLst>
                </a:gridCol>
                <a:gridCol w="5110625">
                  <a:extLst>
                    <a:ext uri="{9D8B030D-6E8A-4147-A177-3AD203B41FA5}">
                      <a16:colId xmlns:a16="http://schemas.microsoft.com/office/drawing/2014/main" val="20001"/>
                    </a:ext>
                  </a:extLst>
                </a:gridCol>
              </a:tblGrid>
              <a:tr h="13875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title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FF"/>
                        </a:buClr>
                        <a:buSzPct val="25000"/>
                        <a:buFont typeface="Trebuchet MS"/>
                        <a:buNone/>
                      </a:pPr>
                      <a:r>
                        <a:rPr lang="en-US" sz="1200" b="0" i="0" dirty="0">
                          <a:solidFill>
                            <a:srgbClr val="0000FF"/>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0000FF"/>
                          </a:solidFill>
                          <a:latin typeface="Arial" panose="020B0604020202020204" pitchFamily="34" charset="0"/>
                          <a:ea typeface="Trebuchet MS"/>
                          <a:cs typeface="Arial" panose="020B0604020202020204" pitchFamily="34" charset="0"/>
                          <a:sym typeface="Trebuchet MS"/>
                        </a:rPr>
                        <a:t>CulturalHeritageObject,title</a:t>
                      </a:r>
                      <a:r>
                        <a:rPr lang="en-US" sz="1200" b="0" i="0" dirty="0">
                          <a:solidFill>
                            <a:srgbClr val="0000FF"/>
                          </a:solidFill>
                          <a:latin typeface="Arial" panose="020B0604020202020204" pitchFamily="34" charset="0"/>
                          <a:ea typeface="Trebuchet MS"/>
                          <a:cs typeface="Arial" panose="020B0604020202020204" pitchFamily="34" charset="0"/>
                          <a:sym typeface="Trebuchet MS"/>
                        </a:rPr>
                        <a:t>&gt; </a:t>
                      </a:r>
                      <a:r>
                        <a:rPr lang="en-US" sz="1200" b="0" i="0" dirty="0">
                          <a:latin typeface="Arial" panose="020B0604020202020204" pitchFamily="34" charset="0"/>
                          <a:ea typeface="Trebuchet MS"/>
                          <a:cs typeface="Arial" panose="020B0604020202020204" pitchFamily="34" charset="0"/>
                          <a:sym typeface="Trebuchet MS"/>
                        </a:rPr>
                        <a:t>  </a:t>
                      </a:r>
                      <a:r>
                        <a:rPr lang="en-US" sz="1200" b="0" i="0" dirty="0">
                          <a:solidFill>
                            <a:schemeClr val="dk1"/>
                          </a:solidFill>
                          <a:latin typeface="Arial" panose="020B0604020202020204" pitchFamily="34" charset="0"/>
                          <a:ea typeface="Trebuchet MS"/>
                          <a:cs typeface="Arial" panose="020B0604020202020204" pitchFamily="34" charset="0"/>
                          <a:sym typeface="Trebuchet MS"/>
                        </a:rPr>
                        <a:t>&lt;</a:t>
                      </a:r>
                      <a:r>
                        <a:rPr lang="en-US" sz="1200" b="0" i="0" dirty="0" err="1">
                          <a:solidFill>
                            <a:schemeClr val="dk1"/>
                          </a:solidFill>
                          <a:latin typeface="Arial" panose="020B0604020202020204" pitchFamily="34" charset="0"/>
                          <a:ea typeface="Trebuchet MS"/>
                          <a:cs typeface="Arial" panose="020B0604020202020204" pitchFamily="34" charset="0"/>
                          <a:sym typeface="Trebuchet MS"/>
                        </a:rPr>
                        <a:t>CulturalHeritageObject,label</a:t>
                      </a:r>
                      <a:r>
                        <a:rPr lang="en-US" sz="1200" b="0" i="0" dirty="0">
                          <a:solidFill>
                            <a:schemeClr val="dk1"/>
                          </a:solidFill>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credit</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CulturalHeritageObject,provenance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Person,note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classification</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Concept,prefLabel</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Concept,label</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name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aac:Person,name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foaf:Person,name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chemeClr val="dk1"/>
                        </a:buClr>
                        <a:buSzPct val="25000"/>
                        <a:buFont typeface="Trebuchet MS"/>
                        <a:buNone/>
                      </a:pPr>
                      <a:r>
                        <a:rPr lang="en-US" sz="1200" b="0" i="0" dirty="0" err="1">
                          <a:latin typeface="Arial" panose="020B0604020202020204" pitchFamily="34" charset="0"/>
                          <a:ea typeface="Trebuchet MS"/>
                          <a:cs typeface="Arial" panose="020B0604020202020204" pitchFamily="34" charset="0"/>
                          <a:sym typeface="Trebuchet MS"/>
                        </a:rPr>
                        <a:t>imageURL</a:t>
                      </a:r>
                      <a:endParaRPr lang="en-US"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Document,uri</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WebResource,uri</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756" name="Shape 1756"/>
          <p:cNvSpPr/>
          <p:nvPr/>
        </p:nvSpPr>
        <p:spPr>
          <a:xfrm>
            <a:off x="3810000" y="5292044"/>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sp>
        <p:nvSpPr>
          <p:cNvPr id="1757" name="Shape 1757"/>
          <p:cNvSpPr/>
          <p:nvPr/>
        </p:nvSpPr>
        <p:spPr>
          <a:xfrm>
            <a:off x="1905000" y="4270928"/>
            <a:ext cx="23622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b="1" i="0" u="none" strike="noStrike" cap="none">
                <a:solidFill>
                  <a:srgbClr val="0000FF"/>
                </a:solidFill>
                <a:latin typeface="Arial"/>
                <a:ea typeface="Arial"/>
                <a:cs typeface="Arial"/>
                <a:sym typeface="Arial"/>
              </a:rPr>
              <a:t>CulturalHeritageObject</a:t>
            </a:r>
          </a:p>
        </p:txBody>
      </p:sp>
      <p:cxnSp>
        <p:nvCxnSpPr>
          <p:cNvPr id="1758" name="Shape 1758"/>
          <p:cNvCxnSpPr>
            <a:stCxn id="1757" idx="4"/>
            <a:endCxn id="1756" idx="0"/>
          </p:cNvCxnSpPr>
          <p:nvPr/>
        </p:nvCxnSpPr>
        <p:spPr>
          <a:xfrm rot="-5400000" flipH="1">
            <a:off x="3390900" y="4301445"/>
            <a:ext cx="685800" cy="12954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1759" name="Shape 1759"/>
          <p:cNvCxnSpPr>
            <a:stCxn id="1756" idx="4"/>
          </p:cNvCxnSpPr>
          <p:nvPr/>
        </p:nvCxnSpPr>
        <p:spPr>
          <a:xfrm rot="5400000">
            <a:off x="3802350" y="5796194"/>
            <a:ext cx="778500" cy="379800"/>
          </a:xfrm>
          <a:prstGeom prst="curvedConnector3">
            <a:avLst>
              <a:gd name="adj1" fmla="val 50009"/>
            </a:avLst>
          </a:prstGeom>
          <a:solidFill>
            <a:srgbClr val="00B8FF"/>
          </a:solidFill>
          <a:ln w="12700" cap="flat" cmpd="sng">
            <a:solidFill>
              <a:srgbClr val="3F3F3F"/>
            </a:solidFill>
            <a:prstDash val="dash"/>
            <a:round/>
            <a:headEnd type="none" w="med" len="med"/>
            <a:tailEnd type="triangle" w="lg" len="lg"/>
          </a:ln>
        </p:spPr>
      </p:cxnSp>
      <p:sp>
        <p:nvSpPr>
          <p:cNvPr id="1760" name="Shape 1760"/>
          <p:cNvSpPr txBox="1"/>
          <p:nvPr/>
        </p:nvSpPr>
        <p:spPr>
          <a:xfrm>
            <a:off x="3844171" y="5977844"/>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name</a:t>
            </a:r>
          </a:p>
        </p:txBody>
      </p:sp>
      <p:sp>
        <p:nvSpPr>
          <p:cNvPr id="1761" name="Shape 1761"/>
          <p:cNvSpPr txBox="1"/>
          <p:nvPr/>
        </p:nvSpPr>
        <p:spPr>
          <a:xfrm>
            <a:off x="3521569" y="4954978"/>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1762" name="Shape 1762"/>
          <p:cNvSpPr txBox="1"/>
          <p:nvPr/>
        </p:nvSpPr>
        <p:spPr>
          <a:xfrm>
            <a:off x="3812621" y="6375478"/>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cxnSp>
        <p:nvCxnSpPr>
          <p:cNvPr id="1763" name="Shape 1763"/>
          <p:cNvCxnSpPr>
            <a:stCxn id="1757" idx="3"/>
          </p:cNvCxnSpPr>
          <p:nvPr/>
        </p:nvCxnSpPr>
        <p:spPr>
          <a:xfrm rot="-5400000" flipH="1">
            <a:off x="2243886" y="4564189"/>
            <a:ext cx="735000" cy="7209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764" name="Shape 1764"/>
          <p:cNvCxnSpPr>
            <a:stCxn id="1765" idx="4"/>
            <a:endCxn id="1766" idx="0"/>
          </p:cNvCxnSpPr>
          <p:nvPr/>
        </p:nvCxnSpPr>
        <p:spPr>
          <a:xfrm rot="5400000">
            <a:off x="2035499" y="5422544"/>
            <a:ext cx="762000" cy="11106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cxnSp>
        <p:nvCxnSpPr>
          <p:cNvPr id="1767" name="Shape 1767"/>
          <p:cNvCxnSpPr>
            <a:stCxn id="1757" idx="2"/>
          </p:cNvCxnSpPr>
          <p:nvPr/>
        </p:nvCxnSpPr>
        <p:spPr>
          <a:xfrm flipH="1">
            <a:off x="706500" y="4438586"/>
            <a:ext cx="11985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1768" name="Shape 1768"/>
          <p:cNvCxnSpPr>
            <a:stCxn id="1757" idx="2"/>
          </p:cNvCxnSpPr>
          <p:nvPr/>
        </p:nvCxnSpPr>
        <p:spPr>
          <a:xfrm flipH="1">
            <a:off x="1445400" y="4438586"/>
            <a:ext cx="459600" cy="1440000"/>
          </a:xfrm>
          <a:prstGeom prst="curvedConnector2">
            <a:avLst/>
          </a:prstGeom>
          <a:solidFill>
            <a:srgbClr val="00B8FF"/>
          </a:solidFill>
          <a:ln w="12700" cap="flat" cmpd="sng">
            <a:solidFill>
              <a:srgbClr val="3F3F3F"/>
            </a:solidFill>
            <a:prstDash val="dash"/>
            <a:round/>
            <a:headEnd type="none" w="med" len="med"/>
            <a:tailEnd type="triangle" w="lg" len="lg"/>
          </a:ln>
        </p:spPr>
      </p:cxnSp>
      <p:sp>
        <p:nvSpPr>
          <p:cNvPr id="1769" name="Shape 1769"/>
          <p:cNvSpPr txBox="1"/>
          <p:nvPr/>
        </p:nvSpPr>
        <p:spPr>
          <a:xfrm>
            <a:off x="2209800" y="4954978"/>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1770" name="Shape 1770"/>
          <p:cNvSpPr txBox="1"/>
          <p:nvPr/>
        </p:nvSpPr>
        <p:spPr>
          <a:xfrm>
            <a:off x="228600" y="4954978"/>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1771" name="Shape 1771"/>
          <p:cNvSpPr txBox="1"/>
          <p:nvPr/>
        </p:nvSpPr>
        <p:spPr>
          <a:xfrm>
            <a:off x="1600200" y="4954978"/>
            <a:ext cx="311671"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FF"/>
                </a:solidFill>
                <a:latin typeface="Arial"/>
                <a:ea typeface="Arial"/>
                <a:cs typeface="Arial"/>
                <a:sym typeface="Arial"/>
              </a:rPr>
              <a:t>title</a:t>
            </a:r>
          </a:p>
        </p:txBody>
      </p:sp>
      <p:sp>
        <p:nvSpPr>
          <p:cNvPr id="1772" name="Shape 1772"/>
          <p:cNvSpPr txBox="1"/>
          <p:nvPr/>
        </p:nvSpPr>
        <p:spPr>
          <a:xfrm>
            <a:off x="2133600" y="5977844"/>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prefLabel</a:t>
            </a:r>
          </a:p>
        </p:txBody>
      </p:sp>
      <p:sp>
        <p:nvSpPr>
          <p:cNvPr id="1766" name="Shape 1766"/>
          <p:cNvSpPr txBox="1"/>
          <p:nvPr/>
        </p:nvSpPr>
        <p:spPr>
          <a:xfrm>
            <a:off x="1676400" y="6358844"/>
            <a:ext cx="369391"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type</a:t>
            </a:r>
          </a:p>
        </p:txBody>
      </p:sp>
      <p:sp>
        <p:nvSpPr>
          <p:cNvPr id="1773" name="Shape 1773"/>
          <p:cNvSpPr txBox="1"/>
          <p:nvPr/>
        </p:nvSpPr>
        <p:spPr>
          <a:xfrm>
            <a:off x="152400" y="5421362"/>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creationDate</a:t>
            </a:r>
          </a:p>
        </p:txBody>
      </p:sp>
      <p:sp>
        <p:nvSpPr>
          <p:cNvPr id="1774" name="Shape 1774"/>
          <p:cNvSpPr txBox="1"/>
          <p:nvPr/>
        </p:nvSpPr>
        <p:spPr>
          <a:xfrm>
            <a:off x="1214659" y="5878562"/>
            <a:ext cx="461740" cy="230832"/>
          </a:xfrm>
          <a:prstGeom prst="rect">
            <a:avLst/>
          </a:prstGeom>
          <a:solidFill>
            <a:srgbClr val="FFFFFF"/>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title</a:t>
            </a:r>
          </a:p>
        </p:txBody>
      </p:sp>
      <p:sp>
        <p:nvSpPr>
          <p:cNvPr id="1765" name="Shape 1765"/>
          <p:cNvSpPr/>
          <p:nvPr/>
        </p:nvSpPr>
        <p:spPr>
          <a:xfrm>
            <a:off x="2286000" y="5292044"/>
            <a:ext cx="1371599"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Concept</a:t>
            </a:r>
          </a:p>
        </p:txBody>
      </p:sp>
      <p:sp>
        <p:nvSpPr>
          <p:cNvPr id="1775" name="Shape 1775"/>
          <p:cNvSpPr/>
          <p:nvPr/>
        </p:nvSpPr>
        <p:spPr>
          <a:xfrm>
            <a:off x="5257800" y="5292044"/>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1776" name="Shape 1776"/>
          <p:cNvCxnSpPr>
            <a:stCxn id="1757" idx="5"/>
            <a:endCxn id="1775" idx="0"/>
          </p:cNvCxnSpPr>
          <p:nvPr/>
        </p:nvCxnSpPr>
        <p:spPr>
          <a:xfrm rot="-5400000" flipH="1">
            <a:off x="4507763" y="3970639"/>
            <a:ext cx="735000" cy="19080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777" name="Shape 1777"/>
          <p:cNvCxnSpPr>
            <a:stCxn id="1775" idx="4"/>
          </p:cNvCxnSpPr>
          <p:nvPr/>
        </p:nvCxnSpPr>
        <p:spPr>
          <a:xfrm rot="5400000">
            <a:off x="5334600" y="5864144"/>
            <a:ext cx="762000" cy="2274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sp>
        <p:nvSpPr>
          <p:cNvPr id="1778" name="Shape 1778"/>
          <p:cNvSpPr txBox="1"/>
          <p:nvPr/>
        </p:nvSpPr>
        <p:spPr>
          <a:xfrm>
            <a:off x="5334000" y="5977844"/>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1779" name="Shape 1779"/>
          <p:cNvSpPr txBox="1"/>
          <p:nvPr/>
        </p:nvSpPr>
        <p:spPr>
          <a:xfrm>
            <a:off x="5038642" y="5031178"/>
            <a:ext cx="3717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1780" name="Shape 1780"/>
          <p:cNvSpPr txBox="1"/>
          <p:nvPr/>
        </p:nvSpPr>
        <p:spPr>
          <a:xfrm>
            <a:off x="5412821" y="6358844"/>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sp>
        <p:nvSpPr>
          <p:cNvPr id="1781" name="Shape 1781"/>
          <p:cNvSpPr/>
          <p:nvPr/>
        </p:nvSpPr>
        <p:spPr>
          <a:xfrm>
            <a:off x="3657600" y="2594527"/>
            <a:ext cx="22860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1782" name="Shape 1782"/>
          <p:cNvSpPr/>
          <p:nvPr/>
        </p:nvSpPr>
        <p:spPr>
          <a:xfrm>
            <a:off x="6400800" y="3432728"/>
            <a:ext cx="137159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WebResource</a:t>
            </a:r>
          </a:p>
        </p:txBody>
      </p:sp>
      <p:sp>
        <p:nvSpPr>
          <p:cNvPr id="1783" name="Shape 1783"/>
          <p:cNvSpPr txBox="1"/>
          <p:nvPr/>
        </p:nvSpPr>
        <p:spPr>
          <a:xfrm>
            <a:off x="7086600" y="4375412"/>
            <a:ext cx="457200"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image</a:t>
            </a:r>
          </a:p>
        </p:txBody>
      </p:sp>
      <p:cxnSp>
        <p:nvCxnSpPr>
          <p:cNvPr id="1784" name="Shape 1784"/>
          <p:cNvCxnSpPr>
            <a:stCxn id="1782" idx="4"/>
            <a:endCxn id="1783" idx="0"/>
          </p:cNvCxnSpPr>
          <p:nvPr/>
        </p:nvCxnSpPr>
        <p:spPr>
          <a:xfrm rot="-5400000" flipH="1">
            <a:off x="6897149" y="3957495"/>
            <a:ext cx="607500" cy="228600"/>
          </a:xfrm>
          <a:prstGeom prst="curvedConnector3">
            <a:avLst>
              <a:gd name="adj1" fmla="val 49989"/>
            </a:avLst>
          </a:prstGeom>
          <a:solidFill>
            <a:srgbClr val="00B8FF"/>
          </a:solidFill>
          <a:ln w="12700" cap="flat" cmpd="sng">
            <a:solidFill>
              <a:srgbClr val="3F3F3F"/>
            </a:solidFill>
            <a:prstDash val="dash"/>
            <a:round/>
            <a:headEnd type="none" w="med" len="med"/>
            <a:tailEnd type="triangle" w="lg" len="lg"/>
          </a:ln>
        </p:spPr>
      </p:cxnSp>
      <p:sp>
        <p:nvSpPr>
          <p:cNvPr id="1785" name="Shape 1785"/>
          <p:cNvSpPr txBox="1"/>
          <p:nvPr/>
        </p:nvSpPr>
        <p:spPr>
          <a:xfrm>
            <a:off x="6953696" y="4040578"/>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uri</a:t>
            </a:r>
          </a:p>
        </p:txBody>
      </p:sp>
      <p:cxnSp>
        <p:nvCxnSpPr>
          <p:cNvPr id="1786" name="Shape 1786"/>
          <p:cNvCxnSpPr>
            <a:stCxn id="1781" idx="4"/>
            <a:endCxn id="1757" idx="0"/>
          </p:cNvCxnSpPr>
          <p:nvPr/>
        </p:nvCxnSpPr>
        <p:spPr>
          <a:xfrm rot="5400000">
            <a:off x="3272850" y="2743094"/>
            <a:ext cx="1340999" cy="1714500"/>
          </a:xfrm>
          <a:prstGeom prst="curvedConnector3">
            <a:avLst>
              <a:gd name="adj1" fmla="val 50003"/>
            </a:avLst>
          </a:prstGeom>
          <a:solidFill>
            <a:srgbClr val="00B8FF"/>
          </a:solidFill>
          <a:ln w="12700" cap="flat" cmpd="sng">
            <a:solidFill>
              <a:srgbClr val="404040"/>
            </a:solidFill>
            <a:prstDash val="solid"/>
            <a:round/>
            <a:headEnd type="none" w="med" len="med"/>
            <a:tailEnd type="triangle" w="lg" len="lg"/>
          </a:ln>
        </p:spPr>
      </p:cxnSp>
      <p:sp>
        <p:nvSpPr>
          <p:cNvPr id="1787" name="Shape 1787"/>
          <p:cNvSpPr txBox="1"/>
          <p:nvPr/>
        </p:nvSpPr>
        <p:spPr>
          <a:xfrm>
            <a:off x="3200400" y="3387044"/>
            <a:ext cx="1158732"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aggregatedCHO</a:t>
            </a:r>
          </a:p>
        </p:txBody>
      </p:sp>
      <p:sp>
        <p:nvSpPr>
          <p:cNvPr id="1788" name="Shape 1788"/>
          <p:cNvSpPr txBox="1"/>
          <p:nvPr/>
        </p:nvSpPr>
        <p:spPr>
          <a:xfrm>
            <a:off x="5783832" y="3234644"/>
            <a:ext cx="61696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hasView</a:t>
            </a:r>
          </a:p>
        </p:txBody>
      </p:sp>
      <p:cxnSp>
        <p:nvCxnSpPr>
          <p:cNvPr id="1789" name="Shape 1789"/>
          <p:cNvCxnSpPr>
            <a:stCxn id="1781" idx="4"/>
            <a:endCxn id="1782" idx="0"/>
          </p:cNvCxnSpPr>
          <p:nvPr/>
        </p:nvCxnSpPr>
        <p:spPr>
          <a:xfrm rot="-5400000" flipH="1">
            <a:off x="5692200" y="2038244"/>
            <a:ext cx="502799" cy="2286000"/>
          </a:xfrm>
          <a:prstGeom prst="curvedConnector3">
            <a:avLst>
              <a:gd name="adj1" fmla="val 50008"/>
            </a:avLst>
          </a:prstGeom>
          <a:solidFill>
            <a:srgbClr val="00B8FF"/>
          </a:solidFill>
          <a:ln w="12700" cap="flat" cmpd="sng">
            <a:solidFill>
              <a:srgbClr val="404040"/>
            </a:solidFill>
            <a:prstDash val="solid"/>
            <a:round/>
            <a:headEnd type="none" w="med" len="med"/>
            <a:tailEnd type="triangle" w="lg" len="lg"/>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Shape 1794"/>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53</a:t>
            </a:fld>
            <a:endParaRPr lang="en-US" sz="1200">
              <a:solidFill>
                <a:srgbClr val="D10202"/>
              </a:solidFill>
              <a:latin typeface="Arial"/>
              <a:ea typeface="Arial"/>
              <a:cs typeface="Arial"/>
              <a:sym typeface="Arial"/>
            </a:endParaRPr>
          </a:p>
        </p:txBody>
      </p:sp>
      <p:sp>
        <p:nvSpPr>
          <p:cNvPr id="1795" name="Shape 1795"/>
          <p:cNvSpPr txBox="1">
            <a:spLocks noGrp="1"/>
          </p:cNvSpPr>
          <p:nvPr>
            <p:ph type="title"/>
          </p:nvPr>
        </p:nvSpPr>
        <p:spPr>
          <a:xfrm>
            <a:off x="304800" y="152400"/>
            <a:ext cx="8534399"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Build Graph G: Add Semantic Types</a:t>
            </a:r>
          </a:p>
        </p:txBody>
      </p:sp>
      <p:graphicFrame>
        <p:nvGraphicFramePr>
          <p:cNvPr id="1796" name="Shape 1796"/>
          <p:cNvGraphicFramePr/>
          <p:nvPr/>
        </p:nvGraphicFramePr>
        <p:xfrm>
          <a:off x="914400" y="1066800"/>
          <a:ext cx="7315200" cy="1371650"/>
        </p:xfrm>
        <a:graphic>
          <a:graphicData uri="http://schemas.openxmlformats.org/drawingml/2006/table">
            <a:tbl>
              <a:tblPr bandRow="1">
                <a:noFill/>
                <a:tableStyleId>{A399751C-6827-4E41-B135-C0F853442EDF}</a:tableStyleId>
              </a:tblPr>
              <a:tblGrid>
                <a:gridCol w="2204575">
                  <a:extLst>
                    <a:ext uri="{9D8B030D-6E8A-4147-A177-3AD203B41FA5}">
                      <a16:colId xmlns:a16="http://schemas.microsoft.com/office/drawing/2014/main" val="20000"/>
                    </a:ext>
                  </a:extLst>
                </a:gridCol>
                <a:gridCol w="5110625">
                  <a:extLst>
                    <a:ext uri="{9D8B030D-6E8A-4147-A177-3AD203B41FA5}">
                      <a16:colId xmlns:a16="http://schemas.microsoft.com/office/drawing/2014/main" val="20001"/>
                    </a:ext>
                  </a:extLst>
                </a:gridCol>
              </a:tblGrid>
              <a:tr h="13875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title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CulturalHeritageObject,title</a:t>
                      </a:r>
                      <a:r>
                        <a:rPr lang="en-US" sz="1200" b="0" i="0" dirty="0">
                          <a:latin typeface="Arial" panose="020B0604020202020204" pitchFamily="34" charset="0"/>
                          <a:ea typeface="Trebuchet MS"/>
                          <a:cs typeface="Arial" panose="020B0604020202020204" pitchFamily="34" charset="0"/>
                          <a:sym typeface="Trebuchet MS"/>
                        </a:rPr>
                        <a:t>&gt;   </a:t>
                      </a:r>
                      <a:r>
                        <a:rPr lang="en-US" sz="1200" b="0" i="0" dirty="0">
                          <a:solidFill>
                            <a:srgbClr val="0000FF"/>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0000FF"/>
                          </a:solidFill>
                          <a:latin typeface="Arial" panose="020B0604020202020204" pitchFamily="34" charset="0"/>
                          <a:ea typeface="Trebuchet MS"/>
                          <a:cs typeface="Arial" panose="020B0604020202020204" pitchFamily="34" charset="0"/>
                          <a:sym typeface="Trebuchet MS"/>
                        </a:rPr>
                        <a:t>CulturalHeritageObject,label</a:t>
                      </a:r>
                      <a:r>
                        <a:rPr lang="en-US" sz="1200" b="0" i="0" dirty="0">
                          <a:solidFill>
                            <a:srgbClr val="0000FF"/>
                          </a:solidFill>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credit</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CulturalHeritageObject,provenance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Person,note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classification</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Concept,prefLabel</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Concept,label</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name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aac:Person,name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foaf:Person,name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chemeClr val="dk1"/>
                        </a:buClr>
                        <a:buSzPct val="25000"/>
                        <a:buFont typeface="Trebuchet MS"/>
                        <a:buNone/>
                      </a:pPr>
                      <a:r>
                        <a:rPr lang="en-US" sz="1200" b="0" i="0" dirty="0" err="1">
                          <a:latin typeface="Arial" panose="020B0604020202020204" pitchFamily="34" charset="0"/>
                          <a:ea typeface="Trebuchet MS"/>
                          <a:cs typeface="Arial" panose="020B0604020202020204" pitchFamily="34" charset="0"/>
                          <a:sym typeface="Trebuchet MS"/>
                        </a:rPr>
                        <a:t>imageURL</a:t>
                      </a:r>
                      <a:endParaRPr lang="en-US"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Document,uri</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WebResource,uri</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797" name="Shape 1797"/>
          <p:cNvSpPr/>
          <p:nvPr/>
        </p:nvSpPr>
        <p:spPr>
          <a:xfrm>
            <a:off x="3810000" y="5292044"/>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sp>
        <p:nvSpPr>
          <p:cNvPr id="1798" name="Shape 1798"/>
          <p:cNvSpPr/>
          <p:nvPr/>
        </p:nvSpPr>
        <p:spPr>
          <a:xfrm>
            <a:off x="1905000" y="4270928"/>
            <a:ext cx="23622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b="1" i="0" u="none" strike="noStrike" cap="none">
                <a:solidFill>
                  <a:srgbClr val="0000FF"/>
                </a:solidFill>
                <a:latin typeface="Arial"/>
                <a:ea typeface="Arial"/>
                <a:cs typeface="Arial"/>
                <a:sym typeface="Arial"/>
              </a:rPr>
              <a:t>CulturalHeritageObject</a:t>
            </a:r>
          </a:p>
        </p:txBody>
      </p:sp>
      <p:cxnSp>
        <p:nvCxnSpPr>
          <p:cNvPr id="1799" name="Shape 1799"/>
          <p:cNvCxnSpPr>
            <a:stCxn id="1798" idx="4"/>
            <a:endCxn id="1797" idx="0"/>
          </p:cNvCxnSpPr>
          <p:nvPr/>
        </p:nvCxnSpPr>
        <p:spPr>
          <a:xfrm rot="-5400000" flipH="1">
            <a:off x="3390900" y="4301445"/>
            <a:ext cx="685800" cy="12954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1800" name="Shape 1800"/>
          <p:cNvCxnSpPr>
            <a:stCxn id="1797" idx="4"/>
          </p:cNvCxnSpPr>
          <p:nvPr/>
        </p:nvCxnSpPr>
        <p:spPr>
          <a:xfrm rot="5400000">
            <a:off x="3802350" y="5796194"/>
            <a:ext cx="778500" cy="379800"/>
          </a:xfrm>
          <a:prstGeom prst="curvedConnector3">
            <a:avLst>
              <a:gd name="adj1" fmla="val 50009"/>
            </a:avLst>
          </a:prstGeom>
          <a:solidFill>
            <a:srgbClr val="00B8FF"/>
          </a:solidFill>
          <a:ln w="12700" cap="flat" cmpd="sng">
            <a:solidFill>
              <a:srgbClr val="3F3F3F"/>
            </a:solidFill>
            <a:prstDash val="dash"/>
            <a:round/>
            <a:headEnd type="none" w="med" len="med"/>
            <a:tailEnd type="triangle" w="lg" len="lg"/>
          </a:ln>
        </p:spPr>
      </p:cxnSp>
      <p:sp>
        <p:nvSpPr>
          <p:cNvPr id="1801" name="Shape 1801"/>
          <p:cNvSpPr txBox="1"/>
          <p:nvPr/>
        </p:nvSpPr>
        <p:spPr>
          <a:xfrm>
            <a:off x="3844171" y="5977844"/>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name</a:t>
            </a:r>
          </a:p>
        </p:txBody>
      </p:sp>
      <p:sp>
        <p:nvSpPr>
          <p:cNvPr id="1802" name="Shape 1802"/>
          <p:cNvSpPr txBox="1"/>
          <p:nvPr/>
        </p:nvSpPr>
        <p:spPr>
          <a:xfrm>
            <a:off x="3521569" y="4954978"/>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1803" name="Shape 1803"/>
          <p:cNvSpPr txBox="1"/>
          <p:nvPr/>
        </p:nvSpPr>
        <p:spPr>
          <a:xfrm>
            <a:off x="3812621" y="6375478"/>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cxnSp>
        <p:nvCxnSpPr>
          <p:cNvPr id="1804" name="Shape 1804"/>
          <p:cNvCxnSpPr>
            <a:stCxn id="1798" idx="3"/>
          </p:cNvCxnSpPr>
          <p:nvPr/>
        </p:nvCxnSpPr>
        <p:spPr>
          <a:xfrm rot="-5400000" flipH="1">
            <a:off x="2243886" y="4564189"/>
            <a:ext cx="735000" cy="7209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805" name="Shape 1805"/>
          <p:cNvCxnSpPr>
            <a:stCxn id="1806" idx="4"/>
            <a:endCxn id="1807" idx="0"/>
          </p:cNvCxnSpPr>
          <p:nvPr/>
        </p:nvCxnSpPr>
        <p:spPr>
          <a:xfrm rot="5400000">
            <a:off x="2035499" y="5422544"/>
            <a:ext cx="762000" cy="11106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cxnSp>
        <p:nvCxnSpPr>
          <p:cNvPr id="1808" name="Shape 1808"/>
          <p:cNvCxnSpPr>
            <a:stCxn id="1798" idx="2"/>
          </p:cNvCxnSpPr>
          <p:nvPr/>
        </p:nvCxnSpPr>
        <p:spPr>
          <a:xfrm flipH="1">
            <a:off x="706500" y="4438586"/>
            <a:ext cx="11985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1809" name="Shape 1809"/>
          <p:cNvCxnSpPr>
            <a:stCxn id="1798" idx="2"/>
          </p:cNvCxnSpPr>
          <p:nvPr/>
        </p:nvCxnSpPr>
        <p:spPr>
          <a:xfrm flipH="1">
            <a:off x="1445400" y="4438586"/>
            <a:ext cx="459600" cy="1440000"/>
          </a:xfrm>
          <a:prstGeom prst="curvedConnector2">
            <a:avLst/>
          </a:prstGeom>
          <a:solidFill>
            <a:srgbClr val="00B8FF"/>
          </a:solidFill>
          <a:ln w="12700" cap="flat" cmpd="sng">
            <a:solidFill>
              <a:srgbClr val="3F3F3F"/>
            </a:solidFill>
            <a:prstDash val="dash"/>
            <a:round/>
            <a:headEnd type="none" w="med" len="med"/>
            <a:tailEnd type="triangle" w="lg" len="lg"/>
          </a:ln>
        </p:spPr>
      </p:cxnSp>
      <p:sp>
        <p:nvSpPr>
          <p:cNvPr id="1810" name="Shape 1810"/>
          <p:cNvSpPr txBox="1"/>
          <p:nvPr/>
        </p:nvSpPr>
        <p:spPr>
          <a:xfrm>
            <a:off x="2209800" y="4954978"/>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1811" name="Shape 1811"/>
          <p:cNvSpPr txBox="1"/>
          <p:nvPr/>
        </p:nvSpPr>
        <p:spPr>
          <a:xfrm>
            <a:off x="228600" y="4954978"/>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1812" name="Shape 1812"/>
          <p:cNvSpPr txBox="1"/>
          <p:nvPr/>
        </p:nvSpPr>
        <p:spPr>
          <a:xfrm>
            <a:off x="1600200" y="4954978"/>
            <a:ext cx="27755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title</a:t>
            </a:r>
          </a:p>
        </p:txBody>
      </p:sp>
      <p:sp>
        <p:nvSpPr>
          <p:cNvPr id="1813" name="Shape 1813"/>
          <p:cNvSpPr txBox="1"/>
          <p:nvPr/>
        </p:nvSpPr>
        <p:spPr>
          <a:xfrm>
            <a:off x="2133600" y="5977844"/>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prefLabel</a:t>
            </a:r>
          </a:p>
        </p:txBody>
      </p:sp>
      <p:sp>
        <p:nvSpPr>
          <p:cNvPr id="1807" name="Shape 1807"/>
          <p:cNvSpPr txBox="1"/>
          <p:nvPr/>
        </p:nvSpPr>
        <p:spPr>
          <a:xfrm>
            <a:off x="1676400" y="6358844"/>
            <a:ext cx="369391"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type</a:t>
            </a:r>
          </a:p>
        </p:txBody>
      </p:sp>
      <p:sp>
        <p:nvSpPr>
          <p:cNvPr id="1814" name="Shape 1814"/>
          <p:cNvSpPr txBox="1"/>
          <p:nvPr/>
        </p:nvSpPr>
        <p:spPr>
          <a:xfrm>
            <a:off x="152400" y="5421362"/>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creationDate</a:t>
            </a:r>
          </a:p>
        </p:txBody>
      </p:sp>
      <p:sp>
        <p:nvSpPr>
          <p:cNvPr id="1815" name="Shape 1815"/>
          <p:cNvSpPr txBox="1"/>
          <p:nvPr/>
        </p:nvSpPr>
        <p:spPr>
          <a:xfrm>
            <a:off x="1214659" y="5878562"/>
            <a:ext cx="461740" cy="230832"/>
          </a:xfrm>
          <a:prstGeom prst="rect">
            <a:avLst/>
          </a:prstGeom>
          <a:solidFill>
            <a:srgbClr val="FFFFFF"/>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title</a:t>
            </a:r>
          </a:p>
        </p:txBody>
      </p:sp>
      <p:sp>
        <p:nvSpPr>
          <p:cNvPr id="1806" name="Shape 1806"/>
          <p:cNvSpPr/>
          <p:nvPr/>
        </p:nvSpPr>
        <p:spPr>
          <a:xfrm>
            <a:off x="2286000" y="5292044"/>
            <a:ext cx="1371599"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Concept</a:t>
            </a:r>
          </a:p>
        </p:txBody>
      </p:sp>
      <p:sp>
        <p:nvSpPr>
          <p:cNvPr id="1816" name="Shape 1816"/>
          <p:cNvSpPr/>
          <p:nvPr/>
        </p:nvSpPr>
        <p:spPr>
          <a:xfrm>
            <a:off x="5257800" y="5292044"/>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1817" name="Shape 1817"/>
          <p:cNvCxnSpPr>
            <a:stCxn id="1798" idx="5"/>
            <a:endCxn id="1816" idx="0"/>
          </p:cNvCxnSpPr>
          <p:nvPr/>
        </p:nvCxnSpPr>
        <p:spPr>
          <a:xfrm rot="-5400000" flipH="1">
            <a:off x="4507763" y="3970639"/>
            <a:ext cx="735000" cy="19080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818" name="Shape 1818"/>
          <p:cNvCxnSpPr>
            <a:stCxn id="1816" idx="4"/>
          </p:cNvCxnSpPr>
          <p:nvPr/>
        </p:nvCxnSpPr>
        <p:spPr>
          <a:xfrm rot="5400000">
            <a:off x="5334600" y="5864144"/>
            <a:ext cx="762000" cy="2274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sp>
        <p:nvSpPr>
          <p:cNvPr id="1819" name="Shape 1819"/>
          <p:cNvSpPr txBox="1"/>
          <p:nvPr/>
        </p:nvSpPr>
        <p:spPr>
          <a:xfrm>
            <a:off x="5334000" y="5977844"/>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1820" name="Shape 1820"/>
          <p:cNvSpPr txBox="1"/>
          <p:nvPr/>
        </p:nvSpPr>
        <p:spPr>
          <a:xfrm>
            <a:off x="5038642" y="5031178"/>
            <a:ext cx="3717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1821" name="Shape 1821"/>
          <p:cNvSpPr txBox="1"/>
          <p:nvPr/>
        </p:nvSpPr>
        <p:spPr>
          <a:xfrm>
            <a:off x="5412821" y="6358844"/>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sp>
        <p:nvSpPr>
          <p:cNvPr id="1822" name="Shape 1822"/>
          <p:cNvSpPr/>
          <p:nvPr/>
        </p:nvSpPr>
        <p:spPr>
          <a:xfrm>
            <a:off x="3657600" y="2594527"/>
            <a:ext cx="22860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1823" name="Shape 1823"/>
          <p:cNvSpPr/>
          <p:nvPr/>
        </p:nvSpPr>
        <p:spPr>
          <a:xfrm>
            <a:off x="6400800" y="3432728"/>
            <a:ext cx="137159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WebResource</a:t>
            </a:r>
          </a:p>
        </p:txBody>
      </p:sp>
      <p:sp>
        <p:nvSpPr>
          <p:cNvPr id="1824" name="Shape 1824"/>
          <p:cNvSpPr txBox="1"/>
          <p:nvPr/>
        </p:nvSpPr>
        <p:spPr>
          <a:xfrm>
            <a:off x="7086600" y="4375412"/>
            <a:ext cx="457200" cy="230700"/>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image</a:t>
            </a:r>
          </a:p>
        </p:txBody>
      </p:sp>
      <p:cxnSp>
        <p:nvCxnSpPr>
          <p:cNvPr id="1825" name="Shape 1825"/>
          <p:cNvCxnSpPr>
            <a:stCxn id="1823" idx="4"/>
            <a:endCxn id="1824" idx="0"/>
          </p:cNvCxnSpPr>
          <p:nvPr/>
        </p:nvCxnSpPr>
        <p:spPr>
          <a:xfrm rot="-5400000" flipH="1">
            <a:off x="6897149" y="3957495"/>
            <a:ext cx="607500" cy="228600"/>
          </a:xfrm>
          <a:prstGeom prst="curvedConnector3">
            <a:avLst>
              <a:gd name="adj1" fmla="val 49989"/>
            </a:avLst>
          </a:prstGeom>
          <a:solidFill>
            <a:srgbClr val="00B8FF"/>
          </a:solidFill>
          <a:ln w="12700" cap="flat" cmpd="sng">
            <a:solidFill>
              <a:srgbClr val="3F3F3F"/>
            </a:solidFill>
            <a:prstDash val="dash"/>
            <a:round/>
            <a:headEnd type="none" w="med" len="med"/>
            <a:tailEnd type="triangle" w="lg" len="lg"/>
          </a:ln>
        </p:spPr>
      </p:cxnSp>
      <p:sp>
        <p:nvSpPr>
          <p:cNvPr id="1826" name="Shape 1826"/>
          <p:cNvSpPr txBox="1"/>
          <p:nvPr/>
        </p:nvSpPr>
        <p:spPr>
          <a:xfrm>
            <a:off x="6953696" y="4040578"/>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uri</a:t>
            </a:r>
          </a:p>
        </p:txBody>
      </p:sp>
      <p:cxnSp>
        <p:nvCxnSpPr>
          <p:cNvPr id="1827" name="Shape 1827"/>
          <p:cNvCxnSpPr>
            <a:stCxn id="1822" idx="4"/>
            <a:endCxn id="1798" idx="0"/>
          </p:cNvCxnSpPr>
          <p:nvPr/>
        </p:nvCxnSpPr>
        <p:spPr>
          <a:xfrm rot="5400000">
            <a:off x="3272850" y="2743094"/>
            <a:ext cx="1340999" cy="1714500"/>
          </a:xfrm>
          <a:prstGeom prst="curvedConnector3">
            <a:avLst>
              <a:gd name="adj1" fmla="val 50003"/>
            </a:avLst>
          </a:prstGeom>
          <a:solidFill>
            <a:srgbClr val="00B8FF"/>
          </a:solidFill>
          <a:ln w="12700" cap="flat" cmpd="sng">
            <a:solidFill>
              <a:srgbClr val="404040"/>
            </a:solidFill>
            <a:prstDash val="solid"/>
            <a:round/>
            <a:headEnd type="none" w="med" len="med"/>
            <a:tailEnd type="triangle" w="lg" len="lg"/>
          </a:ln>
        </p:spPr>
      </p:cxnSp>
      <p:sp>
        <p:nvSpPr>
          <p:cNvPr id="1828" name="Shape 1828"/>
          <p:cNvSpPr txBox="1"/>
          <p:nvPr/>
        </p:nvSpPr>
        <p:spPr>
          <a:xfrm>
            <a:off x="3200400" y="3387044"/>
            <a:ext cx="1158732"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aggregatedCHO</a:t>
            </a:r>
          </a:p>
        </p:txBody>
      </p:sp>
      <p:sp>
        <p:nvSpPr>
          <p:cNvPr id="1829" name="Shape 1829"/>
          <p:cNvSpPr txBox="1"/>
          <p:nvPr/>
        </p:nvSpPr>
        <p:spPr>
          <a:xfrm>
            <a:off x="5783832" y="3234644"/>
            <a:ext cx="61696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hasView</a:t>
            </a:r>
          </a:p>
        </p:txBody>
      </p:sp>
      <p:cxnSp>
        <p:nvCxnSpPr>
          <p:cNvPr id="1830" name="Shape 1830"/>
          <p:cNvCxnSpPr>
            <a:stCxn id="1822" idx="4"/>
            <a:endCxn id="1823" idx="0"/>
          </p:cNvCxnSpPr>
          <p:nvPr/>
        </p:nvCxnSpPr>
        <p:spPr>
          <a:xfrm rot="-5400000" flipH="1">
            <a:off x="5692200" y="2038244"/>
            <a:ext cx="502799" cy="2286000"/>
          </a:xfrm>
          <a:prstGeom prst="curvedConnector3">
            <a:avLst>
              <a:gd name="adj1" fmla="val 50008"/>
            </a:avLst>
          </a:prstGeom>
          <a:solidFill>
            <a:srgbClr val="00B8FF"/>
          </a:solidFill>
          <a:ln w="12700" cap="flat" cmpd="sng">
            <a:solidFill>
              <a:srgbClr val="404040"/>
            </a:solidFill>
            <a:prstDash val="solid"/>
            <a:round/>
            <a:headEnd type="none" w="med" len="med"/>
            <a:tailEnd type="triangle" w="lg" len="lg"/>
          </a:ln>
        </p:spPr>
      </p:cxnSp>
      <p:sp>
        <p:nvSpPr>
          <p:cNvPr id="1831" name="Shape 1831"/>
          <p:cNvSpPr txBox="1"/>
          <p:nvPr/>
        </p:nvSpPr>
        <p:spPr>
          <a:xfrm>
            <a:off x="1828800" y="3158444"/>
            <a:ext cx="4572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title</a:t>
            </a:r>
          </a:p>
        </p:txBody>
      </p:sp>
      <p:cxnSp>
        <p:nvCxnSpPr>
          <p:cNvPr id="1832" name="Shape 1832"/>
          <p:cNvCxnSpPr>
            <a:stCxn id="1798" idx="2"/>
            <a:endCxn id="1831" idx="2"/>
          </p:cNvCxnSpPr>
          <p:nvPr/>
        </p:nvCxnSpPr>
        <p:spPr>
          <a:xfrm rot="10800000" flipH="1">
            <a:off x="1905000" y="3387086"/>
            <a:ext cx="152400" cy="1051500"/>
          </a:xfrm>
          <a:prstGeom prst="curvedConnector4">
            <a:avLst>
              <a:gd name="adj1" fmla="val -150000"/>
              <a:gd name="adj2" fmla="val 57974"/>
            </a:avLst>
          </a:prstGeom>
          <a:solidFill>
            <a:srgbClr val="00B8FF"/>
          </a:solidFill>
          <a:ln w="12700" cap="flat" cmpd="sng">
            <a:solidFill>
              <a:srgbClr val="0000FF"/>
            </a:solidFill>
            <a:prstDash val="dash"/>
            <a:round/>
            <a:headEnd type="none" w="med" len="med"/>
            <a:tailEnd type="triangle" w="lg" len="lg"/>
          </a:ln>
        </p:spPr>
      </p:cxnSp>
      <p:sp>
        <p:nvSpPr>
          <p:cNvPr id="1833" name="Shape 1833"/>
          <p:cNvSpPr txBox="1"/>
          <p:nvPr/>
        </p:nvSpPr>
        <p:spPr>
          <a:xfrm>
            <a:off x="2075183" y="3659578"/>
            <a:ext cx="38876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FF"/>
                </a:solidFill>
                <a:latin typeface="Arial"/>
                <a:ea typeface="Arial"/>
                <a:cs typeface="Arial"/>
                <a:sym typeface="Arial"/>
              </a:rPr>
              <a:t>label</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Shape 1838"/>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54</a:t>
            </a:fld>
            <a:endParaRPr lang="en-US" sz="1200">
              <a:solidFill>
                <a:srgbClr val="D10202"/>
              </a:solidFill>
              <a:latin typeface="Arial"/>
              <a:ea typeface="Arial"/>
              <a:cs typeface="Arial"/>
              <a:sym typeface="Arial"/>
            </a:endParaRPr>
          </a:p>
        </p:txBody>
      </p:sp>
      <p:sp>
        <p:nvSpPr>
          <p:cNvPr id="1839" name="Shape 1839"/>
          <p:cNvSpPr txBox="1">
            <a:spLocks noGrp="1"/>
          </p:cNvSpPr>
          <p:nvPr>
            <p:ph type="title"/>
          </p:nvPr>
        </p:nvSpPr>
        <p:spPr>
          <a:xfrm>
            <a:off x="304800" y="152400"/>
            <a:ext cx="8534399"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Build Graph G: Add Semantic Types</a:t>
            </a:r>
          </a:p>
        </p:txBody>
      </p:sp>
      <p:graphicFrame>
        <p:nvGraphicFramePr>
          <p:cNvPr id="1840" name="Shape 1840"/>
          <p:cNvGraphicFramePr/>
          <p:nvPr/>
        </p:nvGraphicFramePr>
        <p:xfrm>
          <a:off x="914400" y="1066800"/>
          <a:ext cx="7315200" cy="1371650"/>
        </p:xfrm>
        <a:graphic>
          <a:graphicData uri="http://schemas.openxmlformats.org/drawingml/2006/table">
            <a:tbl>
              <a:tblPr bandRow="1">
                <a:noFill/>
                <a:tableStyleId>{A399751C-6827-4E41-B135-C0F853442EDF}</a:tableStyleId>
              </a:tblPr>
              <a:tblGrid>
                <a:gridCol w="2204575">
                  <a:extLst>
                    <a:ext uri="{9D8B030D-6E8A-4147-A177-3AD203B41FA5}">
                      <a16:colId xmlns:a16="http://schemas.microsoft.com/office/drawing/2014/main" val="20000"/>
                    </a:ext>
                  </a:extLst>
                </a:gridCol>
                <a:gridCol w="5110625">
                  <a:extLst>
                    <a:ext uri="{9D8B030D-6E8A-4147-A177-3AD203B41FA5}">
                      <a16:colId xmlns:a16="http://schemas.microsoft.com/office/drawing/2014/main" val="20001"/>
                    </a:ext>
                  </a:extLst>
                </a:gridCol>
              </a:tblGrid>
              <a:tr h="13875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title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CulturalHeritageObject,title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CulturalHeritageObject,label</a:t>
                      </a:r>
                      <a:r>
                        <a:rPr lang="en-US" sz="1200" b="0" i="0" dirty="0">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credit</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CulturalHeritageObject,provenance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Person,note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classification</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Concept,prefLabel</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Concept,label</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name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aac:Person,name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foaf:Person,name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chemeClr val="dk1"/>
                        </a:buClr>
                        <a:buSzPct val="25000"/>
                        <a:buFont typeface="Trebuchet MS"/>
                        <a:buNone/>
                      </a:pPr>
                      <a:r>
                        <a:rPr lang="en-US" sz="1200" b="0" i="0" dirty="0" err="1">
                          <a:latin typeface="Arial" panose="020B0604020202020204" pitchFamily="34" charset="0"/>
                          <a:ea typeface="Trebuchet MS"/>
                          <a:cs typeface="Arial" panose="020B0604020202020204" pitchFamily="34" charset="0"/>
                          <a:sym typeface="Trebuchet MS"/>
                        </a:rPr>
                        <a:t>imageURL</a:t>
                      </a:r>
                      <a:endParaRPr lang="en-US"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Document,uri</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WebResource,uri</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41" name="Shape 1841"/>
          <p:cNvSpPr/>
          <p:nvPr/>
        </p:nvSpPr>
        <p:spPr>
          <a:xfrm>
            <a:off x="3810000" y="5292044"/>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sp>
        <p:nvSpPr>
          <p:cNvPr id="1842" name="Shape 1842"/>
          <p:cNvSpPr/>
          <p:nvPr/>
        </p:nvSpPr>
        <p:spPr>
          <a:xfrm>
            <a:off x="1905000" y="4270928"/>
            <a:ext cx="220574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CulturalHeritageObject</a:t>
            </a:r>
          </a:p>
        </p:txBody>
      </p:sp>
      <p:cxnSp>
        <p:nvCxnSpPr>
          <p:cNvPr id="1843" name="Shape 1843"/>
          <p:cNvCxnSpPr>
            <a:stCxn id="1842" idx="4"/>
            <a:endCxn id="1841" idx="0"/>
          </p:cNvCxnSpPr>
          <p:nvPr/>
        </p:nvCxnSpPr>
        <p:spPr>
          <a:xfrm rot="-5400000" flipH="1">
            <a:off x="3351824" y="4262295"/>
            <a:ext cx="685800" cy="1373699"/>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1844" name="Shape 1844"/>
          <p:cNvCxnSpPr>
            <a:stCxn id="1841" idx="4"/>
          </p:cNvCxnSpPr>
          <p:nvPr/>
        </p:nvCxnSpPr>
        <p:spPr>
          <a:xfrm rot="5400000">
            <a:off x="3802350" y="5796194"/>
            <a:ext cx="778500" cy="379800"/>
          </a:xfrm>
          <a:prstGeom prst="curvedConnector3">
            <a:avLst>
              <a:gd name="adj1" fmla="val 50009"/>
            </a:avLst>
          </a:prstGeom>
          <a:solidFill>
            <a:srgbClr val="00B8FF"/>
          </a:solidFill>
          <a:ln w="12700" cap="flat" cmpd="sng">
            <a:solidFill>
              <a:srgbClr val="3F3F3F"/>
            </a:solidFill>
            <a:prstDash val="dash"/>
            <a:round/>
            <a:headEnd type="none" w="med" len="med"/>
            <a:tailEnd type="triangle" w="lg" len="lg"/>
          </a:ln>
        </p:spPr>
      </p:cxnSp>
      <p:sp>
        <p:nvSpPr>
          <p:cNvPr id="1845" name="Shape 1845"/>
          <p:cNvSpPr txBox="1"/>
          <p:nvPr/>
        </p:nvSpPr>
        <p:spPr>
          <a:xfrm>
            <a:off x="3844171" y="5977844"/>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name</a:t>
            </a:r>
          </a:p>
        </p:txBody>
      </p:sp>
      <p:sp>
        <p:nvSpPr>
          <p:cNvPr id="1846" name="Shape 1846"/>
          <p:cNvSpPr txBox="1"/>
          <p:nvPr/>
        </p:nvSpPr>
        <p:spPr>
          <a:xfrm>
            <a:off x="3521569" y="4954978"/>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1847" name="Shape 1847"/>
          <p:cNvSpPr txBox="1"/>
          <p:nvPr/>
        </p:nvSpPr>
        <p:spPr>
          <a:xfrm>
            <a:off x="3812621" y="6375478"/>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cxnSp>
        <p:nvCxnSpPr>
          <p:cNvPr id="1848" name="Shape 1848"/>
          <p:cNvCxnSpPr>
            <a:stCxn id="1842" idx="3"/>
          </p:cNvCxnSpPr>
          <p:nvPr/>
        </p:nvCxnSpPr>
        <p:spPr>
          <a:xfrm rot="-5400000" flipH="1">
            <a:off x="2232374" y="4552789"/>
            <a:ext cx="735000" cy="7437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849" name="Shape 1849"/>
          <p:cNvCxnSpPr>
            <a:stCxn id="1850" idx="4"/>
            <a:endCxn id="1851" idx="0"/>
          </p:cNvCxnSpPr>
          <p:nvPr/>
        </p:nvCxnSpPr>
        <p:spPr>
          <a:xfrm rot="5400000">
            <a:off x="2035499" y="5422544"/>
            <a:ext cx="762000" cy="11106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cxnSp>
        <p:nvCxnSpPr>
          <p:cNvPr id="1852" name="Shape 1852"/>
          <p:cNvCxnSpPr>
            <a:stCxn id="1842" idx="2"/>
          </p:cNvCxnSpPr>
          <p:nvPr/>
        </p:nvCxnSpPr>
        <p:spPr>
          <a:xfrm flipH="1">
            <a:off x="706500" y="4438586"/>
            <a:ext cx="11985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1853" name="Shape 1853"/>
          <p:cNvCxnSpPr>
            <a:stCxn id="1842" idx="2"/>
          </p:cNvCxnSpPr>
          <p:nvPr/>
        </p:nvCxnSpPr>
        <p:spPr>
          <a:xfrm flipH="1">
            <a:off x="1445400" y="4438586"/>
            <a:ext cx="459600" cy="1440000"/>
          </a:xfrm>
          <a:prstGeom prst="curvedConnector2">
            <a:avLst/>
          </a:prstGeom>
          <a:solidFill>
            <a:srgbClr val="00B8FF"/>
          </a:solidFill>
          <a:ln w="12700" cap="flat" cmpd="sng">
            <a:solidFill>
              <a:srgbClr val="3F3F3F"/>
            </a:solidFill>
            <a:prstDash val="dash"/>
            <a:round/>
            <a:headEnd type="none" w="med" len="med"/>
            <a:tailEnd type="triangle" w="lg" len="lg"/>
          </a:ln>
        </p:spPr>
      </p:cxnSp>
      <p:sp>
        <p:nvSpPr>
          <p:cNvPr id="1854" name="Shape 1854"/>
          <p:cNvSpPr txBox="1"/>
          <p:nvPr/>
        </p:nvSpPr>
        <p:spPr>
          <a:xfrm>
            <a:off x="2209800" y="4954978"/>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1855" name="Shape 1855"/>
          <p:cNvSpPr txBox="1"/>
          <p:nvPr/>
        </p:nvSpPr>
        <p:spPr>
          <a:xfrm>
            <a:off x="228600" y="4954978"/>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1856" name="Shape 1856"/>
          <p:cNvSpPr txBox="1"/>
          <p:nvPr/>
        </p:nvSpPr>
        <p:spPr>
          <a:xfrm>
            <a:off x="1600200" y="4954978"/>
            <a:ext cx="27755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title</a:t>
            </a:r>
          </a:p>
        </p:txBody>
      </p:sp>
      <p:sp>
        <p:nvSpPr>
          <p:cNvPr id="1857" name="Shape 1857"/>
          <p:cNvSpPr txBox="1"/>
          <p:nvPr/>
        </p:nvSpPr>
        <p:spPr>
          <a:xfrm>
            <a:off x="2133600" y="5977844"/>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prefLabel</a:t>
            </a:r>
          </a:p>
        </p:txBody>
      </p:sp>
      <p:sp>
        <p:nvSpPr>
          <p:cNvPr id="1851" name="Shape 1851"/>
          <p:cNvSpPr txBox="1"/>
          <p:nvPr/>
        </p:nvSpPr>
        <p:spPr>
          <a:xfrm>
            <a:off x="1676400" y="6358844"/>
            <a:ext cx="369391"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type</a:t>
            </a:r>
          </a:p>
        </p:txBody>
      </p:sp>
      <p:sp>
        <p:nvSpPr>
          <p:cNvPr id="1858" name="Shape 1858"/>
          <p:cNvSpPr txBox="1"/>
          <p:nvPr/>
        </p:nvSpPr>
        <p:spPr>
          <a:xfrm>
            <a:off x="152400" y="5421362"/>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creationDate</a:t>
            </a:r>
          </a:p>
        </p:txBody>
      </p:sp>
      <p:sp>
        <p:nvSpPr>
          <p:cNvPr id="1859" name="Shape 1859"/>
          <p:cNvSpPr txBox="1"/>
          <p:nvPr/>
        </p:nvSpPr>
        <p:spPr>
          <a:xfrm>
            <a:off x="1214659" y="5878562"/>
            <a:ext cx="461740" cy="230832"/>
          </a:xfrm>
          <a:prstGeom prst="rect">
            <a:avLst/>
          </a:prstGeom>
          <a:solidFill>
            <a:srgbClr val="FFFFFF"/>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title</a:t>
            </a:r>
          </a:p>
        </p:txBody>
      </p:sp>
      <p:sp>
        <p:nvSpPr>
          <p:cNvPr id="1850" name="Shape 1850"/>
          <p:cNvSpPr/>
          <p:nvPr/>
        </p:nvSpPr>
        <p:spPr>
          <a:xfrm>
            <a:off x="2286000" y="5292044"/>
            <a:ext cx="1371599"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Concept</a:t>
            </a:r>
          </a:p>
        </p:txBody>
      </p:sp>
      <p:sp>
        <p:nvSpPr>
          <p:cNvPr id="1860" name="Shape 1860"/>
          <p:cNvSpPr/>
          <p:nvPr/>
        </p:nvSpPr>
        <p:spPr>
          <a:xfrm>
            <a:off x="5257800" y="5292044"/>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1861" name="Shape 1861"/>
          <p:cNvCxnSpPr>
            <a:stCxn id="1842" idx="5"/>
            <a:endCxn id="1860" idx="0"/>
          </p:cNvCxnSpPr>
          <p:nvPr/>
        </p:nvCxnSpPr>
        <p:spPr>
          <a:xfrm rot="-5400000" flipH="1">
            <a:off x="4440975" y="3903889"/>
            <a:ext cx="735000" cy="20415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862" name="Shape 1862"/>
          <p:cNvCxnSpPr>
            <a:stCxn id="1860" idx="4"/>
          </p:cNvCxnSpPr>
          <p:nvPr/>
        </p:nvCxnSpPr>
        <p:spPr>
          <a:xfrm rot="5400000">
            <a:off x="5334600" y="5864144"/>
            <a:ext cx="762000" cy="2274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sp>
        <p:nvSpPr>
          <p:cNvPr id="1863" name="Shape 1863"/>
          <p:cNvSpPr txBox="1"/>
          <p:nvPr/>
        </p:nvSpPr>
        <p:spPr>
          <a:xfrm>
            <a:off x="5334000" y="5977844"/>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1864" name="Shape 1864"/>
          <p:cNvSpPr txBox="1"/>
          <p:nvPr/>
        </p:nvSpPr>
        <p:spPr>
          <a:xfrm>
            <a:off x="5038642" y="5031178"/>
            <a:ext cx="3717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1865" name="Shape 1865"/>
          <p:cNvSpPr txBox="1"/>
          <p:nvPr/>
        </p:nvSpPr>
        <p:spPr>
          <a:xfrm>
            <a:off x="5412821" y="6358844"/>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cxnSp>
        <p:nvCxnSpPr>
          <p:cNvPr id="1866" name="Shape 1866"/>
          <p:cNvCxnSpPr>
            <a:stCxn id="1860" idx="4"/>
          </p:cNvCxnSpPr>
          <p:nvPr/>
        </p:nvCxnSpPr>
        <p:spPr>
          <a:xfrm rot="-5400000" flipH="1">
            <a:off x="5734500" y="5691644"/>
            <a:ext cx="759900" cy="570300"/>
          </a:xfrm>
          <a:prstGeom prst="curvedConnector3">
            <a:avLst>
              <a:gd name="adj1" fmla="val 49991"/>
            </a:avLst>
          </a:prstGeom>
          <a:solidFill>
            <a:srgbClr val="00B8FF"/>
          </a:solidFill>
          <a:ln w="12700" cap="flat" cmpd="sng">
            <a:solidFill>
              <a:srgbClr val="0000FF"/>
            </a:solidFill>
            <a:prstDash val="dash"/>
            <a:round/>
            <a:headEnd type="none" w="med" len="med"/>
            <a:tailEnd type="triangle" w="lg" len="lg"/>
          </a:ln>
        </p:spPr>
      </p:cxnSp>
      <p:sp>
        <p:nvSpPr>
          <p:cNvPr id="1867" name="Shape 1867"/>
          <p:cNvSpPr txBox="1"/>
          <p:nvPr/>
        </p:nvSpPr>
        <p:spPr>
          <a:xfrm>
            <a:off x="6368005" y="5977844"/>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1868" name="Shape 1868"/>
          <p:cNvSpPr txBox="1"/>
          <p:nvPr/>
        </p:nvSpPr>
        <p:spPr>
          <a:xfrm>
            <a:off x="6096000" y="6356612"/>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credit</a:t>
            </a:r>
          </a:p>
        </p:txBody>
      </p:sp>
      <p:sp>
        <p:nvSpPr>
          <p:cNvPr id="1869" name="Shape 1869"/>
          <p:cNvSpPr/>
          <p:nvPr/>
        </p:nvSpPr>
        <p:spPr>
          <a:xfrm>
            <a:off x="6629400" y="5292044"/>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foaf:</a:t>
            </a:r>
            <a:r>
              <a:rPr lang="en-US" sz="1200" b="0" i="0" u="none" strike="noStrike" cap="none">
                <a:solidFill>
                  <a:srgbClr val="0000FF"/>
                </a:solidFill>
                <a:latin typeface="Arial"/>
                <a:ea typeface="Arial"/>
                <a:cs typeface="Arial"/>
                <a:sym typeface="Arial"/>
              </a:rPr>
              <a:t>Person</a:t>
            </a:r>
          </a:p>
        </p:txBody>
      </p:sp>
      <p:sp>
        <p:nvSpPr>
          <p:cNvPr id="1870" name="Shape 1870"/>
          <p:cNvSpPr/>
          <p:nvPr/>
        </p:nvSpPr>
        <p:spPr>
          <a:xfrm>
            <a:off x="3657600" y="2594527"/>
            <a:ext cx="22860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1871" name="Shape 1871"/>
          <p:cNvSpPr/>
          <p:nvPr/>
        </p:nvSpPr>
        <p:spPr>
          <a:xfrm>
            <a:off x="6400800" y="3432728"/>
            <a:ext cx="137159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WebResource</a:t>
            </a:r>
          </a:p>
        </p:txBody>
      </p:sp>
      <p:sp>
        <p:nvSpPr>
          <p:cNvPr id="1872" name="Shape 1872"/>
          <p:cNvSpPr txBox="1"/>
          <p:nvPr/>
        </p:nvSpPr>
        <p:spPr>
          <a:xfrm>
            <a:off x="7086600" y="4375412"/>
            <a:ext cx="457200"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image</a:t>
            </a:r>
          </a:p>
        </p:txBody>
      </p:sp>
      <p:cxnSp>
        <p:nvCxnSpPr>
          <p:cNvPr id="1873" name="Shape 1873"/>
          <p:cNvCxnSpPr>
            <a:stCxn id="1871" idx="4"/>
            <a:endCxn id="1872" idx="0"/>
          </p:cNvCxnSpPr>
          <p:nvPr/>
        </p:nvCxnSpPr>
        <p:spPr>
          <a:xfrm rot="-5400000" flipH="1">
            <a:off x="6897149" y="3957495"/>
            <a:ext cx="607500" cy="228600"/>
          </a:xfrm>
          <a:prstGeom prst="curvedConnector3">
            <a:avLst>
              <a:gd name="adj1" fmla="val 49989"/>
            </a:avLst>
          </a:prstGeom>
          <a:solidFill>
            <a:srgbClr val="00B8FF"/>
          </a:solidFill>
          <a:ln w="12700" cap="flat" cmpd="sng">
            <a:solidFill>
              <a:srgbClr val="3F3F3F"/>
            </a:solidFill>
            <a:prstDash val="dash"/>
            <a:round/>
            <a:headEnd type="none" w="med" len="med"/>
            <a:tailEnd type="triangle" w="lg" len="lg"/>
          </a:ln>
        </p:spPr>
      </p:cxnSp>
      <p:sp>
        <p:nvSpPr>
          <p:cNvPr id="1874" name="Shape 1874"/>
          <p:cNvSpPr txBox="1"/>
          <p:nvPr/>
        </p:nvSpPr>
        <p:spPr>
          <a:xfrm>
            <a:off x="6953696" y="4040578"/>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uri</a:t>
            </a:r>
          </a:p>
        </p:txBody>
      </p:sp>
      <p:cxnSp>
        <p:nvCxnSpPr>
          <p:cNvPr id="1875" name="Shape 1875"/>
          <p:cNvCxnSpPr>
            <a:stCxn id="1870" idx="4"/>
            <a:endCxn id="1842" idx="0"/>
          </p:cNvCxnSpPr>
          <p:nvPr/>
        </p:nvCxnSpPr>
        <p:spPr>
          <a:xfrm rot="5400000">
            <a:off x="3233700" y="2703944"/>
            <a:ext cx="1340999" cy="1792800"/>
          </a:xfrm>
          <a:prstGeom prst="curvedConnector3">
            <a:avLst>
              <a:gd name="adj1" fmla="val 50003"/>
            </a:avLst>
          </a:prstGeom>
          <a:solidFill>
            <a:srgbClr val="00B8FF"/>
          </a:solidFill>
          <a:ln w="12700" cap="flat" cmpd="sng">
            <a:solidFill>
              <a:srgbClr val="404040"/>
            </a:solidFill>
            <a:prstDash val="solid"/>
            <a:round/>
            <a:headEnd type="none" w="med" len="med"/>
            <a:tailEnd type="triangle" w="lg" len="lg"/>
          </a:ln>
        </p:spPr>
      </p:cxnSp>
      <p:sp>
        <p:nvSpPr>
          <p:cNvPr id="1876" name="Shape 1876"/>
          <p:cNvSpPr txBox="1"/>
          <p:nvPr/>
        </p:nvSpPr>
        <p:spPr>
          <a:xfrm>
            <a:off x="3200400" y="3387044"/>
            <a:ext cx="1158732"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aggregatedCHO</a:t>
            </a:r>
          </a:p>
        </p:txBody>
      </p:sp>
      <p:sp>
        <p:nvSpPr>
          <p:cNvPr id="1877" name="Shape 1877"/>
          <p:cNvSpPr txBox="1"/>
          <p:nvPr/>
        </p:nvSpPr>
        <p:spPr>
          <a:xfrm>
            <a:off x="5783832" y="3234644"/>
            <a:ext cx="61696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hasView</a:t>
            </a:r>
          </a:p>
        </p:txBody>
      </p:sp>
      <p:cxnSp>
        <p:nvCxnSpPr>
          <p:cNvPr id="1878" name="Shape 1878"/>
          <p:cNvCxnSpPr>
            <a:stCxn id="1870" idx="4"/>
            <a:endCxn id="1871" idx="0"/>
          </p:cNvCxnSpPr>
          <p:nvPr/>
        </p:nvCxnSpPr>
        <p:spPr>
          <a:xfrm rot="-5400000" flipH="1">
            <a:off x="5692200" y="2038244"/>
            <a:ext cx="502799" cy="2286000"/>
          </a:xfrm>
          <a:prstGeom prst="curvedConnector3">
            <a:avLst>
              <a:gd name="adj1" fmla="val 50008"/>
            </a:avLst>
          </a:prstGeom>
          <a:solidFill>
            <a:srgbClr val="00B8FF"/>
          </a:solidFill>
          <a:ln w="12700" cap="flat" cmpd="sng">
            <a:solidFill>
              <a:srgbClr val="404040"/>
            </a:solidFill>
            <a:prstDash val="solid"/>
            <a:round/>
            <a:headEnd type="none" w="med" len="med"/>
            <a:tailEnd type="triangle" w="lg" len="lg"/>
          </a:ln>
        </p:spPr>
      </p:cxnSp>
      <p:sp>
        <p:nvSpPr>
          <p:cNvPr id="1879" name="Shape 1879"/>
          <p:cNvSpPr/>
          <p:nvPr/>
        </p:nvSpPr>
        <p:spPr>
          <a:xfrm>
            <a:off x="7848600" y="4453844"/>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Document</a:t>
            </a:r>
          </a:p>
        </p:txBody>
      </p:sp>
      <p:sp>
        <p:nvSpPr>
          <p:cNvPr id="1880" name="Shape 1880"/>
          <p:cNvSpPr txBox="1"/>
          <p:nvPr/>
        </p:nvSpPr>
        <p:spPr>
          <a:xfrm>
            <a:off x="8077200" y="5442212"/>
            <a:ext cx="7620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imageURL</a:t>
            </a:r>
          </a:p>
        </p:txBody>
      </p:sp>
      <p:cxnSp>
        <p:nvCxnSpPr>
          <p:cNvPr id="1881" name="Shape 1881"/>
          <p:cNvCxnSpPr>
            <a:stCxn id="1879" idx="4"/>
            <a:endCxn id="1880" idx="0"/>
          </p:cNvCxnSpPr>
          <p:nvPr/>
        </p:nvCxnSpPr>
        <p:spPr>
          <a:xfrm rot="-5400000" flipH="1">
            <a:off x="8097300" y="5081444"/>
            <a:ext cx="683700" cy="38100"/>
          </a:xfrm>
          <a:prstGeom prst="curvedConnector3">
            <a:avLst>
              <a:gd name="adj1" fmla="val 49990"/>
            </a:avLst>
          </a:prstGeom>
          <a:solidFill>
            <a:srgbClr val="00B8FF"/>
          </a:solidFill>
          <a:ln w="12700" cap="flat" cmpd="sng">
            <a:solidFill>
              <a:srgbClr val="0000FF"/>
            </a:solidFill>
            <a:prstDash val="dash"/>
            <a:round/>
            <a:headEnd type="none" w="med" len="med"/>
            <a:tailEnd type="triangle" w="lg" len="lg"/>
          </a:ln>
        </p:spPr>
      </p:cxnSp>
      <p:sp>
        <p:nvSpPr>
          <p:cNvPr id="1882" name="Shape 1882"/>
          <p:cNvSpPr txBox="1"/>
          <p:nvPr/>
        </p:nvSpPr>
        <p:spPr>
          <a:xfrm>
            <a:off x="7391400" y="5977844"/>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name</a:t>
            </a:r>
          </a:p>
        </p:txBody>
      </p:sp>
      <p:sp>
        <p:nvSpPr>
          <p:cNvPr id="1883" name="Shape 1883"/>
          <p:cNvSpPr txBox="1"/>
          <p:nvPr/>
        </p:nvSpPr>
        <p:spPr>
          <a:xfrm>
            <a:off x="7239000" y="6358844"/>
            <a:ext cx="3810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name</a:t>
            </a:r>
          </a:p>
        </p:txBody>
      </p:sp>
      <p:cxnSp>
        <p:nvCxnSpPr>
          <p:cNvPr id="1884" name="Shape 1884"/>
          <p:cNvCxnSpPr>
            <a:stCxn id="1869" idx="4"/>
            <a:endCxn id="1883" idx="0"/>
          </p:cNvCxnSpPr>
          <p:nvPr/>
        </p:nvCxnSpPr>
        <p:spPr>
          <a:xfrm rot="-5400000" flipH="1">
            <a:off x="6934200" y="5863544"/>
            <a:ext cx="762000" cy="2286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1885" name="Shape 1885"/>
          <p:cNvSpPr txBox="1"/>
          <p:nvPr/>
        </p:nvSpPr>
        <p:spPr>
          <a:xfrm>
            <a:off x="2286000" y="6358844"/>
            <a:ext cx="12954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classification</a:t>
            </a:r>
          </a:p>
        </p:txBody>
      </p:sp>
      <p:cxnSp>
        <p:nvCxnSpPr>
          <p:cNvPr id="1886" name="Shape 1886"/>
          <p:cNvCxnSpPr>
            <a:stCxn id="1841" idx="4"/>
          </p:cNvCxnSpPr>
          <p:nvPr/>
        </p:nvCxnSpPr>
        <p:spPr>
          <a:xfrm rot="-5400000" flipH="1">
            <a:off x="4171350" y="5806994"/>
            <a:ext cx="762000" cy="3417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1887" name="Shape 1887"/>
          <p:cNvSpPr txBox="1"/>
          <p:nvPr/>
        </p:nvSpPr>
        <p:spPr>
          <a:xfrm>
            <a:off x="4691605" y="5977844"/>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1888" name="Shape 1888"/>
          <p:cNvSpPr txBox="1"/>
          <p:nvPr/>
        </p:nvSpPr>
        <p:spPr>
          <a:xfrm>
            <a:off x="4419600" y="6358844"/>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credit</a:t>
            </a:r>
          </a:p>
        </p:txBody>
      </p:sp>
      <p:cxnSp>
        <p:nvCxnSpPr>
          <p:cNvPr id="1889" name="Shape 1889"/>
          <p:cNvCxnSpPr>
            <a:stCxn id="1850" idx="4"/>
            <a:endCxn id="1885" idx="0"/>
          </p:cNvCxnSpPr>
          <p:nvPr/>
        </p:nvCxnSpPr>
        <p:spPr>
          <a:xfrm rot="5400000">
            <a:off x="2571749" y="5958794"/>
            <a:ext cx="762000" cy="381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1890" name="Shape 1890"/>
          <p:cNvSpPr txBox="1"/>
          <p:nvPr/>
        </p:nvSpPr>
        <p:spPr>
          <a:xfrm>
            <a:off x="3065783" y="5977844"/>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sp>
        <p:nvSpPr>
          <p:cNvPr id="1891" name="Shape 1891"/>
          <p:cNvSpPr txBox="1"/>
          <p:nvPr/>
        </p:nvSpPr>
        <p:spPr>
          <a:xfrm>
            <a:off x="840820" y="3310844"/>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credit</a:t>
            </a:r>
          </a:p>
        </p:txBody>
      </p:sp>
      <p:sp>
        <p:nvSpPr>
          <p:cNvPr id="1892" name="Shape 1892"/>
          <p:cNvSpPr txBox="1"/>
          <p:nvPr/>
        </p:nvSpPr>
        <p:spPr>
          <a:xfrm>
            <a:off x="1828800" y="3158444"/>
            <a:ext cx="4572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title</a:t>
            </a:r>
          </a:p>
        </p:txBody>
      </p:sp>
      <p:cxnSp>
        <p:nvCxnSpPr>
          <p:cNvPr id="1893" name="Shape 1893"/>
          <p:cNvCxnSpPr>
            <a:stCxn id="1842" idx="2"/>
            <a:endCxn id="1892" idx="2"/>
          </p:cNvCxnSpPr>
          <p:nvPr/>
        </p:nvCxnSpPr>
        <p:spPr>
          <a:xfrm rot="10800000" flipH="1">
            <a:off x="1905000" y="3387086"/>
            <a:ext cx="152400" cy="1051500"/>
          </a:xfrm>
          <a:prstGeom prst="curvedConnector4">
            <a:avLst>
              <a:gd name="adj1" fmla="val -150000"/>
              <a:gd name="adj2" fmla="val 57974"/>
            </a:avLst>
          </a:prstGeom>
          <a:solidFill>
            <a:srgbClr val="00B8FF"/>
          </a:solidFill>
          <a:ln w="12700" cap="flat" cmpd="sng">
            <a:solidFill>
              <a:srgbClr val="0000FF"/>
            </a:solidFill>
            <a:prstDash val="dash"/>
            <a:round/>
            <a:headEnd type="none" w="med" len="med"/>
            <a:tailEnd type="triangle" w="lg" len="lg"/>
          </a:ln>
        </p:spPr>
      </p:cxnSp>
      <p:cxnSp>
        <p:nvCxnSpPr>
          <p:cNvPr id="1894" name="Shape 1894"/>
          <p:cNvCxnSpPr>
            <a:stCxn id="1842" idx="2"/>
            <a:endCxn id="1891" idx="2"/>
          </p:cNvCxnSpPr>
          <p:nvPr/>
        </p:nvCxnSpPr>
        <p:spPr>
          <a:xfrm rot="10800000">
            <a:off x="1144200" y="3541586"/>
            <a:ext cx="760800" cy="897000"/>
          </a:xfrm>
          <a:prstGeom prst="curvedConnector2">
            <a:avLst/>
          </a:prstGeom>
          <a:solidFill>
            <a:srgbClr val="00B8FF"/>
          </a:solidFill>
          <a:ln w="12700" cap="flat" cmpd="sng">
            <a:solidFill>
              <a:srgbClr val="0000FF"/>
            </a:solidFill>
            <a:prstDash val="dash"/>
            <a:round/>
            <a:headEnd type="none" w="med" len="med"/>
            <a:tailEnd type="triangle" w="lg" len="lg"/>
          </a:ln>
        </p:spPr>
      </p:cxnSp>
      <p:sp>
        <p:nvSpPr>
          <p:cNvPr id="1895" name="Shape 1895"/>
          <p:cNvSpPr txBox="1"/>
          <p:nvPr/>
        </p:nvSpPr>
        <p:spPr>
          <a:xfrm>
            <a:off x="533400" y="3996644"/>
            <a:ext cx="84231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provenance</a:t>
            </a:r>
          </a:p>
        </p:txBody>
      </p:sp>
      <p:sp>
        <p:nvSpPr>
          <p:cNvPr id="1896" name="Shape 1896"/>
          <p:cNvSpPr txBox="1"/>
          <p:nvPr/>
        </p:nvSpPr>
        <p:spPr>
          <a:xfrm>
            <a:off x="2075183" y="3659578"/>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sp>
        <p:nvSpPr>
          <p:cNvPr id="1897" name="Shape 1897"/>
          <p:cNvSpPr txBox="1"/>
          <p:nvPr/>
        </p:nvSpPr>
        <p:spPr>
          <a:xfrm>
            <a:off x="8553896" y="5031178"/>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uri</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Shape 1902"/>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55</a:t>
            </a:fld>
            <a:endParaRPr lang="en-US" sz="1200">
              <a:solidFill>
                <a:srgbClr val="D10202"/>
              </a:solidFill>
              <a:latin typeface="Arial"/>
              <a:ea typeface="Arial"/>
              <a:cs typeface="Arial"/>
              <a:sym typeface="Arial"/>
            </a:endParaRPr>
          </a:p>
        </p:txBody>
      </p:sp>
      <p:sp>
        <p:nvSpPr>
          <p:cNvPr id="1903" name="Shape 1903"/>
          <p:cNvSpPr txBox="1">
            <a:spLocks noGrp="1"/>
          </p:cNvSpPr>
          <p:nvPr>
            <p:ph type="title"/>
          </p:nvPr>
        </p:nvSpPr>
        <p:spPr>
          <a:xfrm>
            <a:off x="152400" y="152400"/>
            <a:ext cx="8839199" cy="11430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Build Graph G: Expand with Paths from Ontology</a:t>
            </a:r>
          </a:p>
        </p:txBody>
      </p:sp>
      <p:sp>
        <p:nvSpPr>
          <p:cNvPr id="1904" name="Shape 1904"/>
          <p:cNvSpPr txBox="1"/>
          <p:nvPr/>
        </p:nvSpPr>
        <p:spPr>
          <a:xfrm>
            <a:off x="304800" y="1524000"/>
            <a:ext cx="8610599" cy="762000"/>
          </a:xfrm>
          <a:prstGeom prst="rect">
            <a:avLst/>
          </a:prstGeom>
          <a:noFill/>
          <a:ln>
            <a:noFill/>
          </a:ln>
        </p:spPr>
        <p:txBody>
          <a:bodyPr lIns="90000" tIns="46800" rIns="90000" bIns="46800" anchor="t" anchorCtr="0">
            <a:noAutofit/>
          </a:bodyPr>
          <a:lstStyle/>
          <a:p>
            <a:pPr marL="341313" marR="0" lvl="0" indent="-341313" algn="l" rtl="0">
              <a:lnSpc>
                <a:spcPct val="80000"/>
              </a:lnSpc>
              <a:spcBef>
                <a:spcPts val="0"/>
              </a:spcBef>
              <a:spcAft>
                <a:spcPts val="0"/>
              </a:spcAft>
              <a:buClr>
                <a:srgbClr val="11628F"/>
              </a:buClr>
              <a:buSzPct val="100740"/>
              <a:buFont typeface="Arial"/>
              <a:buChar char="•"/>
            </a:pPr>
            <a:r>
              <a:rPr lang="en-US" sz="2720">
                <a:solidFill>
                  <a:srgbClr val="11628F"/>
                </a:solidFill>
                <a:latin typeface="Arial"/>
                <a:ea typeface="Arial"/>
                <a:cs typeface="Arial"/>
                <a:sym typeface="Arial"/>
              </a:rPr>
              <a:t>Assign a high weight to the links coming from the ontology</a:t>
            </a:r>
          </a:p>
        </p:txBody>
      </p:sp>
      <p:sp>
        <p:nvSpPr>
          <p:cNvPr id="1905" name="Shape 1905"/>
          <p:cNvSpPr/>
          <p:nvPr/>
        </p:nvSpPr>
        <p:spPr>
          <a:xfrm>
            <a:off x="3810000" y="5029200"/>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sp>
        <p:nvSpPr>
          <p:cNvPr id="1906" name="Shape 1906"/>
          <p:cNvSpPr/>
          <p:nvPr/>
        </p:nvSpPr>
        <p:spPr>
          <a:xfrm>
            <a:off x="1905000" y="4008082"/>
            <a:ext cx="220574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CulturalHeritageObject</a:t>
            </a:r>
          </a:p>
        </p:txBody>
      </p:sp>
      <p:cxnSp>
        <p:nvCxnSpPr>
          <p:cNvPr id="1907" name="Shape 1907"/>
          <p:cNvCxnSpPr>
            <a:stCxn id="1906" idx="4"/>
            <a:endCxn id="1905" idx="0"/>
          </p:cNvCxnSpPr>
          <p:nvPr/>
        </p:nvCxnSpPr>
        <p:spPr>
          <a:xfrm rot="-5400000" flipH="1">
            <a:off x="3351824" y="3999449"/>
            <a:ext cx="685800" cy="1373699"/>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1908" name="Shape 1908"/>
          <p:cNvCxnSpPr>
            <a:stCxn id="1905" idx="4"/>
          </p:cNvCxnSpPr>
          <p:nvPr/>
        </p:nvCxnSpPr>
        <p:spPr>
          <a:xfrm rot="5400000">
            <a:off x="3802350" y="5533349"/>
            <a:ext cx="778500" cy="379800"/>
          </a:xfrm>
          <a:prstGeom prst="curvedConnector3">
            <a:avLst>
              <a:gd name="adj1" fmla="val 50009"/>
            </a:avLst>
          </a:prstGeom>
          <a:solidFill>
            <a:srgbClr val="00B8FF"/>
          </a:solidFill>
          <a:ln w="12700" cap="flat" cmpd="sng">
            <a:solidFill>
              <a:srgbClr val="3F3F3F"/>
            </a:solidFill>
            <a:prstDash val="dash"/>
            <a:round/>
            <a:headEnd type="none" w="med" len="med"/>
            <a:tailEnd type="triangle" w="lg" len="lg"/>
          </a:ln>
        </p:spPr>
      </p:cxnSp>
      <p:sp>
        <p:nvSpPr>
          <p:cNvPr id="1909" name="Shape 1909"/>
          <p:cNvSpPr txBox="1"/>
          <p:nvPr/>
        </p:nvSpPr>
        <p:spPr>
          <a:xfrm>
            <a:off x="3844171" y="571500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name</a:t>
            </a:r>
          </a:p>
        </p:txBody>
      </p:sp>
      <p:sp>
        <p:nvSpPr>
          <p:cNvPr id="1910" name="Shape 1910"/>
          <p:cNvSpPr txBox="1"/>
          <p:nvPr/>
        </p:nvSpPr>
        <p:spPr>
          <a:xfrm>
            <a:off x="3521569" y="4692133"/>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1911" name="Shape 1911"/>
          <p:cNvSpPr txBox="1"/>
          <p:nvPr/>
        </p:nvSpPr>
        <p:spPr>
          <a:xfrm>
            <a:off x="3812621" y="6112632"/>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cxnSp>
        <p:nvCxnSpPr>
          <p:cNvPr id="1912" name="Shape 1912"/>
          <p:cNvCxnSpPr>
            <a:stCxn id="1906" idx="3"/>
          </p:cNvCxnSpPr>
          <p:nvPr/>
        </p:nvCxnSpPr>
        <p:spPr>
          <a:xfrm rot="-5400000" flipH="1">
            <a:off x="2232374" y="4289943"/>
            <a:ext cx="735000" cy="7437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913" name="Shape 1913"/>
          <p:cNvCxnSpPr>
            <a:stCxn id="1914" idx="4"/>
            <a:endCxn id="1915" idx="0"/>
          </p:cNvCxnSpPr>
          <p:nvPr/>
        </p:nvCxnSpPr>
        <p:spPr>
          <a:xfrm rot="5400000">
            <a:off x="2035499" y="5159699"/>
            <a:ext cx="762000" cy="11106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cxnSp>
        <p:nvCxnSpPr>
          <p:cNvPr id="1916" name="Shape 1916"/>
          <p:cNvCxnSpPr>
            <a:stCxn id="1906" idx="2"/>
          </p:cNvCxnSpPr>
          <p:nvPr/>
        </p:nvCxnSpPr>
        <p:spPr>
          <a:xfrm flipH="1">
            <a:off x="706500" y="4175741"/>
            <a:ext cx="11985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1917" name="Shape 1917"/>
          <p:cNvCxnSpPr>
            <a:stCxn id="1906" idx="2"/>
          </p:cNvCxnSpPr>
          <p:nvPr/>
        </p:nvCxnSpPr>
        <p:spPr>
          <a:xfrm flipH="1">
            <a:off x="1445400" y="4175741"/>
            <a:ext cx="459600" cy="1440000"/>
          </a:xfrm>
          <a:prstGeom prst="curvedConnector2">
            <a:avLst/>
          </a:prstGeom>
          <a:solidFill>
            <a:srgbClr val="00B8FF"/>
          </a:solidFill>
          <a:ln w="12700" cap="flat" cmpd="sng">
            <a:solidFill>
              <a:srgbClr val="3F3F3F"/>
            </a:solidFill>
            <a:prstDash val="dash"/>
            <a:round/>
            <a:headEnd type="none" w="med" len="med"/>
            <a:tailEnd type="triangle" w="lg" len="lg"/>
          </a:ln>
        </p:spPr>
      </p:cxnSp>
      <p:sp>
        <p:nvSpPr>
          <p:cNvPr id="1918" name="Shape 1918"/>
          <p:cNvSpPr txBox="1"/>
          <p:nvPr/>
        </p:nvSpPr>
        <p:spPr>
          <a:xfrm>
            <a:off x="2209800" y="4692133"/>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1919" name="Shape 1919"/>
          <p:cNvSpPr txBox="1"/>
          <p:nvPr/>
        </p:nvSpPr>
        <p:spPr>
          <a:xfrm>
            <a:off x="228600" y="4692133"/>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1920" name="Shape 1920"/>
          <p:cNvSpPr txBox="1"/>
          <p:nvPr/>
        </p:nvSpPr>
        <p:spPr>
          <a:xfrm>
            <a:off x="1600200" y="4692133"/>
            <a:ext cx="27755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title</a:t>
            </a:r>
          </a:p>
        </p:txBody>
      </p:sp>
      <p:sp>
        <p:nvSpPr>
          <p:cNvPr id="1921" name="Shape 1921"/>
          <p:cNvSpPr txBox="1"/>
          <p:nvPr/>
        </p:nvSpPr>
        <p:spPr>
          <a:xfrm>
            <a:off x="2133600" y="5715000"/>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prefLabel</a:t>
            </a:r>
          </a:p>
        </p:txBody>
      </p:sp>
      <p:sp>
        <p:nvSpPr>
          <p:cNvPr id="1915" name="Shape 1915"/>
          <p:cNvSpPr txBox="1"/>
          <p:nvPr/>
        </p:nvSpPr>
        <p:spPr>
          <a:xfrm>
            <a:off x="1676400" y="6096000"/>
            <a:ext cx="369300" cy="230700"/>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type</a:t>
            </a:r>
          </a:p>
        </p:txBody>
      </p:sp>
      <p:sp>
        <p:nvSpPr>
          <p:cNvPr id="1922" name="Shape 1922"/>
          <p:cNvSpPr txBox="1"/>
          <p:nvPr/>
        </p:nvSpPr>
        <p:spPr>
          <a:xfrm>
            <a:off x="152400" y="5158517"/>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creationDate</a:t>
            </a:r>
          </a:p>
        </p:txBody>
      </p:sp>
      <p:sp>
        <p:nvSpPr>
          <p:cNvPr id="1923" name="Shape 1923"/>
          <p:cNvSpPr txBox="1"/>
          <p:nvPr/>
        </p:nvSpPr>
        <p:spPr>
          <a:xfrm>
            <a:off x="1214659" y="5615717"/>
            <a:ext cx="461740" cy="230832"/>
          </a:xfrm>
          <a:prstGeom prst="rect">
            <a:avLst/>
          </a:prstGeom>
          <a:solidFill>
            <a:srgbClr val="FFFFFF"/>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title</a:t>
            </a:r>
          </a:p>
        </p:txBody>
      </p:sp>
      <p:sp>
        <p:nvSpPr>
          <p:cNvPr id="1914" name="Shape 1914"/>
          <p:cNvSpPr/>
          <p:nvPr/>
        </p:nvSpPr>
        <p:spPr>
          <a:xfrm>
            <a:off x="2286000" y="5029200"/>
            <a:ext cx="1371599"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Concept</a:t>
            </a:r>
          </a:p>
        </p:txBody>
      </p:sp>
      <p:sp>
        <p:nvSpPr>
          <p:cNvPr id="1924" name="Shape 1924"/>
          <p:cNvSpPr/>
          <p:nvPr/>
        </p:nvSpPr>
        <p:spPr>
          <a:xfrm>
            <a:off x="5257800" y="5029200"/>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1925" name="Shape 1925"/>
          <p:cNvCxnSpPr>
            <a:stCxn id="1906" idx="5"/>
            <a:endCxn id="1924" idx="0"/>
          </p:cNvCxnSpPr>
          <p:nvPr/>
        </p:nvCxnSpPr>
        <p:spPr>
          <a:xfrm rot="-5400000" flipH="1">
            <a:off x="4440975" y="3641043"/>
            <a:ext cx="735000" cy="20415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1926" name="Shape 1926"/>
          <p:cNvCxnSpPr>
            <a:stCxn id="1924" idx="4"/>
          </p:cNvCxnSpPr>
          <p:nvPr/>
        </p:nvCxnSpPr>
        <p:spPr>
          <a:xfrm rot="5400000">
            <a:off x="5334600" y="5601299"/>
            <a:ext cx="762000" cy="2274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sp>
        <p:nvSpPr>
          <p:cNvPr id="1927" name="Shape 1927"/>
          <p:cNvSpPr txBox="1"/>
          <p:nvPr/>
        </p:nvSpPr>
        <p:spPr>
          <a:xfrm>
            <a:off x="5334000" y="571500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1928" name="Shape 1928"/>
          <p:cNvSpPr txBox="1"/>
          <p:nvPr/>
        </p:nvSpPr>
        <p:spPr>
          <a:xfrm>
            <a:off x="5038642" y="4768333"/>
            <a:ext cx="3717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1929" name="Shape 1929"/>
          <p:cNvSpPr txBox="1"/>
          <p:nvPr/>
        </p:nvSpPr>
        <p:spPr>
          <a:xfrm>
            <a:off x="5412821" y="6096000"/>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name</a:t>
            </a:r>
          </a:p>
        </p:txBody>
      </p:sp>
      <p:cxnSp>
        <p:nvCxnSpPr>
          <p:cNvPr id="1930" name="Shape 1930"/>
          <p:cNvCxnSpPr>
            <a:stCxn id="1924" idx="4"/>
          </p:cNvCxnSpPr>
          <p:nvPr/>
        </p:nvCxnSpPr>
        <p:spPr>
          <a:xfrm rot="-5400000" flipH="1">
            <a:off x="5734500" y="5428799"/>
            <a:ext cx="759900" cy="570300"/>
          </a:xfrm>
          <a:prstGeom prst="curvedConnector3">
            <a:avLst>
              <a:gd name="adj1" fmla="val 49991"/>
            </a:avLst>
          </a:prstGeom>
          <a:solidFill>
            <a:srgbClr val="00B8FF"/>
          </a:solidFill>
          <a:ln w="12700" cap="flat" cmpd="sng">
            <a:solidFill>
              <a:srgbClr val="0000FF"/>
            </a:solidFill>
            <a:prstDash val="dash"/>
            <a:round/>
            <a:headEnd type="none" w="med" len="med"/>
            <a:tailEnd type="triangle" w="lg" len="lg"/>
          </a:ln>
        </p:spPr>
      </p:cxnSp>
      <p:sp>
        <p:nvSpPr>
          <p:cNvPr id="1931" name="Shape 1931"/>
          <p:cNvSpPr txBox="1"/>
          <p:nvPr/>
        </p:nvSpPr>
        <p:spPr>
          <a:xfrm>
            <a:off x="6368005" y="5715000"/>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1932" name="Shape 1932"/>
          <p:cNvSpPr txBox="1"/>
          <p:nvPr/>
        </p:nvSpPr>
        <p:spPr>
          <a:xfrm>
            <a:off x="6096000" y="6093767"/>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credit</a:t>
            </a:r>
          </a:p>
        </p:txBody>
      </p:sp>
      <p:sp>
        <p:nvSpPr>
          <p:cNvPr id="1933" name="Shape 1933"/>
          <p:cNvSpPr/>
          <p:nvPr/>
        </p:nvSpPr>
        <p:spPr>
          <a:xfrm>
            <a:off x="6629400" y="5029200"/>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foaf:</a:t>
            </a:r>
            <a:r>
              <a:rPr lang="en-US" sz="1200" b="0" i="0" u="none" strike="noStrike" cap="none">
                <a:solidFill>
                  <a:srgbClr val="0000FF"/>
                </a:solidFill>
                <a:latin typeface="Arial"/>
                <a:ea typeface="Arial"/>
                <a:cs typeface="Arial"/>
                <a:sym typeface="Arial"/>
              </a:rPr>
              <a:t>Person</a:t>
            </a:r>
          </a:p>
        </p:txBody>
      </p:sp>
      <p:sp>
        <p:nvSpPr>
          <p:cNvPr id="1934" name="Shape 1934"/>
          <p:cNvSpPr/>
          <p:nvPr/>
        </p:nvSpPr>
        <p:spPr>
          <a:xfrm>
            <a:off x="3657600" y="2331683"/>
            <a:ext cx="22860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1935" name="Shape 1935"/>
          <p:cNvSpPr/>
          <p:nvPr/>
        </p:nvSpPr>
        <p:spPr>
          <a:xfrm>
            <a:off x="6400800" y="3169883"/>
            <a:ext cx="137159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WebResource</a:t>
            </a:r>
          </a:p>
        </p:txBody>
      </p:sp>
      <p:sp>
        <p:nvSpPr>
          <p:cNvPr id="1936" name="Shape 1936"/>
          <p:cNvSpPr txBox="1"/>
          <p:nvPr/>
        </p:nvSpPr>
        <p:spPr>
          <a:xfrm>
            <a:off x="7086600" y="4112567"/>
            <a:ext cx="457200"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dk1"/>
                </a:solidFill>
                <a:latin typeface="Courier"/>
                <a:ea typeface="Courier"/>
                <a:cs typeface="Courier"/>
                <a:sym typeface="Courier"/>
              </a:rPr>
              <a:t>image</a:t>
            </a:r>
          </a:p>
        </p:txBody>
      </p:sp>
      <p:cxnSp>
        <p:nvCxnSpPr>
          <p:cNvPr id="1937" name="Shape 1937"/>
          <p:cNvCxnSpPr>
            <a:stCxn id="1935" idx="4"/>
            <a:endCxn id="1936" idx="0"/>
          </p:cNvCxnSpPr>
          <p:nvPr/>
        </p:nvCxnSpPr>
        <p:spPr>
          <a:xfrm rot="-5400000" flipH="1">
            <a:off x="6897149" y="3694650"/>
            <a:ext cx="607500" cy="228600"/>
          </a:xfrm>
          <a:prstGeom prst="curvedConnector3">
            <a:avLst>
              <a:gd name="adj1" fmla="val 49989"/>
            </a:avLst>
          </a:prstGeom>
          <a:solidFill>
            <a:srgbClr val="00B8FF"/>
          </a:solidFill>
          <a:ln w="12700" cap="flat" cmpd="sng">
            <a:solidFill>
              <a:srgbClr val="3F3F3F"/>
            </a:solidFill>
            <a:prstDash val="dash"/>
            <a:round/>
            <a:headEnd type="none" w="med" len="med"/>
            <a:tailEnd type="triangle" w="lg" len="lg"/>
          </a:ln>
        </p:spPr>
      </p:cxnSp>
      <p:sp>
        <p:nvSpPr>
          <p:cNvPr id="1938" name="Shape 1938"/>
          <p:cNvSpPr txBox="1"/>
          <p:nvPr/>
        </p:nvSpPr>
        <p:spPr>
          <a:xfrm>
            <a:off x="6953696" y="3777733"/>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uri</a:t>
            </a:r>
          </a:p>
        </p:txBody>
      </p:sp>
      <p:cxnSp>
        <p:nvCxnSpPr>
          <p:cNvPr id="1939" name="Shape 1939"/>
          <p:cNvCxnSpPr>
            <a:stCxn id="1934" idx="4"/>
            <a:endCxn id="1906" idx="0"/>
          </p:cNvCxnSpPr>
          <p:nvPr/>
        </p:nvCxnSpPr>
        <p:spPr>
          <a:xfrm rot="5400000">
            <a:off x="3233700" y="2441100"/>
            <a:ext cx="1341000" cy="1792800"/>
          </a:xfrm>
          <a:prstGeom prst="curvedConnector3">
            <a:avLst>
              <a:gd name="adj1" fmla="val 50003"/>
            </a:avLst>
          </a:prstGeom>
          <a:solidFill>
            <a:srgbClr val="00B8FF"/>
          </a:solidFill>
          <a:ln w="12700" cap="flat" cmpd="sng">
            <a:solidFill>
              <a:srgbClr val="404040"/>
            </a:solidFill>
            <a:prstDash val="solid"/>
            <a:round/>
            <a:headEnd type="none" w="med" len="med"/>
            <a:tailEnd type="triangle" w="lg" len="lg"/>
          </a:ln>
        </p:spPr>
      </p:cxnSp>
      <p:sp>
        <p:nvSpPr>
          <p:cNvPr id="1940" name="Shape 1940"/>
          <p:cNvSpPr txBox="1"/>
          <p:nvPr/>
        </p:nvSpPr>
        <p:spPr>
          <a:xfrm>
            <a:off x="3200400" y="3124200"/>
            <a:ext cx="1158732"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aggregatedCHO</a:t>
            </a:r>
          </a:p>
        </p:txBody>
      </p:sp>
      <p:sp>
        <p:nvSpPr>
          <p:cNvPr id="1941" name="Shape 1941"/>
          <p:cNvSpPr txBox="1"/>
          <p:nvPr/>
        </p:nvSpPr>
        <p:spPr>
          <a:xfrm>
            <a:off x="5783832" y="2971800"/>
            <a:ext cx="61696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hasView</a:t>
            </a:r>
          </a:p>
        </p:txBody>
      </p:sp>
      <p:cxnSp>
        <p:nvCxnSpPr>
          <p:cNvPr id="1942" name="Shape 1942"/>
          <p:cNvCxnSpPr>
            <a:stCxn id="1934" idx="4"/>
            <a:endCxn id="1935" idx="0"/>
          </p:cNvCxnSpPr>
          <p:nvPr/>
        </p:nvCxnSpPr>
        <p:spPr>
          <a:xfrm rot="-5400000" flipH="1">
            <a:off x="5692200" y="1775400"/>
            <a:ext cx="502800" cy="2286000"/>
          </a:xfrm>
          <a:prstGeom prst="curvedConnector3">
            <a:avLst>
              <a:gd name="adj1" fmla="val 50008"/>
            </a:avLst>
          </a:prstGeom>
          <a:solidFill>
            <a:srgbClr val="00B8FF"/>
          </a:solidFill>
          <a:ln w="12700" cap="flat" cmpd="sng">
            <a:solidFill>
              <a:srgbClr val="404040"/>
            </a:solidFill>
            <a:prstDash val="solid"/>
            <a:round/>
            <a:headEnd type="none" w="med" len="med"/>
            <a:tailEnd type="triangle" w="lg" len="lg"/>
          </a:ln>
        </p:spPr>
      </p:cxnSp>
      <p:sp>
        <p:nvSpPr>
          <p:cNvPr id="1943" name="Shape 1943"/>
          <p:cNvSpPr/>
          <p:nvPr/>
        </p:nvSpPr>
        <p:spPr>
          <a:xfrm>
            <a:off x="7848600" y="4191000"/>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Document</a:t>
            </a:r>
          </a:p>
        </p:txBody>
      </p:sp>
      <p:sp>
        <p:nvSpPr>
          <p:cNvPr id="1944" name="Shape 1944"/>
          <p:cNvSpPr txBox="1"/>
          <p:nvPr/>
        </p:nvSpPr>
        <p:spPr>
          <a:xfrm>
            <a:off x="8077200" y="5179367"/>
            <a:ext cx="7620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imageURL</a:t>
            </a:r>
          </a:p>
        </p:txBody>
      </p:sp>
      <p:cxnSp>
        <p:nvCxnSpPr>
          <p:cNvPr id="1945" name="Shape 1945"/>
          <p:cNvCxnSpPr>
            <a:stCxn id="1943" idx="4"/>
            <a:endCxn id="1944" idx="0"/>
          </p:cNvCxnSpPr>
          <p:nvPr/>
        </p:nvCxnSpPr>
        <p:spPr>
          <a:xfrm rot="-5400000" flipH="1">
            <a:off x="8097300" y="4818599"/>
            <a:ext cx="683700" cy="38100"/>
          </a:xfrm>
          <a:prstGeom prst="curvedConnector3">
            <a:avLst>
              <a:gd name="adj1" fmla="val 49990"/>
            </a:avLst>
          </a:prstGeom>
          <a:solidFill>
            <a:srgbClr val="00B8FF"/>
          </a:solidFill>
          <a:ln w="12700" cap="flat" cmpd="sng">
            <a:solidFill>
              <a:srgbClr val="0000FF"/>
            </a:solidFill>
            <a:prstDash val="dash"/>
            <a:round/>
            <a:headEnd type="none" w="med" len="med"/>
            <a:tailEnd type="triangle" w="lg" len="lg"/>
          </a:ln>
        </p:spPr>
      </p:cxnSp>
      <p:sp>
        <p:nvSpPr>
          <p:cNvPr id="1946" name="Shape 1946"/>
          <p:cNvSpPr txBox="1"/>
          <p:nvPr/>
        </p:nvSpPr>
        <p:spPr>
          <a:xfrm>
            <a:off x="7391400" y="5715000"/>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name</a:t>
            </a:r>
          </a:p>
        </p:txBody>
      </p:sp>
      <p:sp>
        <p:nvSpPr>
          <p:cNvPr id="1947" name="Shape 1947"/>
          <p:cNvSpPr txBox="1"/>
          <p:nvPr/>
        </p:nvSpPr>
        <p:spPr>
          <a:xfrm>
            <a:off x="7239000" y="6096000"/>
            <a:ext cx="3810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name</a:t>
            </a:r>
          </a:p>
        </p:txBody>
      </p:sp>
      <p:cxnSp>
        <p:nvCxnSpPr>
          <p:cNvPr id="1948" name="Shape 1948"/>
          <p:cNvCxnSpPr>
            <a:stCxn id="1933" idx="4"/>
            <a:endCxn id="1947" idx="0"/>
          </p:cNvCxnSpPr>
          <p:nvPr/>
        </p:nvCxnSpPr>
        <p:spPr>
          <a:xfrm rot="-5400000" flipH="1">
            <a:off x="6934200" y="5600699"/>
            <a:ext cx="762000" cy="2286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1949" name="Shape 1949"/>
          <p:cNvSpPr txBox="1"/>
          <p:nvPr/>
        </p:nvSpPr>
        <p:spPr>
          <a:xfrm>
            <a:off x="2286000" y="6096000"/>
            <a:ext cx="12954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classification</a:t>
            </a:r>
          </a:p>
        </p:txBody>
      </p:sp>
      <p:cxnSp>
        <p:nvCxnSpPr>
          <p:cNvPr id="1950" name="Shape 1950"/>
          <p:cNvCxnSpPr>
            <a:stCxn id="1905" idx="4"/>
          </p:cNvCxnSpPr>
          <p:nvPr/>
        </p:nvCxnSpPr>
        <p:spPr>
          <a:xfrm rot="-5400000" flipH="1">
            <a:off x="4171350" y="5544149"/>
            <a:ext cx="762000" cy="3417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1951" name="Shape 1951"/>
          <p:cNvSpPr txBox="1"/>
          <p:nvPr/>
        </p:nvSpPr>
        <p:spPr>
          <a:xfrm>
            <a:off x="4691605" y="5715000"/>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1952" name="Shape 1952"/>
          <p:cNvSpPr txBox="1"/>
          <p:nvPr/>
        </p:nvSpPr>
        <p:spPr>
          <a:xfrm>
            <a:off x="4419600" y="6096000"/>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credit</a:t>
            </a:r>
          </a:p>
        </p:txBody>
      </p:sp>
      <p:cxnSp>
        <p:nvCxnSpPr>
          <p:cNvPr id="1953" name="Shape 1953"/>
          <p:cNvCxnSpPr>
            <a:stCxn id="1914" idx="4"/>
            <a:endCxn id="1949" idx="0"/>
          </p:cNvCxnSpPr>
          <p:nvPr/>
        </p:nvCxnSpPr>
        <p:spPr>
          <a:xfrm rot="5400000">
            <a:off x="2571749" y="5695949"/>
            <a:ext cx="762000" cy="381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1954" name="Shape 1954"/>
          <p:cNvSpPr txBox="1"/>
          <p:nvPr/>
        </p:nvSpPr>
        <p:spPr>
          <a:xfrm>
            <a:off x="3065783" y="5715000"/>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cxnSp>
        <p:nvCxnSpPr>
          <p:cNvPr id="1955" name="Shape 1955"/>
          <p:cNvCxnSpPr>
            <a:stCxn id="1906" idx="6"/>
            <a:endCxn id="1933" idx="0"/>
          </p:cNvCxnSpPr>
          <p:nvPr/>
        </p:nvCxnSpPr>
        <p:spPr>
          <a:xfrm>
            <a:off x="4110749" y="4175741"/>
            <a:ext cx="3090300" cy="8535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1956" name="Shape 1956"/>
          <p:cNvSpPr txBox="1"/>
          <p:nvPr/>
        </p:nvSpPr>
        <p:spPr>
          <a:xfrm>
            <a:off x="5715000" y="4114800"/>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creator</a:t>
            </a:r>
          </a:p>
        </p:txBody>
      </p:sp>
      <p:sp>
        <p:nvSpPr>
          <p:cNvPr id="1957" name="Shape 1957"/>
          <p:cNvSpPr/>
          <p:nvPr/>
        </p:nvSpPr>
        <p:spPr>
          <a:xfrm>
            <a:off x="5029200" y="3550882"/>
            <a:ext cx="1295400" cy="259116"/>
          </a:xfrm>
          <a:prstGeom prst="ellipse">
            <a:avLst/>
          </a:prstGeom>
          <a:solidFill>
            <a:schemeClr val="lt1"/>
          </a:solidFill>
          <a:ln w="9525" cap="flat" cmpd="sng">
            <a:solidFill>
              <a:srgbClr val="008000"/>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8000"/>
              </a:buClr>
              <a:buSzPct val="25000"/>
              <a:buFont typeface="Arial"/>
              <a:buNone/>
            </a:pPr>
            <a:r>
              <a:rPr lang="en-US" sz="1200" b="0" i="0" u="none" strike="noStrike" cap="none">
                <a:solidFill>
                  <a:srgbClr val="008000"/>
                </a:solidFill>
                <a:latin typeface="Arial"/>
                <a:ea typeface="Arial"/>
                <a:cs typeface="Arial"/>
                <a:sym typeface="Arial"/>
              </a:rPr>
              <a:t>Aggregation</a:t>
            </a:r>
          </a:p>
        </p:txBody>
      </p:sp>
      <p:cxnSp>
        <p:nvCxnSpPr>
          <p:cNvPr id="1958" name="Shape 1958"/>
          <p:cNvCxnSpPr>
            <a:stCxn id="1957" idx="2"/>
            <a:endCxn id="1906" idx="7"/>
          </p:cNvCxnSpPr>
          <p:nvPr/>
        </p:nvCxnSpPr>
        <p:spPr>
          <a:xfrm flipH="1">
            <a:off x="3787800" y="3680441"/>
            <a:ext cx="1241400" cy="3768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1959" name="Shape 1959"/>
          <p:cNvSpPr txBox="1"/>
          <p:nvPr/>
        </p:nvSpPr>
        <p:spPr>
          <a:xfrm>
            <a:off x="4221073" y="3777733"/>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1960" name="Shape 1960"/>
          <p:cNvCxnSpPr>
            <a:stCxn id="1934" idx="4"/>
            <a:endCxn id="1957" idx="0"/>
          </p:cNvCxnSpPr>
          <p:nvPr/>
        </p:nvCxnSpPr>
        <p:spPr>
          <a:xfrm rot="-5400000" flipH="1">
            <a:off x="4796850" y="2670750"/>
            <a:ext cx="883800" cy="876300"/>
          </a:xfrm>
          <a:prstGeom prst="curvedConnector3">
            <a:avLst>
              <a:gd name="adj1" fmla="val 50005"/>
            </a:avLst>
          </a:prstGeom>
          <a:solidFill>
            <a:srgbClr val="00B8FF"/>
          </a:solidFill>
          <a:ln w="12700" cap="flat" cmpd="sng">
            <a:solidFill>
              <a:srgbClr val="008000"/>
            </a:solidFill>
            <a:prstDash val="solid"/>
            <a:round/>
            <a:headEnd type="none" w="med" len="med"/>
            <a:tailEnd type="triangle" w="lg" len="lg"/>
          </a:ln>
        </p:spPr>
      </p:cxnSp>
      <p:sp>
        <p:nvSpPr>
          <p:cNvPr id="1961" name="Shape 1961"/>
          <p:cNvSpPr txBox="1"/>
          <p:nvPr/>
        </p:nvSpPr>
        <p:spPr>
          <a:xfrm>
            <a:off x="4648200" y="3200400"/>
            <a:ext cx="83344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subClassOf</a:t>
            </a:r>
          </a:p>
        </p:txBody>
      </p:sp>
      <p:cxnSp>
        <p:nvCxnSpPr>
          <p:cNvPr id="1962" name="Shape 1962"/>
          <p:cNvCxnSpPr>
            <a:stCxn id="1934" idx="6"/>
            <a:endCxn id="1943" idx="7"/>
          </p:cNvCxnSpPr>
          <p:nvPr/>
        </p:nvCxnSpPr>
        <p:spPr>
          <a:xfrm>
            <a:off x="5943600" y="2499341"/>
            <a:ext cx="2880599" cy="17364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1963" name="Shape 1963"/>
          <p:cNvSpPr txBox="1"/>
          <p:nvPr/>
        </p:nvSpPr>
        <p:spPr>
          <a:xfrm>
            <a:off x="7391975" y="2558533"/>
            <a:ext cx="38042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page</a:t>
            </a:r>
          </a:p>
        </p:txBody>
      </p:sp>
      <p:sp>
        <p:nvSpPr>
          <p:cNvPr id="1964" name="Shape 1964"/>
          <p:cNvSpPr txBox="1"/>
          <p:nvPr/>
        </p:nvSpPr>
        <p:spPr>
          <a:xfrm>
            <a:off x="840820" y="3048000"/>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credit</a:t>
            </a:r>
          </a:p>
        </p:txBody>
      </p:sp>
      <p:sp>
        <p:nvSpPr>
          <p:cNvPr id="1965" name="Shape 1965"/>
          <p:cNvSpPr txBox="1"/>
          <p:nvPr/>
        </p:nvSpPr>
        <p:spPr>
          <a:xfrm>
            <a:off x="1828800" y="2895600"/>
            <a:ext cx="4572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0000FF"/>
                </a:solidFill>
                <a:latin typeface="Courier"/>
                <a:ea typeface="Courier"/>
                <a:cs typeface="Courier"/>
                <a:sym typeface="Courier"/>
              </a:rPr>
              <a:t>title</a:t>
            </a:r>
          </a:p>
        </p:txBody>
      </p:sp>
      <p:cxnSp>
        <p:nvCxnSpPr>
          <p:cNvPr id="1966" name="Shape 1966"/>
          <p:cNvCxnSpPr>
            <a:stCxn id="1906" idx="2"/>
            <a:endCxn id="1965" idx="2"/>
          </p:cNvCxnSpPr>
          <p:nvPr/>
        </p:nvCxnSpPr>
        <p:spPr>
          <a:xfrm rot="10800000" flipH="1">
            <a:off x="1905000" y="3124241"/>
            <a:ext cx="152400" cy="1051500"/>
          </a:xfrm>
          <a:prstGeom prst="curvedConnector4">
            <a:avLst>
              <a:gd name="adj1" fmla="val -150000"/>
              <a:gd name="adj2" fmla="val 57974"/>
            </a:avLst>
          </a:prstGeom>
          <a:solidFill>
            <a:srgbClr val="00B8FF"/>
          </a:solidFill>
          <a:ln w="12700" cap="flat" cmpd="sng">
            <a:solidFill>
              <a:srgbClr val="0000FF"/>
            </a:solidFill>
            <a:prstDash val="dash"/>
            <a:round/>
            <a:headEnd type="none" w="med" len="med"/>
            <a:tailEnd type="triangle" w="lg" len="lg"/>
          </a:ln>
        </p:spPr>
      </p:cxnSp>
      <p:cxnSp>
        <p:nvCxnSpPr>
          <p:cNvPr id="1967" name="Shape 1967"/>
          <p:cNvCxnSpPr>
            <a:stCxn id="1906" idx="2"/>
            <a:endCxn id="1964" idx="2"/>
          </p:cNvCxnSpPr>
          <p:nvPr/>
        </p:nvCxnSpPr>
        <p:spPr>
          <a:xfrm rot="10800000">
            <a:off x="1144200" y="3278741"/>
            <a:ext cx="760800" cy="897000"/>
          </a:xfrm>
          <a:prstGeom prst="curvedConnector2">
            <a:avLst/>
          </a:prstGeom>
          <a:solidFill>
            <a:srgbClr val="00B8FF"/>
          </a:solidFill>
          <a:ln w="12700" cap="flat" cmpd="sng">
            <a:solidFill>
              <a:srgbClr val="0000FF"/>
            </a:solidFill>
            <a:prstDash val="dash"/>
            <a:round/>
            <a:headEnd type="none" w="med" len="med"/>
            <a:tailEnd type="triangle" w="lg" len="lg"/>
          </a:ln>
        </p:spPr>
      </p:cxnSp>
      <p:sp>
        <p:nvSpPr>
          <p:cNvPr id="1968" name="Shape 1968"/>
          <p:cNvSpPr txBox="1"/>
          <p:nvPr/>
        </p:nvSpPr>
        <p:spPr>
          <a:xfrm>
            <a:off x="533400" y="3733800"/>
            <a:ext cx="84231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provenance</a:t>
            </a:r>
          </a:p>
        </p:txBody>
      </p:sp>
      <p:sp>
        <p:nvSpPr>
          <p:cNvPr id="1969" name="Shape 1969"/>
          <p:cNvSpPr txBox="1"/>
          <p:nvPr/>
        </p:nvSpPr>
        <p:spPr>
          <a:xfrm>
            <a:off x="2075183" y="3396733"/>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sp>
        <p:nvSpPr>
          <p:cNvPr id="1970" name="Shape 1970"/>
          <p:cNvSpPr txBox="1"/>
          <p:nvPr/>
        </p:nvSpPr>
        <p:spPr>
          <a:xfrm>
            <a:off x="8553896" y="4768333"/>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uri</a:t>
            </a:r>
          </a:p>
        </p:txBody>
      </p:sp>
      <p:cxnSp>
        <p:nvCxnSpPr>
          <p:cNvPr id="1971" name="Shape 1971"/>
          <p:cNvCxnSpPr>
            <a:stCxn id="1934" idx="3"/>
            <a:endCxn id="1906" idx="1"/>
          </p:cNvCxnSpPr>
          <p:nvPr/>
        </p:nvCxnSpPr>
        <p:spPr>
          <a:xfrm rot="5400000">
            <a:off x="2390526" y="2455443"/>
            <a:ext cx="1439400" cy="1764300"/>
          </a:xfrm>
          <a:prstGeom prst="curvedConnector3">
            <a:avLst>
              <a:gd name="adj1" fmla="val 37965"/>
            </a:avLst>
          </a:prstGeom>
          <a:solidFill>
            <a:srgbClr val="00B8FF"/>
          </a:solidFill>
          <a:ln w="12700" cap="flat" cmpd="sng">
            <a:solidFill>
              <a:srgbClr val="008000"/>
            </a:solidFill>
            <a:prstDash val="solid"/>
            <a:round/>
            <a:headEnd type="none" w="med" len="med"/>
            <a:tailEnd type="triangle" w="lg" len="lg"/>
          </a:ln>
        </p:spPr>
      </p:cxnSp>
      <p:sp>
        <p:nvSpPr>
          <p:cNvPr id="1972" name="Shape 1972"/>
          <p:cNvSpPr txBox="1"/>
          <p:nvPr/>
        </p:nvSpPr>
        <p:spPr>
          <a:xfrm>
            <a:off x="2667000" y="2939533"/>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1973" name="Shape 1973"/>
          <p:cNvCxnSpPr>
            <a:stCxn id="1935" idx="5"/>
            <a:endCxn id="1943" idx="1"/>
          </p:cNvCxnSpPr>
          <p:nvPr/>
        </p:nvCxnSpPr>
        <p:spPr>
          <a:xfrm rot="-5400000" flipH="1">
            <a:off x="7404133" y="3623493"/>
            <a:ext cx="779400" cy="444600"/>
          </a:xfrm>
          <a:prstGeom prst="curvedConnector3">
            <a:avLst>
              <a:gd name="adj1" fmla="val 50009"/>
            </a:avLst>
          </a:prstGeom>
          <a:solidFill>
            <a:srgbClr val="00B8FF"/>
          </a:solidFill>
          <a:ln w="12700" cap="flat" cmpd="sng">
            <a:solidFill>
              <a:srgbClr val="008000"/>
            </a:solidFill>
            <a:prstDash val="solid"/>
            <a:round/>
            <a:headEnd type="none" w="med" len="med"/>
            <a:tailEnd type="triangle" w="lg" len="lg"/>
          </a:ln>
        </p:spPr>
      </p:cxnSp>
      <p:sp>
        <p:nvSpPr>
          <p:cNvPr id="1974" name="Shape 1974"/>
          <p:cNvSpPr txBox="1"/>
          <p:nvPr/>
        </p:nvSpPr>
        <p:spPr>
          <a:xfrm>
            <a:off x="7693054" y="3581400"/>
            <a:ext cx="76514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isShownAt</a:t>
            </a:r>
          </a:p>
        </p:txBody>
      </p:sp>
      <p:sp>
        <p:nvSpPr>
          <p:cNvPr id="1975" name="Shape 1975"/>
          <p:cNvSpPr/>
          <p:nvPr/>
        </p:nvSpPr>
        <p:spPr>
          <a:xfrm>
            <a:off x="4038600" y="3529489"/>
            <a:ext cx="533399" cy="204310"/>
          </a:xfrm>
          <a:prstGeom prst="roundRect">
            <a:avLst>
              <a:gd name="adj" fmla="val 16667"/>
            </a:avLst>
          </a:prstGeom>
          <a:solidFill>
            <a:srgbClr val="008000"/>
          </a:solidFill>
          <a:ln w="9525" cap="flat" cmpd="sng">
            <a:solidFill>
              <a:srgbClr val="008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1000</a:t>
            </a:r>
          </a:p>
        </p:txBody>
      </p:sp>
      <p:sp>
        <p:nvSpPr>
          <p:cNvPr id="1976" name="Shape 1976"/>
          <p:cNvSpPr/>
          <p:nvPr/>
        </p:nvSpPr>
        <p:spPr>
          <a:xfrm>
            <a:off x="5715000" y="4343400"/>
            <a:ext cx="533399" cy="204310"/>
          </a:xfrm>
          <a:prstGeom prst="roundRect">
            <a:avLst>
              <a:gd name="adj" fmla="val 16667"/>
            </a:avLst>
          </a:prstGeom>
          <a:solidFill>
            <a:srgbClr val="008000"/>
          </a:solidFill>
          <a:ln w="9525" cap="flat" cmpd="sng">
            <a:solidFill>
              <a:srgbClr val="008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1000</a:t>
            </a:r>
          </a:p>
        </p:txBody>
      </p:sp>
      <p:sp>
        <p:nvSpPr>
          <p:cNvPr id="1977" name="Shape 1977"/>
          <p:cNvSpPr/>
          <p:nvPr/>
        </p:nvSpPr>
        <p:spPr>
          <a:xfrm>
            <a:off x="7543800" y="2819400"/>
            <a:ext cx="533399" cy="204310"/>
          </a:xfrm>
          <a:prstGeom prst="roundRect">
            <a:avLst>
              <a:gd name="adj" fmla="val 16667"/>
            </a:avLst>
          </a:prstGeom>
          <a:solidFill>
            <a:srgbClr val="008000"/>
          </a:solidFill>
          <a:ln w="9525" cap="flat" cmpd="sng">
            <a:solidFill>
              <a:srgbClr val="008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1000</a:t>
            </a:r>
          </a:p>
        </p:txBody>
      </p:sp>
      <p:sp>
        <p:nvSpPr>
          <p:cNvPr id="1978" name="Shape 1978"/>
          <p:cNvSpPr/>
          <p:nvPr/>
        </p:nvSpPr>
        <p:spPr>
          <a:xfrm>
            <a:off x="7772400" y="3810000"/>
            <a:ext cx="533399" cy="204310"/>
          </a:xfrm>
          <a:prstGeom prst="roundRect">
            <a:avLst>
              <a:gd name="adj" fmla="val 16667"/>
            </a:avLst>
          </a:prstGeom>
          <a:solidFill>
            <a:srgbClr val="008000"/>
          </a:solidFill>
          <a:ln w="9525" cap="flat" cmpd="sng">
            <a:solidFill>
              <a:srgbClr val="008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1000</a:t>
            </a:r>
          </a:p>
        </p:txBody>
      </p:sp>
      <p:sp>
        <p:nvSpPr>
          <p:cNvPr id="1979" name="Shape 1979"/>
          <p:cNvSpPr/>
          <p:nvPr/>
        </p:nvSpPr>
        <p:spPr>
          <a:xfrm>
            <a:off x="4876800" y="2971800"/>
            <a:ext cx="533399" cy="204310"/>
          </a:xfrm>
          <a:prstGeom prst="roundRect">
            <a:avLst>
              <a:gd name="adj" fmla="val 16667"/>
            </a:avLst>
          </a:prstGeom>
          <a:solidFill>
            <a:srgbClr val="008000"/>
          </a:solidFill>
          <a:ln w="9525" cap="flat" cmpd="sng">
            <a:solidFill>
              <a:srgbClr val="008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1000</a:t>
            </a:r>
          </a:p>
        </p:txBody>
      </p:sp>
      <p:sp>
        <p:nvSpPr>
          <p:cNvPr id="1980" name="Shape 1980"/>
          <p:cNvSpPr/>
          <p:nvPr/>
        </p:nvSpPr>
        <p:spPr>
          <a:xfrm>
            <a:off x="3429000" y="2819400"/>
            <a:ext cx="533399" cy="204310"/>
          </a:xfrm>
          <a:prstGeom prst="roundRect">
            <a:avLst>
              <a:gd name="adj" fmla="val 16667"/>
            </a:avLst>
          </a:prstGeom>
          <a:solidFill>
            <a:srgbClr val="008000"/>
          </a:solidFill>
          <a:ln w="9525" cap="flat" cmpd="sng">
            <a:solidFill>
              <a:srgbClr val="008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1000</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Shape 1985"/>
          <p:cNvSpPr/>
          <p:nvPr/>
        </p:nvSpPr>
        <p:spPr>
          <a:xfrm>
            <a:off x="1013690" y="4114800"/>
            <a:ext cx="6911109" cy="533399"/>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1986" name="Shape 1986"/>
          <p:cNvSpPr txBox="1">
            <a:spLocks noGrp="1"/>
          </p:cNvSpPr>
          <p:nvPr>
            <p:ph type="title"/>
          </p:nvPr>
        </p:nvSpPr>
        <p:spPr>
          <a:xfrm>
            <a:off x="304800" y="152400"/>
            <a:ext cx="8534399" cy="6857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p:txBody>
      </p:sp>
      <p:sp>
        <p:nvSpPr>
          <p:cNvPr id="1987" name="Shape 198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56</a:t>
            </a:fld>
            <a:endParaRPr lang="en-US" sz="1200">
              <a:solidFill>
                <a:srgbClr val="D10202"/>
              </a:solidFill>
              <a:latin typeface="Arial"/>
              <a:ea typeface="Arial"/>
              <a:cs typeface="Arial"/>
              <a:sym typeface="Arial"/>
            </a:endParaRPr>
          </a:p>
        </p:txBody>
      </p:sp>
      <p:sp>
        <p:nvSpPr>
          <p:cNvPr id="1988" name="Shape 1988"/>
          <p:cNvSpPr txBox="1"/>
          <p:nvPr/>
        </p:nvSpPr>
        <p:spPr>
          <a:xfrm>
            <a:off x="533400" y="8382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Input</a:t>
            </a:r>
          </a:p>
        </p:txBody>
      </p:sp>
      <p:sp>
        <p:nvSpPr>
          <p:cNvPr id="1989" name="Shape 1989"/>
          <p:cNvSpPr txBox="1"/>
          <p:nvPr/>
        </p:nvSpPr>
        <p:spPr>
          <a:xfrm>
            <a:off x="1066800" y="2667000"/>
            <a:ext cx="54863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Learn semantic types for attributes(s)</a:t>
            </a:r>
          </a:p>
        </p:txBody>
      </p:sp>
      <p:grpSp>
        <p:nvGrpSpPr>
          <p:cNvPr id="1990" name="Shape 1990"/>
          <p:cNvGrpSpPr/>
          <p:nvPr/>
        </p:nvGrpSpPr>
        <p:grpSpPr>
          <a:xfrm>
            <a:off x="533400" y="1299865"/>
            <a:ext cx="5333999" cy="1219200"/>
            <a:chOff x="2590800" y="2590800"/>
            <a:chExt cx="5333999" cy="1219200"/>
          </a:xfrm>
        </p:grpSpPr>
        <p:sp>
          <p:nvSpPr>
            <p:cNvPr id="1991" name="Shape 1991"/>
            <p:cNvSpPr txBox="1"/>
            <p:nvPr/>
          </p:nvSpPr>
          <p:spPr>
            <a:xfrm>
              <a:off x="2590800" y="2590800"/>
              <a:ext cx="53339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Sample data from new source (S)</a:t>
              </a:r>
            </a:p>
          </p:txBody>
        </p:sp>
        <p:sp>
          <p:nvSpPr>
            <p:cNvPr id="1992" name="Shape 1992"/>
            <p:cNvSpPr txBox="1"/>
            <p:nvPr/>
          </p:nvSpPr>
          <p:spPr>
            <a:xfrm>
              <a:off x="2590800" y="2967334"/>
              <a:ext cx="3886200"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Domain</a:t>
              </a:r>
              <a:r>
                <a:rPr lang="en-US" sz="2400" dirty="0">
                  <a:solidFill>
                    <a:schemeClr val="dk1"/>
                  </a:solidFill>
                  <a:latin typeface="Arial" panose="020B0604020202020204" pitchFamily="34" charset="0"/>
                  <a:ea typeface="Trebuchet MS"/>
                  <a:cs typeface="Arial" panose="020B0604020202020204" pitchFamily="34" charset="0"/>
                  <a:sym typeface="Trebuchet MS"/>
                </a:rPr>
                <a:t> Ontologies (O)</a:t>
              </a:r>
            </a:p>
          </p:txBody>
        </p:sp>
        <p:sp>
          <p:nvSpPr>
            <p:cNvPr id="1993" name="Shape 1993"/>
            <p:cNvSpPr txBox="1"/>
            <p:nvPr/>
          </p:nvSpPr>
          <p:spPr>
            <a:xfrm>
              <a:off x="2590800" y="3348335"/>
              <a:ext cx="40385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Known semantic models</a:t>
              </a:r>
            </a:p>
          </p:txBody>
        </p:sp>
      </p:grpSp>
      <p:sp>
        <p:nvSpPr>
          <p:cNvPr id="1994" name="Shape 1994"/>
          <p:cNvSpPr txBox="1"/>
          <p:nvPr/>
        </p:nvSpPr>
        <p:spPr>
          <a:xfrm>
            <a:off x="1066800" y="3378505"/>
            <a:ext cx="55626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Construct Graph G=(V,E)</a:t>
            </a:r>
          </a:p>
        </p:txBody>
      </p:sp>
      <p:sp>
        <p:nvSpPr>
          <p:cNvPr id="1995" name="Shape 1995"/>
          <p:cNvSpPr txBox="1"/>
          <p:nvPr/>
        </p:nvSpPr>
        <p:spPr>
          <a:xfrm>
            <a:off x="1066800" y="4140044"/>
            <a:ext cx="70104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mappings between attributes(S) and V</a:t>
            </a:r>
          </a:p>
        </p:txBody>
      </p:sp>
      <p:sp>
        <p:nvSpPr>
          <p:cNvPr id="1996" name="Shape 1996"/>
          <p:cNvSpPr txBox="1"/>
          <p:nvPr/>
        </p:nvSpPr>
        <p:spPr>
          <a:xfrm>
            <a:off x="1066800" y="4876800"/>
            <a:ext cx="57149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and rank semantic models</a:t>
            </a:r>
          </a:p>
        </p:txBody>
      </p:sp>
      <p:sp>
        <p:nvSpPr>
          <p:cNvPr id="1997" name="Shape 1997"/>
          <p:cNvSpPr/>
          <p:nvPr/>
        </p:nvSpPr>
        <p:spPr>
          <a:xfrm>
            <a:off x="609600" y="4232255"/>
            <a:ext cx="304799" cy="304799"/>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3</a:t>
            </a:r>
          </a:p>
        </p:txBody>
      </p:sp>
      <p:sp>
        <p:nvSpPr>
          <p:cNvPr id="1998" name="Shape 1998"/>
          <p:cNvSpPr txBox="1"/>
          <p:nvPr/>
        </p:nvSpPr>
        <p:spPr>
          <a:xfrm>
            <a:off x="533400" y="55626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Output</a:t>
            </a:r>
          </a:p>
        </p:txBody>
      </p:sp>
      <p:sp>
        <p:nvSpPr>
          <p:cNvPr id="1999" name="Shape 1999"/>
          <p:cNvSpPr txBox="1"/>
          <p:nvPr/>
        </p:nvSpPr>
        <p:spPr>
          <a:xfrm>
            <a:off x="533400" y="6019800"/>
            <a:ext cx="61721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dirty="0">
                <a:solidFill>
                  <a:schemeClr val="dk1"/>
                </a:solidFill>
                <a:latin typeface="Arial" panose="020B0604020202020204" pitchFamily="34" charset="0"/>
                <a:ea typeface="Trebuchet MS"/>
                <a:cs typeface="Arial" panose="020B0604020202020204" pitchFamily="34" charset="0"/>
                <a:sym typeface="Trebuchet MS"/>
              </a:rPr>
              <a:t>A ranked set of semantic models for S</a:t>
            </a:r>
          </a:p>
        </p:txBody>
      </p:sp>
      <p:pic>
        <p:nvPicPr>
          <p:cNvPr id="2000" name="Shape 2000"/>
          <p:cNvPicPr preferRelativeResize="0"/>
          <p:nvPr/>
        </p:nvPicPr>
        <p:blipFill rotWithShape="1">
          <a:blip r:embed="rId3">
            <a:alphaModFix/>
          </a:blip>
          <a:srcRect/>
          <a:stretch/>
        </p:blipFill>
        <p:spPr>
          <a:xfrm>
            <a:off x="610039" y="2743200"/>
            <a:ext cx="380559" cy="379463"/>
          </a:xfrm>
          <a:prstGeom prst="rect">
            <a:avLst/>
          </a:prstGeom>
          <a:noFill/>
          <a:ln>
            <a:noFill/>
          </a:ln>
        </p:spPr>
      </p:pic>
      <p:pic>
        <p:nvPicPr>
          <p:cNvPr id="2001" name="Shape 2001"/>
          <p:cNvPicPr preferRelativeResize="0"/>
          <p:nvPr/>
        </p:nvPicPr>
        <p:blipFill rotWithShape="1">
          <a:blip r:embed="rId3">
            <a:alphaModFix/>
          </a:blip>
          <a:srcRect/>
          <a:stretch/>
        </p:blipFill>
        <p:spPr>
          <a:xfrm>
            <a:off x="605425" y="3430537"/>
            <a:ext cx="380559" cy="37946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Shape 2006"/>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57</a:t>
            </a:fld>
            <a:endParaRPr lang="en-US" sz="1200">
              <a:solidFill>
                <a:srgbClr val="D10202"/>
              </a:solidFill>
              <a:latin typeface="Arial"/>
              <a:ea typeface="Arial"/>
              <a:cs typeface="Arial"/>
              <a:sym typeface="Arial"/>
            </a:endParaRPr>
          </a:p>
        </p:txBody>
      </p:sp>
      <p:sp>
        <p:nvSpPr>
          <p:cNvPr id="2007" name="Shape 2007"/>
          <p:cNvSpPr txBox="1">
            <a:spLocks noGrp="1"/>
          </p:cNvSpPr>
          <p:nvPr>
            <p:ph type="title"/>
          </p:nvPr>
        </p:nvSpPr>
        <p:spPr>
          <a:xfrm>
            <a:off x="152400" y="152400"/>
            <a:ext cx="8839200" cy="6858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Map Source Attributes to the Graph</a:t>
            </a:r>
          </a:p>
        </p:txBody>
      </p:sp>
      <p:graphicFrame>
        <p:nvGraphicFramePr>
          <p:cNvPr id="2008" name="Shape 2008"/>
          <p:cNvGraphicFramePr/>
          <p:nvPr/>
        </p:nvGraphicFramePr>
        <p:xfrm>
          <a:off x="914400" y="914400"/>
          <a:ext cx="7315200" cy="1371650"/>
        </p:xfrm>
        <a:graphic>
          <a:graphicData uri="http://schemas.openxmlformats.org/drawingml/2006/table">
            <a:tbl>
              <a:tblPr bandRow="1">
                <a:noFill/>
                <a:tableStyleId>{A399751C-6827-4E41-B135-C0F853442EDF}</a:tableStyleId>
              </a:tblPr>
              <a:tblGrid>
                <a:gridCol w="2204575">
                  <a:extLst>
                    <a:ext uri="{9D8B030D-6E8A-4147-A177-3AD203B41FA5}">
                      <a16:colId xmlns:a16="http://schemas.microsoft.com/office/drawing/2014/main" val="20000"/>
                    </a:ext>
                  </a:extLst>
                </a:gridCol>
                <a:gridCol w="5110625">
                  <a:extLst>
                    <a:ext uri="{9D8B030D-6E8A-4147-A177-3AD203B41FA5}">
                      <a16:colId xmlns:a16="http://schemas.microsoft.com/office/drawing/2014/main" val="20001"/>
                    </a:ext>
                  </a:extLst>
                </a:gridCol>
              </a:tblGrid>
              <a:tr h="13875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title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CulturalHeritageObject,title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CulturalHeritageObject,label</a:t>
                      </a:r>
                      <a:r>
                        <a:rPr lang="en-US" sz="1200" b="0" i="0" dirty="0">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credit</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CulturalHeritageObject,provenance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Person,note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classification</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Concept,prefLabel</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Concept,label</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name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aac:Person,name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foaf:Person,name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chemeClr val="dk1"/>
                        </a:buClr>
                        <a:buSzPct val="25000"/>
                        <a:buFont typeface="Trebuchet MS"/>
                        <a:buNone/>
                      </a:pPr>
                      <a:r>
                        <a:rPr lang="en-US" sz="1200" b="0" i="0" dirty="0" err="1">
                          <a:latin typeface="Arial" panose="020B0604020202020204" pitchFamily="34" charset="0"/>
                          <a:ea typeface="Trebuchet MS"/>
                          <a:cs typeface="Arial" panose="020B0604020202020204" pitchFamily="34" charset="0"/>
                          <a:sym typeface="Trebuchet MS"/>
                        </a:rPr>
                        <a:t>imageURL</a:t>
                      </a:r>
                      <a:endParaRPr lang="en-US"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Document,uri</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WebResource,uri</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009" name="Shape 2009"/>
          <p:cNvSpPr/>
          <p:nvPr/>
        </p:nvSpPr>
        <p:spPr>
          <a:xfrm>
            <a:off x="3810000" y="5212117"/>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sp>
        <p:nvSpPr>
          <p:cNvPr id="2010" name="Shape 2010"/>
          <p:cNvSpPr/>
          <p:nvPr/>
        </p:nvSpPr>
        <p:spPr>
          <a:xfrm>
            <a:off x="1905000" y="4191000"/>
            <a:ext cx="220574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CulturalHeritageObject</a:t>
            </a:r>
          </a:p>
        </p:txBody>
      </p:sp>
      <p:cxnSp>
        <p:nvCxnSpPr>
          <p:cNvPr id="2011" name="Shape 2011"/>
          <p:cNvCxnSpPr>
            <a:stCxn id="2010" idx="4"/>
            <a:endCxn id="2009" idx="0"/>
          </p:cNvCxnSpPr>
          <p:nvPr/>
        </p:nvCxnSpPr>
        <p:spPr>
          <a:xfrm rot="-5400000" flipH="1">
            <a:off x="3351824" y="4182367"/>
            <a:ext cx="685800" cy="1373699"/>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2012" name="Shape 2012"/>
          <p:cNvCxnSpPr>
            <a:stCxn id="2009" idx="4"/>
          </p:cNvCxnSpPr>
          <p:nvPr/>
        </p:nvCxnSpPr>
        <p:spPr>
          <a:xfrm rot="5400000">
            <a:off x="3802350" y="5716267"/>
            <a:ext cx="778500" cy="379800"/>
          </a:xfrm>
          <a:prstGeom prst="curvedConnector3">
            <a:avLst>
              <a:gd name="adj1" fmla="val 50009"/>
            </a:avLst>
          </a:prstGeom>
          <a:solidFill>
            <a:srgbClr val="00B8FF"/>
          </a:solidFill>
          <a:ln w="12700" cap="flat" cmpd="sng">
            <a:solidFill>
              <a:srgbClr val="3F3F3F"/>
            </a:solidFill>
            <a:prstDash val="dash"/>
            <a:round/>
            <a:headEnd type="none" w="med" len="med"/>
            <a:tailEnd type="triangle" w="lg" len="lg"/>
          </a:ln>
        </p:spPr>
      </p:cxnSp>
      <p:sp>
        <p:nvSpPr>
          <p:cNvPr id="2013" name="Shape 2013"/>
          <p:cNvSpPr txBox="1"/>
          <p:nvPr/>
        </p:nvSpPr>
        <p:spPr>
          <a:xfrm>
            <a:off x="3844171"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name</a:t>
            </a:r>
          </a:p>
        </p:txBody>
      </p:sp>
      <p:sp>
        <p:nvSpPr>
          <p:cNvPr id="2014" name="Shape 2014"/>
          <p:cNvSpPr txBox="1"/>
          <p:nvPr/>
        </p:nvSpPr>
        <p:spPr>
          <a:xfrm>
            <a:off x="3521569" y="4875051"/>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2015" name="Shape 2015"/>
          <p:cNvSpPr txBox="1"/>
          <p:nvPr/>
        </p:nvSpPr>
        <p:spPr>
          <a:xfrm>
            <a:off x="3812621" y="6295550"/>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016" name="Shape 2016"/>
          <p:cNvCxnSpPr>
            <a:stCxn id="2010" idx="3"/>
          </p:cNvCxnSpPr>
          <p:nvPr/>
        </p:nvCxnSpPr>
        <p:spPr>
          <a:xfrm rot="-5400000" flipH="1">
            <a:off x="2232374" y="4472860"/>
            <a:ext cx="735000" cy="7437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2017" name="Shape 2017"/>
          <p:cNvCxnSpPr>
            <a:stCxn id="2018" idx="4"/>
            <a:endCxn id="2019" idx="0"/>
          </p:cNvCxnSpPr>
          <p:nvPr/>
        </p:nvCxnSpPr>
        <p:spPr>
          <a:xfrm rot="5400000">
            <a:off x="2035499" y="5342617"/>
            <a:ext cx="762000" cy="11106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cxnSp>
        <p:nvCxnSpPr>
          <p:cNvPr id="2020" name="Shape 2020"/>
          <p:cNvCxnSpPr>
            <a:stCxn id="2010" idx="2"/>
          </p:cNvCxnSpPr>
          <p:nvPr/>
        </p:nvCxnSpPr>
        <p:spPr>
          <a:xfrm flipH="1">
            <a:off x="706500" y="4358658"/>
            <a:ext cx="11985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2021" name="Shape 2021"/>
          <p:cNvCxnSpPr>
            <a:stCxn id="2010" idx="2"/>
          </p:cNvCxnSpPr>
          <p:nvPr/>
        </p:nvCxnSpPr>
        <p:spPr>
          <a:xfrm flipH="1">
            <a:off x="1445400" y="4358658"/>
            <a:ext cx="459600" cy="1440000"/>
          </a:xfrm>
          <a:prstGeom prst="curvedConnector2">
            <a:avLst/>
          </a:prstGeom>
          <a:solidFill>
            <a:srgbClr val="00B8FF"/>
          </a:solidFill>
          <a:ln w="12700" cap="flat" cmpd="sng">
            <a:solidFill>
              <a:srgbClr val="3F3F3F"/>
            </a:solidFill>
            <a:prstDash val="dash"/>
            <a:round/>
            <a:headEnd type="none" w="med" len="med"/>
            <a:tailEnd type="triangle" w="lg" len="lg"/>
          </a:ln>
        </p:spPr>
      </p:cxnSp>
      <p:sp>
        <p:nvSpPr>
          <p:cNvPr id="2022" name="Shape 2022"/>
          <p:cNvSpPr txBox="1"/>
          <p:nvPr/>
        </p:nvSpPr>
        <p:spPr>
          <a:xfrm>
            <a:off x="2209800" y="4875051"/>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2023" name="Shape 2023"/>
          <p:cNvSpPr txBox="1"/>
          <p:nvPr/>
        </p:nvSpPr>
        <p:spPr>
          <a:xfrm>
            <a:off x="228600" y="4875051"/>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2024" name="Shape 2024"/>
          <p:cNvSpPr txBox="1"/>
          <p:nvPr/>
        </p:nvSpPr>
        <p:spPr>
          <a:xfrm>
            <a:off x="1600200" y="4875051"/>
            <a:ext cx="27755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title</a:t>
            </a:r>
          </a:p>
        </p:txBody>
      </p:sp>
      <p:sp>
        <p:nvSpPr>
          <p:cNvPr id="2025" name="Shape 2025"/>
          <p:cNvSpPr txBox="1"/>
          <p:nvPr/>
        </p:nvSpPr>
        <p:spPr>
          <a:xfrm>
            <a:off x="2133600" y="5897917"/>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prefLabel</a:t>
            </a:r>
          </a:p>
        </p:txBody>
      </p:sp>
      <p:sp>
        <p:nvSpPr>
          <p:cNvPr id="2019" name="Shape 2019"/>
          <p:cNvSpPr txBox="1"/>
          <p:nvPr/>
        </p:nvSpPr>
        <p:spPr>
          <a:xfrm>
            <a:off x="1676400" y="6278917"/>
            <a:ext cx="369391"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type</a:t>
            </a:r>
          </a:p>
        </p:txBody>
      </p:sp>
      <p:sp>
        <p:nvSpPr>
          <p:cNvPr id="2026" name="Shape 2026"/>
          <p:cNvSpPr txBox="1"/>
          <p:nvPr/>
        </p:nvSpPr>
        <p:spPr>
          <a:xfrm>
            <a:off x="152400" y="5341435"/>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creationDate</a:t>
            </a:r>
          </a:p>
        </p:txBody>
      </p:sp>
      <p:sp>
        <p:nvSpPr>
          <p:cNvPr id="2027" name="Shape 2027"/>
          <p:cNvSpPr txBox="1"/>
          <p:nvPr/>
        </p:nvSpPr>
        <p:spPr>
          <a:xfrm>
            <a:off x="1214659" y="5798635"/>
            <a:ext cx="461740" cy="230832"/>
          </a:xfrm>
          <a:prstGeom prst="rect">
            <a:avLst/>
          </a:prstGeom>
          <a:solidFill>
            <a:srgbClr val="FFFFFF"/>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title</a:t>
            </a:r>
          </a:p>
        </p:txBody>
      </p:sp>
      <p:sp>
        <p:nvSpPr>
          <p:cNvPr id="2018" name="Shape 2018"/>
          <p:cNvSpPr/>
          <p:nvPr/>
        </p:nvSpPr>
        <p:spPr>
          <a:xfrm>
            <a:off x="2286000" y="5212117"/>
            <a:ext cx="1371599"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Concept</a:t>
            </a:r>
          </a:p>
        </p:txBody>
      </p:sp>
      <p:sp>
        <p:nvSpPr>
          <p:cNvPr id="2028" name="Shape 2028"/>
          <p:cNvSpPr/>
          <p:nvPr/>
        </p:nvSpPr>
        <p:spPr>
          <a:xfrm>
            <a:off x="5257800" y="5212117"/>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2029" name="Shape 2029"/>
          <p:cNvCxnSpPr>
            <a:stCxn id="2010" idx="5"/>
            <a:endCxn id="2028" idx="0"/>
          </p:cNvCxnSpPr>
          <p:nvPr/>
        </p:nvCxnSpPr>
        <p:spPr>
          <a:xfrm rot="-5400000" flipH="1">
            <a:off x="4440975" y="3823960"/>
            <a:ext cx="735000" cy="20415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2030" name="Shape 2030"/>
          <p:cNvCxnSpPr>
            <a:stCxn id="2028" idx="4"/>
          </p:cNvCxnSpPr>
          <p:nvPr/>
        </p:nvCxnSpPr>
        <p:spPr>
          <a:xfrm rot="5400000">
            <a:off x="5334600" y="5784217"/>
            <a:ext cx="762000" cy="2274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sp>
        <p:nvSpPr>
          <p:cNvPr id="2031" name="Shape 2031"/>
          <p:cNvSpPr txBox="1"/>
          <p:nvPr/>
        </p:nvSpPr>
        <p:spPr>
          <a:xfrm>
            <a:off x="53340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2032" name="Shape 2032"/>
          <p:cNvSpPr txBox="1"/>
          <p:nvPr/>
        </p:nvSpPr>
        <p:spPr>
          <a:xfrm>
            <a:off x="5038642" y="4951251"/>
            <a:ext cx="3717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2033" name="Shape 2033"/>
          <p:cNvSpPr txBox="1"/>
          <p:nvPr/>
        </p:nvSpPr>
        <p:spPr>
          <a:xfrm>
            <a:off x="5412821" y="6278917"/>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034" name="Shape 2034"/>
          <p:cNvCxnSpPr>
            <a:stCxn id="2028" idx="4"/>
          </p:cNvCxnSpPr>
          <p:nvPr/>
        </p:nvCxnSpPr>
        <p:spPr>
          <a:xfrm rot="-5400000" flipH="1">
            <a:off x="5734500" y="5611717"/>
            <a:ext cx="759900" cy="570300"/>
          </a:xfrm>
          <a:prstGeom prst="curvedConnector3">
            <a:avLst>
              <a:gd name="adj1" fmla="val 49991"/>
            </a:avLst>
          </a:prstGeom>
          <a:solidFill>
            <a:srgbClr val="00B8FF"/>
          </a:solidFill>
          <a:ln w="12700" cap="flat" cmpd="sng">
            <a:solidFill>
              <a:srgbClr val="0000FF"/>
            </a:solidFill>
            <a:prstDash val="dash"/>
            <a:round/>
            <a:headEnd type="none" w="med" len="med"/>
            <a:tailEnd type="triangle" w="lg" len="lg"/>
          </a:ln>
        </p:spPr>
      </p:cxnSp>
      <p:sp>
        <p:nvSpPr>
          <p:cNvPr id="2035" name="Shape 2035"/>
          <p:cNvSpPr txBox="1"/>
          <p:nvPr/>
        </p:nvSpPr>
        <p:spPr>
          <a:xfrm>
            <a:off x="63680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036" name="Shape 2036"/>
          <p:cNvSpPr txBox="1"/>
          <p:nvPr/>
        </p:nvSpPr>
        <p:spPr>
          <a:xfrm>
            <a:off x="6096000" y="6276685"/>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sp>
        <p:nvSpPr>
          <p:cNvPr id="2037" name="Shape 2037"/>
          <p:cNvSpPr/>
          <p:nvPr/>
        </p:nvSpPr>
        <p:spPr>
          <a:xfrm>
            <a:off x="6629400" y="52121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foaf:</a:t>
            </a:r>
            <a:r>
              <a:rPr lang="en-US" sz="1200" b="0" i="0" u="none" strike="noStrike" cap="none">
                <a:solidFill>
                  <a:srgbClr val="0000FF"/>
                </a:solidFill>
                <a:latin typeface="Arial"/>
                <a:ea typeface="Arial"/>
                <a:cs typeface="Arial"/>
                <a:sym typeface="Arial"/>
              </a:rPr>
              <a:t>Person</a:t>
            </a:r>
          </a:p>
        </p:txBody>
      </p:sp>
      <p:sp>
        <p:nvSpPr>
          <p:cNvPr id="2038" name="Shape 2038"/>
          <p:cNvSpPr/>
          <p:nvPr/>
        </p:nvSpPr>
        <p:spPr>
          <a:xfrm>
            <a:off x="3657600" y="2514600"/>
            <a:ext cx="22860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2039" name="Shape 2039"/>
          <p:cNvSpPr/>
          <p:nvPr/>
        </p:nvSpPr>
        <p:spPr>
          <a:xfrm>
            <a:off x="6400800" y="3352800"/>
            <a:ext cx="137159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WebResource</a:t>
            </a:r>
          </a:p>
        </p:txBody>
      </p:sp>
      <p:sp>
        <p:nvSpPr>
          <p:cNvPr id="2040" name="Shape 2040"/>
          <p:cNvSpPr txBox="1"/>
          <p:nvPr/>
        </p:nvSpPr>
        <p:spPr>
          <a:xfrm>
            <a:off x="7086600" y="4295485"/>
            <a:ext cx="457200"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image</a:t>
            </a:r>
          </a:p>
        </p:txBody>
      </p:sp>
      <p:cxnSp>
        <p:nvCxnSpPr>
          <p:cNvPr id="2041" name="Shape 2041"/>
          <p:cNvCxnSpPr>
            <a:stCxn id="2039" idx="4"/>
            <a:endCxn id="2040" idx="0"/>
          </p:cNvCxnSpPr>
          <p:nvPr/>
        </p:nvCxnSpPr>
        <p:spPr>
          <a:xfrm rot="-5400000" flipH="1">
            <a:off x="6897149" y="3877567"/>
            <a:ext cx="607500" cy="228600"/>
          </a:xfrm>
          <a:prstGeom prst="curvedConnector3">
            <a:avLst>
              <a:gd name="adj1" fmla="val 49989"/>
            </a:avLst>
          </a:prstGeom>
          <a:solidFill>
            <a:srgbClr val="00B8FF"/>
          </a:solidFill>
          <a:ln w="12700" cap="flat" cmpd="sng">
            <a:solidFill>
              <a:srgbClr val="3F3F3F"/>
            </a:solidFill>
            <a:prstDash val="dash"/>
            <a:round/>
            <a:headEnd type="none" w="med" len="med"/>
            <a:tailEnd type="triangle" w="lg" len="lg"/>
          </a:ln>
        </p:spPr>
      </p:cxnSp>
      <p:sp>
        <p:nvSpPr>
          <p:cNvPr id="2042" name="Shape 2042"/>
          <p:cNvSpPr txBox="1"/>
          <p:nvPr/>
        </p:nvSpPr>
        <p:spPr>
          <a:xfrm>
            <a:off x="6953696" y="3960651"/>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uri</a:t>
            </a:r>
          </a:p>
        </p:txBody>
      </p:sp>
      <p:cxnSp>
        <p:nvCxnSpPr>
          <p:cNvPr id="2043" name="Shape 2043"/>
          <p:cNvCxnSpPr>
            <a:stCxn id="2038" idx="4"/>
            <a:endCxn id="2010" idx="0"/>
          </p:cNvCxnSpPr>
          <p:nvPr/>
        </p:nvCxnSpPr>
        <p:spPr>
          <a:xfrm rot="5400000">
            <a:off x="3233700" y="2624017"/>
            <a:ext cx="1341000" cy="1792800"/>
          </a:xfrm>
          <a:prstGeom prst="curvedConnector3">
            <a:avLst>
              <a:gd name="adj1" fmla="val 50003"/>
            </a:avLst>
          </a:prstGeom>
          <a:solidFill>
            <a:srgbClr val="00B8FF"/>
          </a:solidFill>
          <a:ln w="12700" cap="flat" cmpd="sng">
            <a:solidFill>
              <a:srgbClr val="404040"/>
            </a:solidFill>
            <a:prstDash val="solid"/>
            <a:round/>
            <a:headEnd type="none" w="med" len="med"/>
            <a:tailEnd type="triangle" w="lg" len="lg"/>
          </a:ln>
        </p:spPr>
      </p:cxnSp>
      <p:sp>
        <p:nvSpPr>
          <p:cNvPr id="2044" name="Shape 2044"/>
          <p:cNvSpPr txBox="1"/>
          <p:nvPr/>
        </p:nvSpPr>
        <p:spPr>
          <a:xfrm>
            <a:off x="3200400" y="3307117"/>
            <a:ext cx="1158732"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aggregatedCHO</a:t>
            </a:r>
          </a:p>
        </p:txBody>
      </p:sp>
      <p:sp>
        <p:nvSpPr>
          <p:cNvPr id="2045" name="Shape 2045"/>
          <p:cNvSpPr txBox="1"/>
          <p:nvPr/>
        </p:nvSpPr>
        <p:spPr>
          <a:xfrm>
            <a:off x="5783832" y="3154716"/>
            <a:ext cx="61696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hasView</a:t>
            </a:r>
          </a:p>
        </p:txBody>
      </p:sp>
      <p:cxnSp>
        <p:nvCxnSpPr>
          <p:cNvPr id="2046" name="Shape 2046"/>
          <p:cNvCxnSpPr>
            <a:stCxn id="2038" idx="4"/>
            <a:endCxn id="2039" idx="0"/>
          </p:cNvCxnSpPr>
          <p:nvPr/>
        </p:nvCxnSpPr>
        <p:spPr>
          <a:xfrm rot="-5400000" flipH="1">
            <a:off x="5692200" y="1958317"/>
            <a:ext cx="502800" cy="2286000"/>
          </a:xfrm>
          <a:prstGeom prst="curvedConnector3">
            <a:avLst>
              <a:gd name="adj1" fmla="val 50008"/>
            </a:avLst>
          </a:prstGeom>
          <a:solidFill>
            <a:srgbClr val="00B8FF"/>
          </a:solidFill>
          <a:ln w="12700" cap="flat" cmpd="sng">
            <a:solidFill>
              <a:srgbClr val="404040"/>
            </a:solidFill>
            <a:prstDash val="solid"/>
            <a:round/>
            <a:headEnd type="none" w="med" len="med"/>
            <a:tailEnd type="triangle" w="lg" len="lg"/>
          </a:ln>
        </p:spPr>
      </p:cxnSp>
      <p:sp>
        <p:nvSpPr>
          <p:cNvPr id="2047" name="Shape 2047"/>
          <p:cNvSpPr/>
          <p:nvPr/>
        </p:nvSpPr>
        <p:spPr>
          <a:xfrm>
            <a:off x="7848600" y="43739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Document</a:t>
            </a:r>
          </a:p>
        </p:txBody>
      </p:sp>
      <p:sp>
        <p:nvSpPr>
          <p:cNvPr id="2048" name="Shape 2048"/>
          <p:cNvSpPr txBox="1"/>
          <p:nvPr/>
        </p:nvSpPr>
        <p:spPr>
          <a:xfrm>
            <a:off x="8077200" y="5362285"/>
            <a:ext cx="7620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imageURL</a:t>
            </a:r>
          </a:p>
        </p:txBody>
      </p:sp>
      <p:cxnSp>
        <p:nvCxnSpPr>
          <p:cNvPr id="2049" name="Shape 2049"/>
          <p:cNvCxnSpPr>
            <a:stCxn id="2047" idx="4"/>
            <a:endCxn id="2048" idx="0"/>
          </p:cNvCxnSpPr>
          <p:nvPr/>
        </p:nvCxnSpPr>
        <p:spPr>
          <a:xfrm rot="-5400000" flipH="1">
            <a:off x="8097300" y="5001517"/>
            <a:ext cx="683700" cy="38100"/>
          </a:xfrm>
          <a:prstGeom prst="curvedConnector3">
            <a:avLst>
              <a:gd name="adj1" fmla="val 49990"/>
            </a:avLst>
          </a:prstGeom>
          <a:solidFill>
            <a:srgbClr val="00B8FF"/>
          </a:solidFill>
          <a:ln w="12700" cap="flat" cmpd="sng">
            <a:solidFill>
              <a:srgbClr val="0000FF"/>
            </a:solidFill>
            <a:prstDash val="dash"/>
            <a:round/>
            <a:headEnd type="none" w="med" len="med"/>
            <a:tailEnd type="triangle" w="lg" len="lg"/>
          </a:ln>
        </p:spPr>
      </p:cxnSp>
      <p:sp>
        <p:nvSpPr>
          <p:cNvPr id="2050" name="Shape 2050"/>
          <p:cNvSpPr txBox="1"/>
          <p:nvPr/>
        </p:nvSpPr>
        <p:spPr>
          <a:xfrm>
            <a:off x="73914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name</a:t>
            </a:r>
          </a:p>
        </p:txBody>
      </p:sp>
      <p:sp>
        <p:nvSpPr>
          <p:cNvPr id="2051" name="Shape 2051"/>
          <p:cNvSpPr txBox="1"/>
          <p:nvPr/>
        </p:nvSpPr>
        <p:spPr>
          <a:xfrm>
            <a:off x="7239000" y="6278917"/>
            <a:ext cx="3810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052" name="Shape 2052"/>
          <p:cNvCxnSpPr>
            <a:stCxn id="2037" idx="4"/>
            <a:endCxn id="2051" idx="0"/>
          </p:cNvCxnSpPr>
          <p:nvPr/>
        </p:nvCxnSpPr>
        <p:spPr>
          <a:xfrm rot="-5400000" flipH="1">
            <a:off x="6934200" y="5783617"/>
            <a:ext cx="762000" cy="2286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053" name="Shape 2053"/>
          <p:cNvSpPr txBox="1"/>
          <p:nvPr/>
        </p:nvSpPr>
        <p:spPr>
          <a:xfrm>
            <a:off x="2286000" y="6278917"/>
            <a:ext cx="12954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classification</a:t>
            </a:r>
          </a:p>
        </p:txBody>
      </p:sp>
      <p:cxnSp>
        <p:nvCxnSpPr>
          <p:cNvPr id="2054" name="Shape 2054"/>
          <p:cNvCxnSpPr>
            <a:stCxn id="2009" idx="4"/>
          </p:cNvCxnSpPr>
          <p:nvPr/>
        </p:nvCxnSpPr>
        <p:spPr>
          <a:xfrm rot="-5400000" flipH="1">
            <a:off x="4171350" y="5727067"/>
            <a:ext cx="762000" cy="3417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055" name="Shape 2055"/>
          <p:cNvSpPr txBox="1"/>
          <p:nvPr/>
        </p:nvSpPr>
        <p:spPr>
          <a:xfrm>
            <a:off x="46916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056" name="Shape 2056"/>
          <p:cNvSpPr txBox="1"/>
          <p:nvPr/>
        </p:nvSpPr>
        <p:spPr>
          <a:xfrm>
            <a:off x="4419600" y="6278917"/>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cxnSp>
        <p:nvCxnSpPr>
          <p:cNvPr id="2057" name="Shape 2057"/>
          <p:cNvCxnSpPr>
            <a:stCxn id="2018" idx="4"/>
            <a:endCxn id="2053" idx="0"/>
          </p:cNvCxnSpPr>
          <p:nvPr/>
        </p:nvCxnSpPr>
        <p:spPr>
          <a:xfrm rot="5400000">
            <a:off x="2571749" y="5878867"/>
            <a:ext cx="762000" cy="381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058" name="Shape 2058"/>
          <p:cNvSpPr txBox="1"/>
          <p:nvPr/>
        </p:nvSpPr>
        <p:spPr>
          <a:xfrm>
            <a:off x="3065783" y="5897917"/>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cxnSp>
        <p:nvCxnSpPr>
          <p:cNvPr id="2059" name="Shape 2059"/>
          <p:cNvCxnSpPr>
            <a:stCxn id="2010" idx="6"/>
            <a:endCxn id="2037" idx="0"/>
          </p:cNvCxnSpPr>
          <p:nvPr/>
        </p:nvCxnSpPr>
        <p:spPr>
          <a:xfrm>
            <a:off x="4110749" y="4358658"/>
            <a:ext cx="3090300" cy="8535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060" name="Shape 2060"/>
          <p:cNvSpPr txBox="1"/>
          <p:nvPr/>
        </p:nvSpPr>
        <p:spPr>
          <a:xfrm>
            <a:off x="5715000" y="4297717"/>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creator</a:t>
            </a:r>
          </a:p>
        </p:txBody>
      </p:sp>
      <p:sp>
        <p:nvSpPr>
          <p:cNvPr id="2061" name="Shape 2061"/>
          <p:cNvSpPr/>
          <p:nvPr/>
        </p:nvSpPr>
        <p:spPr>
          <a:xfrm>
            <a:off x="5029200" y="3733800"/>
            <a:ext cx="1295400" cy="259116"/>
          </a:xfrm>
          <a:prstGeom prst="ellipse">
            <a:avLst/>
          </a:prstGeom>
          <a:solidFill>
            <a:schemeClr val="lt1"/>
          </a:solidFill>
          <a:ln w="9525" cap="flat" cmpd="sng">
            <a:solidFill>
              <a:srgbClr val="008000"/>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8000"/>
              </a:buClr>
              <a:buSzPct val="25000"/>
              <a:buFont typeface="Arial"/>
              <a:buNone/>
            </a:pPr>
            <a:r>
              <a:rPr lang="en-US" sz="1200" b="0" i="0" u="none" strike="noStrike" cap="none">
                <a:solidFill>
                  <a:srgbClr val="008000"/>
                </a:solidFill>
                <a:latin typeface="Arial"/>
                <a:ea typeface="Arial"/>
                <a:cs typeface="Arial"/>
                <a:sym typeface="Arial"/>
              </a:rPr>
              <a:t>Aggregation</a:t>
            </a:r>
          </a:p>
        </p:txBody>
      </p:sp>
      <p:cxnSp>
        <p:nvCxnSpPr>
          <p:cNvPr id="2062" name="Shape 2062"/>
          <p:cNvCxnSpPr>
            <a:stCxn id="2061" idx="2"/>
            <a:endCxn id="2010" idx="7"/>
          </p:cNvCxnSpPr>
          <p:nvPr/>
        </p:nvCxnSpPr>
        <p:spPr>
          <a:xfrm flipH="1">
            <a:off x="3787800" y="3863358"/>
            <a:ext cx="1241400" cy="3768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063" name="Shape 2063"/>
          <p:cNvSpPr txBox="1"/>
          <p:nvPr/>
        </p:nvSpPr>
        <p:spPr>
          <a:xfrm>
            <a:off x="4221073" y="3960651"/>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064" name="Shape 2064"/>
          <p:cNvCxnSpPr>
            <a:stCxn id="2038" idx="4"/>
            <a:endCxn id="2061" idx="0"/>
          </p:cNvCxnSpPr>
          <p:nvPr/>
        </p:nvCxnSpPr>
        <p:spPr>
          <a:xfrm rot="-5400000" flipH="1">
            <a:off x="4796850" y="2853667"/>
            <a:ext cx="883800" cy="876300"/>
          </a:xfrm>
          <a:prstGeom prst="curvedConnector3">
            <a:avLst>
              <a:gd name="adj1" fmla="val 50005"/>
            </a:avLst>
          </a:prstGeom>
          <a:solidFill>
            <a:srgbClr val="00B8FF"/>
          </a:solidFill>
          <a:ln w="12700" cap="flat" cmpd="sng">
            <a:solidFill>
              <a:srgbClr val="008000"/>
            </a:solidFill>
            <a:prstDash val="solid"/>
            <a:round/>
            <a:headEnd type="none" w="med" len="med"/>
            <a:tailEnd type="triangle" w="lg" len="lg"/>
          </a:ln>
        </p:spPr>
      </p:cxnSp>
      <p:sp>
        <p:nvSpPr>
          <p:cNvPr id="2065" name="Shape 2065"/>
          <p:cNvSpPr txBox="1"/>
          <p:nvPr/>
        </p:nvSpPr>
        <p:spPr>
          <a:xfrm>
            <a:off x="4648200" y="3383317"/>
            <a:ext cx="83344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subClassOf</a:t>
            </a:r>
          </a:p>
        </p:txBody>
      </p:sp>
      <p:cxnSp>
        <p:nvCxnSpPr>
          <p:cNvPr id="2066" name="Shape 2066"/>
          <p:cNvCxnSpPr>
            <a:stCxn id="2038" idx="6"/>
            <a:endCxn id="2047" idx="7"/>
          </p:cNvCxnSpPr>
          <p:nvPr/>
        </p:nvCxnSpPr>
        <p:spPr>
          <a:xfrm>
            <a:off x="5943600" y="2682258"/>
            <a:ext cx="2880599" cy="17364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067" name="Shape 2067"/>
          <p:cNvSpPr txBox="1"/>
          <p:nvPr/>
        </p:nvSpPr>
        <p:spPr>
          <a:xfrm>
            <a:off x="7391975" y="2741450"/>
            <a:ext cx="38042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page</a:t>
            </a:r>
          </a:p>
        </p:txBody>
      </p:sp>
      <p:sp>
        <p:nvSpPr>
          <p:cNvPr id="2068" name="Shape 2068"/>
          <p:cNvSpPr txBox="1"/>
          <p:nvPr/>
        </p:nvSpPr>
        <p:spPr>
          <a:xfrm>
            <a:off x="840820" y="3230916"/>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sp>
        <p:nvSpPr>
          <p:cNvPr id="2069" name="Shape 2069"/>
          <p:cNvSpPr txBox="1"/>
          <p:nvPr/>
        </p:nvSpPr>
        <p:spPr>
          <a:xfrm>
            <a:off x="1828800" y="3078516"/>
            <a:ext cx="4572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title</a:t>
            </a:r>
          </a:p>
        </p:txBody>
      </p:sp>
      <p:cxnSp>
        <p:nvCxnSpPr>
          <p:cNvPr id="2070" name="Shape 2070"/>
          <p:cNvCxnSpPr>
            <a:stCxn id="2010" idx="2"/>
            <a:endCxn id="2069" idx="2"/>
          </p:cNvCxnSpPr>
          <p:nvPr/>
        </p:nvCxnSpPr>
        <p:spPr>
          <a:xfrm rot="10800000" flipH="1">
            <a:off x="1905000" y="3307158"/>
            <a:ext cx="152400" cy="1051500"/>
          </a:xfrm>
          <a:prstGeom prst="curvedConnector4">
            <a:avLst>
              <a:gd name="adj1" fmla="val -150000"/>
              <a:gd name="adj2" fmla="val 57974"/>
            </a:avLst>
          </a:prstGeom>
          <a:solidFill>
            <a:srgbClr val="00B8FF"/>
          </a:solidFill>
          <a:ln w="12700" cap="flat" cmpd="sng">
            <a:solidFill>
              <a:srgbClr val="0000FF"/>
            </a:solidFill>
            <a:prstDash val="dash"/>
            <a:round/>
            <a:headEnd type="none" w="med" len="med"/>
            <a:tailEnd type="triangle" w="lg" len="lg"/>
          </a:ln>
        </p:spPr>
      </p:cxnSp>
      <p:cxnSp>
        <p:nvCxnSpPr>
          <p:cNvPr id="2071" name="Shape 2071"/>
          <p:cNvCxnSpPr>
            <a:stCxn id="2010" idx="2"/>
            <a:endCxn id="2068" idx="2"/>
          </p:cNvCxnSpPr>
          <p:nvPr/>
        </p:nvCxnSpPr>
        <p:spPr>
          <a:xfrm rot="10800000">
            <a:off x="1144200" y="3461658"/>
            <a:ext cx="760800" cy="897000"/>
          </a:xfrm>
          <a:prstGeom prst="curvedConnector2">
            <a:avLst/>
          </a:prstGeom>
          <a:solidFill>
            <a:srgbClr val="00B8FF"/>
          </a:solidFill>
          <a:ln w="12700" cap="flat" cmpd="sng">
            <a:solidFill>
              <a:srgbClr val="0000FF"/>
            </a:solidFill>
            <a:prstDash val="dash"/>
            <a:round/>
            <a:headEnd type="none" w="med" len="med"/>
            <a:tailEnd type="triangle" w="lg" len="lg"/>
          </a:ln>
        </p:spPr>
      </p:cxnSp>
      <p:sp>
        <p:nvSpPr>
          <p:cNvPr id="2072" name="Shape 2072"/>
          <p:cNvSpPr txBox="1"/>
          <p:nvPr/>
        </p:nvSpPr>
        <p:spPr>
          <a:xfrm>
            <a:off x="533400" y="3916717"/>
            <a:ext cx="84231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provenance</a:t>
            </a:r>
          </a:p>
        </p:txBody>
      </p:sp>
      <p:sp>
        <p:nvSpPr>
          <p:cNvPr id="2073" name="Shape 2073"/>
          <p:cNvSpPr txBox="1"/>
          <p:nvPr/>
        </p:nvSpPr>
        <p:spPr>
          <a:xfrm>
            <a:off x="2075183" y="3579651"/>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sp>
        <p:nvSpPr>
          <p:cNvPr id="2074" name="Shape 2074"/>
          <p:cNvSpPr txBox="1"/>
          <p:nvPr/>
        </p:nvSpPr>
        <p:spPr>
          <a:xfrm>
            <a:off x="8553896" y="4951251"/>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uri</a:t>
            </a:r>
          </a:p>
        </p:txBody>
      </p:sp>
      <p:cxnSp>
        <p:nvCxnSpPr>
          <p:cNvPr id="2075" name="Shape 2075"/>
          <p:cNvCxnSpPr>
            <a:stCxn id="2038" idx="3"/>
            <a:endCxn id="2010" idx="1"/>
          </p:cNvCxnSpPr>
          <p:nvPr/>
        </p:nvCxnSpPr>
        <p:spPr>
          <a:xfrm rot="5400000">
            <a:off x="2390526" y="2638360"/>
            <a:ext cx="1439400" cy="1764300"/>
          </a:xfrm>
          <a:prstGeom prst="curvedConnector3">
            <a:avLst>
              <a:gd name="adj1" fmla="val 37965"/>
            </a:avLst>
          </a:prstGeom>
          <a:solidFill>
            <a:srgbClr val="00B8FF"/>
          </a:solidFill>
          <a:ln w="12700" cap="flat" cmpd="sng">
            <a:solidFill>
              <a:srgbClr val="008000"/>
            </a:solidFill>
            <a:prstDash val="solid"/>
            <a:round/>
            <a:headEnd type="none" w="med" len="med"/>
            <a:tailEnd type="triangle" w="lg" len="lg"/>
          </a:ln>
        </p:spPr>
      </p:cxnSp>
      <p:sp>
        <p:nvSpPr>
          <p:cNvPr id="2076" name="Shape 2076"/>
          <p:cNvSpPr txBox="1"/>
          <p:nvPr/>
        </p:nvSpPr>
        <p:spPr>
          <a:xfrm>
            <a:off x="2667000" y="3122450"/>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077" name="Shape 2077"/>
          <p:cNvCxnSpPr>
            <a:stCxn id="2039" idx="5"/>
            <a:endCxn id="2047" idx="1"/>
          </p:cNvCxnSpPr>
          <p:nvPr/>
        </p:nvCxnSpPr>
        <p:spPr>
          <a:xfrm rot="-5400000" flipH="1">
            <a:off x="7404133" y="3806410"/>
            <a:ext cx="779400" cy="444600"/>
          </a:xfrm>
          <a:prstGeom prst="curvedConnector3">
            <a:avLst>
              <a:gd name="adj1" fmla="val 50009"/>
            </a:avLst>
          </a:prstGeom>
          <a:solidFill>
            <a:srgbClr val="00B8FF"/>
          </a:solidFill>
          <a:ln w="12700" cap="flat" cmpd="sng">
            <a:solidFill>
              <a:srgbClr val="008000"/>
            </a:solidFill>
            <a:prstDash val="solid"/>
            <a:round/>
            <a:headEnd type="none" w="med" len="med"/>
            <a:tailEnd type="triangle" w="lg" len="lg"/>
          </a:ln>
        </p:spPr>
      </p:cxnSp>
      <p:sp>
        <p:nvSpPr>
          <p:cNvPr id="2078" name="Shape 2078"/>
          <p:cNvSpPr txBox="1"/>
          <p:nvPr/>
        </p:nvSpPr>
        <p:spPr>
          <a:xfrm>
            <a:off x="7693054" y="3764317"/>
            <a:ext cx="76514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isShownAt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58</a:t>
            </a:fld>
            <a:endParaRPr lang="en-US" sz="1200">
              <a:solidFill>
                <a:srgbClr val="D10202"/>
              </a:solidFill>
              <a:latin typeface="Arial"/>
              <a:ea typeface="Arial"/>
              <a:cs typeface="Arial"/>
              <a:sym typeface="Arial"/>
            </a:endParaRPr>
          </a:p>
        </p:txBody>
      </p:sp>
      <p:graphicFrame>
        <p:nvGraphicFramePr>
          <p:cNvPr id="2084" name="Shape 2084"/>
          <p:cNvGraphicFramePr/>
          <p:nvPr/>
        </p:nvGraphicFramePr>
        <p:xfrm>
          <a:off x="914400" y="914400"/>
          <a:ext cx="7315200" cy="1371650"/>
        </p:xfrm>
        <a:graphic>
          <a:graphicData uri="http://schemas.openxmlformats.org/drawingml/2006/table">
            <a:tbl>
              <a:tblPr bandRow="1">
                <a:noFill/>
                <a:tableStyleId>{A399751C-6827-4E41-B135-C0F853442EDF}</a:tableStyleId>
              </a:tblPr>
              <a:tblGrid>
                <a:gridCol w="2204575">
                  <a:extLst>
                    <a:ext uri="{9D8B030D-6E8A-4147-A177-3AD203B41FA5}">
                      <a16:colId xmlns:a16="http://schemas.microsoft.com/office/drawing/2014/main" val="20000"/>
                    </a:ext>
                  </a:extLst>
                </a:gridCol>
                <a:gridCol w="5110625">
                  <a:extLst>
                    <a:ext uri="{9D8B030D-6E8A-4147-A177-3AD203B41FA5}">
                      <a16:colId xmlns:a16="http://schemas.microsoft.com/office/drawing/2014/main" val="20001"/>
                    </a:ext>
                  </a:extLst>
                </a:gridCol>
              </a:tblGrid>
              <a:tr h="13875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title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C185"/>
                    </a:solidFill>
                  </a:tcPr>
                </a:tc>
                <a:tc>
                  <a:txBody>
                    <a:bodyPr/>
                    <a:lstStyle/>
                    <a:p>
                      <a:pPr marL="0" marR="0" lvl="0" indent="0" algn="l" rtl="0">
                        <a:lnSpc>
                          <a:spcPct val="100000"/>
                        </a:lnSpc>
                        <a:spcBef>
                          <a:spcPts val="0"/>
                        </a:spcBef>
                        <a:spcAft>
                          <a:spcPts val="0"/>
                        </a:spcAft>
                        <a:buClr>
                          <a:srgbClr val="C40005"/>
                        </a:buClr>
                        <a:buSzPct val="25000"/>
                        <a:buFont typeface="Trebuchet MS"/>
                        <a:buNone/>
                      </a:pPr>
                      <a:r>
                        <a:rPr lang="en-US" sz="1200" b="0" i="0" dirty="0">
                          <a:solidFill>
                            <a:srgbClr val="C40005"/>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C40005"/>
                          </a:solidFill>
                          <a:latin typeface="Arial" panose="020B0604020202020204" pitchFamily="34" charset="0"/>
                          <a:ea typeface="Trebuchet MS"/>
                          <a:cs typeface="Arial" panose="020B0604020202020204" pitchFamily="34" charset="0"/>
                          <a:sym typeface="Trebuchet MS"/>
                        </a:rPr>
                        <a:t>CulturalHeritageObject,title</a:t>
                      </a:r>
                      <a:r>
                        <a:rPr lang="en-US" sz="1200" b="0" i="0" dirty="0">
                          <a:solidFill>
                            <a:srgbClr val="C40005"/>
                          </a:solidFill>
                          <a:latin typeface="Arial" panose="020B0604020202020204" pitchFamily="34" charset="0"/>
                          <a:ea typeface="Trebuchet MS"/>
                          <a:cs typeface="Arial" panose="020B0604020202020204" pitchFamily="34" charset="0"/>
                          <a:sym typeface="Trebuchet MS"/>
                        </a:rPr>
                        <a:t>&gt;</a:t>
                      </a:r>
                      <a:r>
                        <a:rPr lang="en-US" sz="1200" b="0" i="0" dirty="0">
                          <a:solidFill>
                            <a:schemeClr val="dk1"/>
                          </a:solidFill>
                          <a:latin typeface="Arial" panose="020B0604020202020204" pitchFamily="34" charset="0"/>
                          <a:ea typeface="Trebuchet MS"/>
                          <a:cs typeface="Arial" panose="020B0604020202020204" pitchFamily="34" charset="0"/>
                          <a:sym typeface="Trebuchet MS"/>
                        </a:rPr>
                        <a:t>   </a:t>
                      </a: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CulturalHeritageObject,label</a:t>
                      </a:r>
                      <a:r>
                        <a:rPr lang="en-US" sz="1200" b="0" i="0" dirty="0">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C185"/>
                    </a:solidFill>
                  </a:tcPr>
                </a:tc>
                <a:extLst>
                  <a:ext uri="{0D108BD9-81ED-4DB2-BD59-A6C34878D82A}">
                    <a16:rowId xmlns:a16="http://schemas.microsoft.com/office/drawing/2014/main" val="10000"/>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credit</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CulturalHeritageObject,provenance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Person,note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classification</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Concept,prefLabel</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Concept,label</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name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aac:Person,name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foaf:Person,name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chemeClr val="dk1"/>
                        </a:buClr>
                        <a:buSzPct val="25000"/>
                        <a:buFont typeface="Trebuchet MS"/>
                        <a:buNone/>
                      </a:pPr>
                      <a:r>
                        <a:rPr lang="en-US" sz="1200" b="0" i="0" dirty="0" err="1">
                          <a:latin typeface="Arial" panose="020B0604020202020204" pitchFamily="34" charset="0"/>
                          <a:ea typeface="Trebuchet MS"/>
                          <a:cs typeface="Arial" panose="020B0604020202020204" pitchFamily="34" charset="0"/>
                          <a:sym typeface="Trebuchet MS"/>
                        </a:rPr>
                        <a:t>imageURL</a:t>
                      </a:r>
                      <a:endParaRPr lang="en-US"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Document,uri</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WebResource,uri</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085" name="Shape 2085"/>
          <p:cNvSpPr/>
          <p:nvPr/>
        </p:nvSpPr>
        <p:spPr>
          <a:xfrm>
            <a:off x="3810000" y="5212117"/>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sp>
        <p:nvSpPr>
          <p:cNvPr id="2086" name="Shape 2086"/>
          <p:cNvSpPr/>
          <p:nvPr/>
        </p:nvSpPr>
        <p:spPr>
          <a:xfrm>
            <a:off x="1676400" y="4191000"/>
            <a:ext cx="2434350" cy="335317"/>
          </a:xfrm>
          <a:prstGeom prst="ellipse">
            <a:avLst/>
          </a:prstGeom>
          <a:solidFill>
            <a:srgbClr val="FEC185"/>
          </a:solidFill>
          <a:ln w="19050"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b="1" i="0" u="none" strike="noStrike" cap="none">
                <a:solidFill>
                  <a:srgbClr val="D10201"/>
                </a:solidFill>
                <a:latin typeface="Arial"/>
                <a:ea typeface="Arial"/>
                <a:cs typeface="Arial"/>
                <a:sym typeface="Arial"/>
              </a:rPr>
              <a:t>CulturalHeritageObject</a:t>
            </a:r>
          </a:p>
        </p:txBody>
      </p:sp>
      <p:cxnSp>
        <p:nvCxnSpPr>
          <p:cNvPr id="2087" name="Shape 2087"/>
          <p:cNvCxnSpPr>
            <a:stCxn id="2086" idx="4"/>
            <a:endCxn id="2085" idx="0"/>
          </p:cNvCxnSpPr>
          <p:nvPr/>
        </p:nvCxnSpPr>
        <p:spPr>
          <a:xfrm rot="-5400000" flipH="1">
            <a:off x="3294675" y="4125217"/>
            <a:ext cx="685800" cy="14880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2088" name="Shape 2088"/>
          <p:cNvCxnSpPr>
            <a:stCxn id="2085" idx="4"/>
          </p:cNvCxnSpPr>
          <p:nvPr/>
        </p:nvCxnSpPr>
        <p:spPr>
          <a:xfrm rot="5400000">
            <a:off x="3802350" y="5716267"/>
            <a:ext cx="778500" cy="379800"/>
          </a:xfrm>
          <a:prstGeom prst="curvedConnector3">
            <a:avLst>
              <a:gd name="adj1" fmla="val 50009"/>
            </a:avLst>
          </a:prstGeom>
          <a:solidFill>
            <a:srgbClr val="00B8FF"/>
          </a:solidFill>
          <a:ln w="12700" cap="flat" cmpd="sng">
            <a:solidFill>
              <a:srgbClr val="3F3F3F"/>
            </a:solidFill>
            <a:prstDash val="dash"/>
            <a:round/>
            <a:headEnd type="none" w="med" len="med"/>
            <a:tailEnd type="triangle" w="lg" len="lg"/>
          </a:ln>
        </p:spPr>
      </p:cxnSp>
      <p:sp>
        <p:nvSpPr>
          <p:cNvPr id="2089" name="Shape 2089"/>
          <p:cNvSpPr txBox="1"/>
          <p:nvPr/>
        </p:nvSpPr>
        <p:spPr>
          <a:xfrm>
            <a:off x="3844171"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name</a:t>
            </a:r>
          </a:p>
        </p:txBody>
      </p:sp>
      <p:sp>
        <p:nvSpPr>
          <p:cNvPr id="2090" name="Shape 2090"/>
          <p:cNvSpPr txBox="1"/>
          <p:nvPr/>
        </p:nvSpPr>
        <p:spPr>
          <a:xfrm>
            <a:off x="3521569" y="4875051"/>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2091" name="Shape 2091"/>
          <p:cNvSpPr txBox="1"/>
          <p:nvPr/>
        </p:nvSpPr>
        <p:spPr>
          <a:xfrm>
            <a:off x="3812621" y="6295550"/>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092" name="Shape 2092"/>
          <p:cNvCxnSpPr>
            <a:stCxn id="2086" idx="3"/>
          </p:cNvCxnSpPr>
          <p:nvPr/>
        </p:nvCxnSpPr>
        <p:spPr>
          <a:xfrm rot="-5400000" flipH="1">
            <a:off x="2134902" y="4375210"/>
            <a:ext cx="735000" cy="9390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2093" name="Shape 2093"/>
          <p:cNvCxnSpPr>
            <a:stCxn id="2094" idx="4"/>
            <a:endCxn id="2095" idx="0"/>
          </p:cNvCxnSpPr>
          <p:nvPr/>
        </p:nvCxnSpPr>
        <p:spPr>
          <a:xfrm rot="5400000">
            <a:off x="2035499" y="5342617"/>
            <a:ext cx="762000" cy="11106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cxnSp>
        <p:nvCxnSpPr>
          <p:cNvPr id="2096" name="Shape 2096"/>
          <p:cNvCxnSpPr>
            <a:stCxn id="2086" idx="2"/>
          </p:cNvCxnSpPr>
          <p:nvPr/>
        </p:nvCxnSpPr>
        <p:spPr>
          <a:xfrm flipH="1">
            <a:off x="706500" y="4358658"/>
            <a:ext cx="9699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2097" name="Shape 2097"/>
          <p:cNvCxnSpPr>
            <a:stCxn id="2086" idx="2"/>
          </p:cNvCxnSpPr>
          <p:nvPr/>
        </p:nvCxnSpPr>
        <p:spPr>
          <a:xfrm flipH="1">
            <a:off x="1445400" y="4358658"/>
            <a:ext cx="231000" cy="1440000"/>
          </a:xfrm>
          <a:prstGeom prst="curvedConnector2">
            <a:avLst/>
          </a:prstGeom>
          <a:solidFill>
            <a:srgbClr val="00B8FF"/>
          </a:solidFill>
          <a:ln w="19050" cap="flat" cmpd="sng">
            <a:solidFill>
              <a:srgbClr val="D10201"/>
            </a:solidFill>
            <a:prstDash val="dash"/>
            <a:round/>
            <a:headEnd type="none" w="med" len="med"/>
            <a:tailEnd type="triangle" w="lg" len="lg"/>
          </a:ln>
        </p:spPr>
      </p:cxnSp>
      <p:sp>
        <p:nvSpPr>
          <p:cNvPr id="2098" name="Shape 2098"/>
          <p:cNvSpPr txBox="1"/>
          <p:nvPr/>
        </p:nvSpPr>
        <p:spPr>
          <a:xfrm>
            <a:off x="2209800" y="4875051"/>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2099" name="Shape 2099"/>
          <p:cNvSpPr txBox="1"/>
          <p:nvPr/>
        </p:nvSpPr>
        <p:spPr>
          <a:xfrm>
            <a:off x="228600" y="4875051"/>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2100" name="Shape 2100"/>
          <p:cNvSpPr txBox="1"/>
          <p:nvPr/>
        </p:nvSpPr>
        <p:spPr>
          <a:xfrm>
            <a:off x="1600200" y="4875051"/>
            <a:ext cx="311671"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C40005"/>
                </a:solidFill>
                <a:latin typeface="Arial"/>
                <a:ea typeface="Arial"/>
                <a:cs typeface="Arial"/>
                <a:sym typeface="Arial"/>
              </a:rPr>
              <a:t>title</a:t>
            </a:r>
          </a:p>
        </p:txBody>
      </p:sp>
      <p:sp>
        <p:nvSpPr>
          <p:cNvPr id="2101" name="Shape 2101"/>
          <p:cNvSpPr txBox="1"/>
          <p:nvPr/>
        </p:nvSpPr>
        <p:spPr>
          <a:xfrm>
            <a:off x="2133600" y="5897917"/>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prefLabel</a:t>
            </a:r>
          </a:p>
        </p:txBody>
      </p:sp>
      <p:sp>
        <p:nvSpPr>
          <p:cNvPr id="2095" name="Shape 2095"/>
          <p:cNvSpPr txBox="1"/>
          <p:nvPr/>
        </p:nvSpPr>
        <p:spPr>
          <a:xfrm>
            <a:off x="1676400" y="6278917"/>
            <a:ext cx="369391"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type</a:t>
            </a:r>
          </a:p>
        </p:txBody>
      </p:sp>
      <p:sp>
        <p:nvSpPr>
          <p:cNvPr id="2102" name="Shape 2102"/>
          <p:cNvSpPr txBox="1"/>
          <p:nvPr/>
        </p:nvSpPr>
        <p:spPr>
          <a:xfrm>
            <a:off x="152400" y="5341435"/>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creationDate</a:t>
            </a:r>
          </a:p>
        </p:txBody>
      </p:sp>
      <p:sp>
        <p:nvSpPr>
          <p:cNvPr id="2103" name="Shape 2103"/>
          <p:cNvSpPr txBox="1"/>
          <p:nvPr/>
        </p:nvSpPr>
        <p:spPr>
          <a:xfrm>
            <a:off x="1214659" y="5798635"/>
            <a:ext cx="461740" cy="230832"/>
          </a:xfrm>
          <a:prstGeom prst="rect">
            <a:avLst/>
          </a:prstGeom>
          <a:solidFill>
            <a:srgbClr val="FEC185"/>
          </a:solidFill>
          <a:ln w="19050"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EC185"/>
                </a:solidFill>
                <a:latin typeface="Courier"/>
                <a:ea typeface="Courier"/>
                <a:cs typeface="Courier"/>
                <a:sym typeface="Courier"/>
              </a:rPr>
              <a:t>title</a:t>
            </a:r>
          </a:p>
        </p:txBody>
      </p:sp>
      <p:sp>
        <p:nvSpPr>
          <p:cNvPr id="2094" name="Shape 2094"/>
          <p:cNvSpPr/>
          <p:nvPr/>
        </p:nvSpPr>
        <p:spPr>
          <a:xfrm>
            <a:off x="2286000" y="5212117"/>
            <a:ext cx="1371599"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Concept</a:t>
            </a:r>
          </a:p>
        </p:txBody>
      </p:sp>
      <p:sp>
        <p:nvSpPr>
          <p:cNvPr id="2104" name="Shape 2104"/>
          <p:cNvSpPr/>
          <p:nvPr/>
        </p:nvSpPr>
        <p:spPr>
          <a:xfrm>
            <a:off x="5257800" y="5212117"/>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2105" name="Shape 2105"/>
          <p:cNvCxnSpPr>
            <a:stCxn id="2086" idx="5"/>
            <a:endCxn id="2104" idx="0"/>
          </p:cNvCxnSpPr>
          <p:nvPr/>
        </p:nvCxnSpPr>
        <p:spPr>
          <a:xfrm rot="-5400000" flipH="1">
            <a:off x="4424297" y="3807160"/>
            <a:ext cx="735000" cy="20751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2106" name="Shape 2106"/>
          <p:cNvCxnSpPr>
            <a:stCxn id="2104" idx="4"/>
          </p:cNvCxnSpPr>
          <p:nvPr/>
        </p:nvCxnSpPr>
        <p:spPr>
          <a:xfrm rot="5400000">
            <a:off x="5334600" y="5784217"/>
            <a:ext cx="762000" cy="2274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sp>
        <p:nvSpPr>
          <p:cNvPr id="2107" name="Shape 2107"/>
          <p:cNvSpPr txBox="1"/>
          <p:nvPr/>
        </p:nvSpPr>
        <p:spPr>
          <a:xfrm>
            <a:off x="53340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2108" name="Shape 2108"/>
          <p:cNvSpPr txBox="1"/>
          <p:nvPr/>
        </p:nvSpPr>
        <p:spPr>
          <a:xfrm>
            <a:off x="5038642" y="4951251"/>
            <a:ext cx="3717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2109" name="Shape 2109"/>
          <p:cNvSpPr txBox="1"/>
          <p:nvPr/>
        </p:nvSpPr>
        <p:spPr>
          <a:xfrm>
            <a:off x="5412821" y="6278917"/>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110" name="Shape 2110"/>
          <p:cNvCxnSpPr>
            <a:stCxn id="2104" idx="4"/>
          </p:cNvCxnSpPr>
          <p:nvPr/>
        </p:nvCxnSpPr>
        <p:spPr>
          <a:xfrm rot="-5400000" flipH="1">
            <a:off x="5734500" y="5611717"/>
            <a:ext cx="759900" cy="570300"/>
          </a:xfrm>
          <a:prstGeom prst="curvedConnector3">
            <a:avLst>
              <a:gd name="adj1" fmla="val 49991"/>
            </a:avLst>
          </a:prstGeom>
          <a:solidFill>
            <a:srgbClr val="00B8FF"/>
          </a:solidFill>
          <a:ln w="12700" cap="flat" cmpd="sng">
            <a:solidFill>
              <a:srgbClr val="0000FF"/>
            </a:solidFill>
            <a:prstDash val="dash"/>
            <a:round/>
            <a:headEnd type="none" w="med" len="med"/>
            <a:tailEnd type="triangle" w="lg" len="lg"/>
          </a:ln>
        </p:spPr>
      </p:cxnSp>
      <p:sp>
        <p:nvSpPr>
          <p:cNvPr id="2111" name="Shape 2111"/>
          <p:cNvSpPr txBox="1"/>
          <p:nvPr/>
        </p:nvSpPr>
        <p:spPr>
          <a:xfrm>
            <a:off x="63680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112" name="Shape 2112"/>
          <p:cNvSpPr txBox="1"/>
          <p:nvPr/>
        </p:nvSpPr>
        <p:spPr>
          <a:xfrm>
            <a:off x="6096000" y="6276685"/>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sp>
        <p:nvSpPr>
          <p:cNvPr id="2113" name="Shape 2113"/>
          <p:cNvSpPr/>
          <p:nvPr/>
        </p:nvSpPr>
        <p:spPr>
          <a:xfrm>
            <a:off x="6629400" y="52121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foaf:</a:t>
            </a:r>
            <a:r>
              <a:rPr lang="en-US" sz="1200" b="0" i="0" u="none" strike="noStrike" cap="none">
                <a:solidFill>
                  <a:srgbClr val="0000FF"/>
                </a:solidFill>
                <a:latin typeface="Arial"/>
                <a:ea typeface="Arial"/>
                <a:cs typeface="Arial"/>
                <a:sym typeface="Arial"/>
              </a:rPr>
              <a:t>Person</a:t>
            </a:r>
          </a:p>
        </p:txBody>
      </p:sp>
      <p:sp>
        <p:nvSpPr>
          <p:cNvPr id="2114" name="Shape 2114"/>
          <p:cNvSpPr/>
          <p:nvPr/>
        </p:nvSpPr>
        <p:spPr>
          <a:xfrm>
            <a:off x="3657600" y="2514600"/>
            <a:ext cx="22860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2115" name="Shape 2115"/>
          <p:cNvSpPr/>
          <p:nvPr/>
        </p:nvSpPr>
        <p:spPr>
          <a:xfrm>
            <a:off x="6400800" y="3352800"/>
            <a:ext cx="137159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WebResource</a:t>
            </a:r>
          </a:p>
        </p:txBody>
      </p:sp>
      <p:sp>
        <p:nvSpPr>
          <p:cNvPr id="2116" name="Shape 2116"/>
          <p:cNvSpPr txBox="1"/>
          <p:nvPr/>
        </p:nvSpPr>
        <p:spPr>
          <a:xfrm>
            <a:off x="7086600" y="4295485"/>
            <a:ext cx="457200"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image</a:t>
            </a:r>
          </a:p>
        </p:txBody>
      </p:sp>
      <p:cxnSp>
        <p:nvCxnSpPr>
          <p:cNvPr id="2117" name="Shape 2117"/>
          <p:cNvCxnSpPr>
            <a:stCxn id="2115" idx="4"/>
            <a:endCxn id="2116" idx="0"/>
          </p:cNvCxnSpPr>
          <p:nvPr/>
        </p:nvCxnSpPr>
        <p:spPr>
          <a:xfrm rot="-5400000" flipH="1">
            <a:off x="6897149" y="3877567"/>
            <a:ext cx="607500" cy="228600"/>
          </a:xfrm>
          <a:prstGeom prst="curvedConnector3">
            <a:avLst>
              <a:gd name="adj1" fmla="val 49989"/>
            </a:avLst>
          </a:prstGeom>
          <a:solidFill>
            <a:srgbClr val="00B8FF"/>
          </a:solidFill>
          <a:ln w="12700" cap="flat" cmpd="sng">
            <a:solidFill>
              <a:srgbClr val="3F3F3F"/>
            </a:solidFill>
            <a:prstDash val="dash"/>
            <a:round/>
            <a:headEnd type="none" w="med" len="med"/>
            <a:tailEnd type="triangle" w="lg" len="lg"/>
          </a:ln>
        </p:spPr>
      </p:cxnSp>
      <p:sp>
        <p:nvSpPr>
          <p:cNvPr id="2118" name="Shape 2118"/>
          <p:cNvSpPr txBox="1"/>
          <p:nvPr/>
        </p:nvSpPr>
        <p:spPr>
          <a:xfrm>
            <a:off x="6953696" y="3960651"/>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uri</a:t>
            </a:r>
          </a:p>
        </p:txBody>
      </p:sp>
      <p:cxnSp>
        <p:nvCxnSpPr>
          <p:cNvPr id="2119" name="Shape 2119"/>
          <p:cNvCxnSpPr>
            <a:stCxn id="2114" idx="4"/>
            <a:endCxn id="2086" idx="0"/>
          </p:cNvCxnSpPr>
          <p:nvPr/>
        </p:nvCxnSpPr>
        <p:spPr>
          <a:xfrm rot="5400000">
            <a:off x="3176550" y="2566867"/>
            <a:ext cx="1341000" cy="1907100"/>
          </a:xfrm>
          <a:prstGeom prst="curvedConnector3">
            <a:avLst>
              <a:gd name="adj1" fmla="val 50003"/>
            </a:avLst>
          </a:prstGeom>
          <a:solidFill>
            <a:srgbClr val="00B8FF"/>
          </a:solidFill>
          <a:ln w="12700" cap="flat" cmpd="sng">
            <a:solidFill>
              <a:srgbClr val="404040"/>
            </a:solidFill>
            <a:prstDash val="solid"/>
            <a:round/>
            <a:headEnd type="none" w="med" len="med"/>
            <a:tailEnd type="triangle" w="lg" len="lg"/>
          </a:ln>
        </p:spPr>
      </p:cxnSp>
      <p:sp>
        <p:nvSpPr>
          <p:cNvPr id="2120" name="Shape 2120"/>
          <p:cNvSpPr txBox="1"/>
          <p:nvPr/>
        </p:nvSpPr>
        <p:spPr>
          <a:xfrm>
            <a:off x="3200400" y="3307117"/>
            <a:ext cx="1158732"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aggregatedCHO</a:t>
            </a:r>
          </a:p>
        </p:txBody>
      </p:sp>
      <p:sp>
        <p:nvSpPr>
          <p:cNvPr id="2121" name="Shape 2121"/>
          <p:cNvSpPr txBox="1"/>
          <p:nvPr/>
        </p:nvSpPr>
        <p:spPr>
          <a:xfrm>
            <a:off x="5783832" y="3154716"/>
            <a:ext cx="61696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hasView</a:t>
            </a:r>
          </a:p>
        </p:txBody>
      </p:sp>
      <p:cxnSp>
        <p:nvCxnSpPr>
          <p:cNvPr id="2122" name="Shape 2122"/>
          <p:cNvCxnSpPr>
            <a:stCxn id="2114" idx="4"/>
            <a:endCxn id="2115" idx="0"/>
          </p:cNvCxnSpPr>
          <p:nvPr/>
        </p:nvCxnSpPr>
        <p:spPr>
          <a:xfrm rot="-5400000" flipH="1">
            <a:off x="5692200" y="1958317"/>
            <a:ext cx="502800" cy="2286000"/>
          </a:xfrm>
          <a:prstGeom prst="curvedConnector3">
            <a:avLst>
              <a:gd name="adj1" fmla="val 50008"/>
            </a:avLst>
          </a:prstGeom>
          <a:solidFill>
            <a:srgbClr val="00B8FF"/>
          </a:solidFill>
          <a:ln w="12700" cap="flat" cmpd="sng">
            <a:solidFill>
              <a:srgbClr val="404040"/>
            </a:solidFill>
            <a:prstDash val="solid"/>
            <a:round/>
            <a:headEnd type="none" w="med" len="med"/>
            <a:tailEnd type="triangle" w="lg" len="lg"/>
          </a:ln>
        </p:spPr>
      </p:cxnSp>
      <p:sp>
        <p:nvSpPr>
          <p:cNvPr id="2123" name="Shape 2123"/>
          <p:cNvSpPr/>
          <p:nvPr/>
        </p:nvSpPr>
        <p:spPr>
          <a:xfrm>
            <a:off x="7848600" y="43739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Document</a:t>
            </a:r>
          </a:p>
        </p:txBody>
      </p:sp>
      <p:sp>
        <p:nvSpPr>
          <p:cNvPr id="2124" name="Shape 2124"/>
          <p:cNvSpPr txBox="1"/>
          <p:nvPr/>
        </p:nvSpPr>
        <p:spPr>
          <a:xfrm>
            <a:off x="8077200" y="5362285"/>
            <a:ext cx="7620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imageURL</a:t>
            </a:r>
          </a:p>
        </p:txBody>
      </p:sp>
      <p:cxnSp>
        <p:nvCxnSpPr>
          <p:cNvPr id="2125" name="Shape 2125"/>
          <p:cNvCxnSpPr>
            <a:stCxn id="2123" idx="4"/>
            <a:endCxn id="2124" idx="0"/>
          </p:cNvCxnSpPr>
          <p:nvPr/>
        </p:nvCxnSpPr>
        <p:spPr>
          <a:xfrm rot="-5400000" flipH="1">
            <a:off x="8097300" y="5001517"/>
            <a:ext cx="683700" cy="38100"/>
          </a:xfrm>
          <a:prstGeom prst="curvedConnector3">
            <a:avLst>
              <a:gd name="adj1" fmla="val 49990"/>
            </a:avLst>
          </a:prstGeom>
          <a:solidFill>
            <a:srgbClr val="00B8FF"/>
          </a:solidFill>
          <a:ln w="12700" cap="flat" cmpd="sng">
            <a:solidFill>
              <a:srgbClr val="0000FF"/>
            </a:solidFill>
            <a:prstDash val="dash"/>
            <a:round/>
            <a:headEnd type="none" w="med" len="med"/>
            <a:tailEnd type="triangle" w="lg" len="lg"/>
          </a:ln>
        </p:spPr>
      </p:cxnSp>
      <p:sp>
        <p:nvSpPr>
          <p:cNvPr id="2126" name="Shape 2126"/>
          <p:cNvSpPr txBox="1"/>
          <p:nvPr/>
        </p:nvSpPr>
        <p:spPr>
          <a:xfrm>
            <a:off x="73914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name</a:t>
            </a:r>
          </a:p>
        </p:txBody>
      </p:sp>
      <p:sp>
        <p:nvSpPr>
          <p:cNvPr id="2127" name="Shape 2127"/>
          <p:cNvSpPr txBox="1"/>
          <p:nvPr/>
        </p:nvSpPr>
        <p:spPr>
          <a:xfrm>
            <a:off x="7239000" y="6278917"/>
            <a:ext cx="3810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128" name="Shape 2128"/>
          <p:cNvCxnSpPr>
            <a:stCxn id="2113" idx="4"/>
            <a:endCxn id="2127" idx="0"/>
          </p:cNvCxnSpPr>
          <p:nvPr/>
        </p:nvCxnSpPr>
        <p:spPr>
          <a:xfrm rot="-5400000" flipH="1">
            <a:off x="6934200" y="5783617"/>
            <a:ext cx="762000" cy="2286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129" name="Shape 2129"/>
          <p:cNvSpPr txBox="1"/>
          <p:nvPr/>
        </p:nvSpPr>
        <p:spPr>
          <a:xfrm>
            <a:off x="2286000" y="6278917"/>
            <a:ext cx="12954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classification</a:t>
            </a:r>
          </a:p>
        </p:txBody>
      </p:sp>
      <p:cxnSp>
        <p:nvCxnSpPr>
          <p:cNvPr id="2130" name="Shape 2130"/>
          <p:cNvCxnSpPr>
            <a:stCxn id="2085" idx="4"/>
          </p:cNvCxnSpPr>
          <p:nvPr/>
        </p:nvCxnSpPr>
        <p:spPr>
          <a:xfrm rot="-5400000" flipH="1">
            <a:off x="4171350" y="5727067"/>
            <a:ext cx="762000" cy="3417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131" name="Shape 2131"/>
          <p:cNvSpPr txBox="1"/>
          <p:nvPr/>
        </p:nvSpPr>
        <p:spPr>
          <a:xfrm>
            <a:off x="46916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132" name="Shape 2132"/>
          <p:cNvSpPr txBox="1"/>
          <p:nvPr/>
        </p:nvSpPr>
        <p:spPr>
          <a:xfrm>
            <a:off x="4419600" y="6278917"/>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cxnSp>
        <p:nvCxnSpPr>
          <p:cNvPr id="2133" name="Shape 2133"/>
          <p:cNvCxnSpPr>
            <a:stCxn id="2094" idx="4"/>
            <a:endCxn id="2129" idx="0"/>
          </p:cNvCxnSpPr>
          <p:nvPr/>
        </p:nvCxnSpPr>
        <p:spPr>
          <a:xfrm rot="5400000">
            <a:off x="2571749" y="5878867"/>
            <a:ext cx="762000" cy="381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134" name="Shape 2134"/>
          <p:cNvSpPr txBox="1"/>
          <p:nvPr/>
        </p:nvSpPr>
        <p:spPr>
          <a:xfrm>
            <a:off x="3065783" y="5897917"/>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cxnSp>
        <p:nvCxnSpPr>
          <p:cNvPr id="2135" name="Shape 2135"/>
          <p:cNvCxnSpPr>
            <a:stCxn id="2086" idx="6"/>
            <a:endCxn id="2113" idx="0"/>
          </p:cNvCxnSpPr>
          <p:nvPr/>
        </p:nvCxnSpPr>
        <p:spPr>
          <a:xfrm>
            <a:off x="4110750" y="4358658"/>
            <a:ext cx="3090299" cy="8535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136" name="Shape 2136"/>
          <p:cNvSpPr txBox="1"/>
          <p:nvPr/>
        </p:nvSpPr>
        <p:spPr>
          <a:xfrm>
            <a:off x="5715000" y="4297717"/>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creator</a:t>
            </a:r>
          </a:p>
        </p:txBody>
      </p:sp>
      <p:sp>
        <p:nvSpPr>
          <p:cNvPr id="2137" name="Shape 2137"/>
          <p:cNvSpPr/>
          <p:nvPr/>
        </p:nvSpPr>
        <p:spPr>
          <a:xfrm>
            <a:off x="5029200" y="3733800"/>
            <a:ext cx="1295400" cy="259116"/>
          </a:xfrm>
          <a:prstGeom prst="ellipse">
            <a:avLst/>
          </a:prstGeom>
          <a:solidFill>
            <a:schemeClr val="lt1"/>
          </a:solidFill>
          <a:ln w="9525" cap="flat" cmpd="sng">
            <a:solidFill>
              <a:srgbClr val="008000"/>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8000"/>
              </a:buClr>
              <a:buSzPct val="25000"/>
              <a:buFont typeface="Arial"/>
              <a:buNone/>
            </a:pPr>
            <a:r>
              <a:rPr lang="en-US" sz="1200" b="0" i="0" u="none" strike="noStrike" cap="none">
                <a:solidFill>
                  <a:srgbClr val="008000"/>
                </a:solidFill>
                <a:latin typeface="Arial"/>
                <a:ea typeface="Arial"/>
                <a:cs typeface="Arial"/>
                <a:sym typeface="Arial"/>
              </a:rPr>
              <a:t>Aggregation</a:t>
            </a:r>
          </a:p>
        </p:txBody>
      </p:sp>
      <p:cxnSp>
        <p:nvCxnSpPr>
          <p:cNvPr id="2138" name="Shape 2138"/>
          <p:cNvCxnSpPr>
            <a:stCxn id="2137" idx="2"/>
            <a:endCxn id="2086" idx="7"/>
          </p:cNvCxnSpPr>
          <p:nvPr/>
        </p:nvCxnSpPr>
        <p:spPr>
          <a:xfrm flipH="1">
            <a:off x="3754200" y="3863358"/>
            <a:ext cx="1275000" cy="3768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139" name="Shape 2139"/>
          <p:cNvSpPr txBox="1"/>
          <p:nvPr/>
        </p:nvSpPr>
        <p:spPr>
          <a:xfrm>
            <a:off x="4221073" y="3960651"/>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140" name="Shape 2140"/>
          <p:cNvCxnSpPr>
            <a:stCxn id="2114" idx="4"/>
            <a:endCxn id="2137" idx="0"/>
          </p:cNvCxnSpPr>
          <p:nvPr/>
        </p:nvCxnSpPr>
        <p:spPr>
          <a:xfrm rot="-5400000" flipH="1">
            <a:off x="4796850" y="2853667"/>
            <a:ext cx="883800" cy="876300"/>
          </a:xfrm>
          <a:prstGeom prst="curvedConnector3">
            <a:avLst>
              <a:gd name="adj1" fmla="val 50005"/>
            </a:avLst>
          </a:prstGeom>
          <a:solidFill>
            <a:srgbClr val="00B8FF"/>
          </a:solidFill>
          <a:ln w="12700" cap="flat" cmpd="sng">
            <a:solidFill>
              <a:srgbClr val="008000"/>
            </a:solidFill>
            <a:prstDash val="solid"/>
            <a:round/>
            <a:headEnd type="none" w="med" len="med"/>
            <a:tailEnd type="triangle" w="lg" len="lg"/>
          </a:ln>
        </p:spPr>
      </p:cxnSp>
      <p:sp>
        <p:nvSpPr>
          <p:cNvPr id="2141" name="Shape 2141"/>
          <p:cNvSpPr txBox="1"/>
          <p:nvPr/>
        </p:nvSpPr>
        <p:spPr>
          <a:xfrm>
            <a:off x="4648200" y="3383317"/>
            <a:ext cx="83344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subClassOf</a:t>
            </a:r>
          </a:p>
        </p:txBody>
      </p:sp>
      <p:cxnSp>
        <p:nvCxnSpPr>
          <p:cNvPr id="2142" name="Shape 2142"/>
          <p:cNvCxnSpPr>
            <a:stCxn id="2114" idx="6"/>
            <a:endCxn id="2123" idx="7"/>
          </p:cNvCxnSpPr>
          <p:nvPr/>
        </p:nvCxnSpPr>
        <p:spPr>
          <a:xfrm>
            <a:off x="5943600" y="2682258"/>
            <a:ext cx="2880599" cy="17364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143" name="Shape 2143"/>
          <p:cNvSpPr txBox="1"/>
          <p:nvPr/>
        </p:nvSpPr>
        <p:spPr>
          <a:xfrm>
            <a:off x="7391975" y="2741450"/>
            <a:ext cx="38042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page</a:t>
            </a:r>
          </a:p>
        </p:txBody>
      </p:sp>
      <p:sp>
        <p:nvSpPr>
          <p:cNvPr id="2144" name="Shape 2144"/>
          <p:cNvSpPr txBox="1"/>
          <p:nvPr/>
        </p:nvSpPr>
        <p:spPr>
          <a:xfrm>
            <a:off x="840820" y="3230916"/>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sp>
        <p:nvSpPr>
          <p:cNvPr id="2145" name="Shape 2145"/>
          <p:cNvSpPr txBox="1"/>
          <p:nvPr/>
        </p:nvSpPr>
        <p:spPr>
          <a:xfrm>
            <a:off x="1828800" y="3078516"/>
            <a:ext cx="4572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title</a:t>
            </a:r>
          </a:p>
        </p:txBody>
      </p:sp>
      <p:cxnSp>
        <p:nvCxnSpPr>
          <p:cNvPr id="2146" name="Shape 2146"/>
          <p:cNvCxnSpPr>
            <a:stCxn id="2086" idx="2"/>
            <a:endCxn id="2145" idx="2"/>
          </p:cNvCxnSpPr>
          <p:nvPr/>
        </p:nvCxnSpPr>
        <p:spPr>
          <a:xfrm rot="10800000" flipH="1">
            <a:off x="1676400" y="3307158"/>
            <a:ext cx="381000" cy="1051500"/>
          </a:xfrm>
          <a:prstGeom prst="curvedConnector4">
            <a:avLst>
              <a:gd name="adj1" fmla="val -60000"/>
              <a:gd name="adj2" fmla="val 57974"/>
            </a:avLst>
          </a:prstGeom>
          <a:solidFill>
            <a:srgbClr val="00B8FF"/>
          </a:solidFill>
          <a:ln w="12700" cap="flat" cmpd="sng">
            <a:solidFill>
              <a:srgbClr val="0000FF"/>
            </a:solidFill>
            <a:prstDash val="dash"/>
            <a:round/>
            <a:headEnd type="none" w="med" len="med"/>
            <a:tailEnd type="triangle" w="lg" len="lg"/>
          </a:ln>
        </p:spPr>
      </p:cxnSp>
      <p:cxnSp>
        <p:nvCxnSpPr>
          <p:cNvPr id="2147" name="Shape 2147"/>
          <p:cNvCxnSpPr>
            <a:stCxn id="2086" idx="2"/>
            <a:endCxn id="2144" idx="2"/>
          </p:cNvCxnSpPr>
          <p:nvPr/>
        </p:nvCxnSpPr>
        <p:spPr>
          <a:xfrm rot="10800000">
            <a:off x="1144200" y="3461658"/>
            <a:ext cx="532200" cy="897000"/>
          </a:xfrm>
          <a:prstGeom prst="curvedConnector2">
            <a:avLst/>
          </a:prstGeom>
          <a:solidFill>
            <a:srgbClr val="00B8FF"/>
          </a:solidFill>
          <a:ln w="12700" cap="flat" cmpd="sng">
            <a:solidFill>
              <a:srgbClr val="0000FF"/>
            </a:solidFill>
            <a:prstDash val="dash"/>
            <a:round/>
            <a:headEnd type="none" w="med" len="med"/>
            <a:tailEnd type="triangle" w="lg" len="lg"/>
          </a:ln>
        </p:spPr>
      </p:cxnSp>
      <p:sp>
        <p:nvSpPr>
          <p:cNvPr id="2148" name="Shape 2148"/>
          <p:cNvSpPr txBox="1"/>
          <p:nvPr/>
        </p:nvSpPr>
        <p:spPr>
          <a:xfrm>
            <a:off x="533400" y="3916717"/>
            <a:ext cx="84231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provenance</a:t>
            </a:r>
          </a:p>
        </p:txBody>
      </p:sp>
      <p:sp>
        <p:nvSpPr>
          <p:cNvPr id="2149" name="Shape 2149"/>
          <p:cNvSpPr txBox="1"/>
          <p:nvPr/>
        </p:nvSpPr>
        <p:spPr>
          <a:xfrm>
            <a:off x="2075183" y="3579651"/>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sp>
        <p:nvSpPr>
          <p:cNvPr id="2150" name="Shape 2150"/>
          <p:cNvSpPr txBox="1"/>
          <p:nvPr/>
        </p:nvSpPr>
        <p:spPr>
          <a:xfrm>
            <a:off x="8553896" y="4951251"/>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uri</a:t>
            </a:r>
          </a:p>
        </p:txBody>
      </p:sp>
      <p:cxnSp>
        <p:nvCxnSpPr>
          <p:cNvPr id="2151" name="Shape 2151"/>
          <p:cNvCxnSpPr>
            <a:stCxn id="2114" idx="3"/>
            <a:endCxn id="2086" idx="1"/>
          </p:cNvCxnSpPr>
          <p:nvPr/>
        </p:nvCxnSpPr>
        <p:spPr>
          <a:xfrm rot="5400000">
            <a:off x="2292876" y="2540710"/>
            <a:ext cx="1439400" cy="1959600"/>
          </a:xfrm>
          <a:prstGeom prst="curvedConnector3">
            <a:avLst>
              <a:gd name="adj1" fmla="val 49996"/>
            </a:avLst>
          </a:prstGeom>
          <a:solidFill>
            <a:srgbClr val="00B8FF"/>
          </a:solidFill>
          <a:ln w="12700" cap="flat" cmpd="sng">
            <a:solidFill>
              <a:srgbClr val="008000"/>
            </a:solidFill>
            <a:prstDash val="solid"/>
            <a:round/>
            <a:headEnd type="none" w="med" len="med"/>
            <a:tailEnd type="triangle" w="lg" len="lg"/>
          </a:ln>
        </p:spPr>
      </p:cxnSp>
      <p:sp>
        <p:nvSpPr>
          <p:cNvPr id="2152" name="Shape 2152"/>
          <p:cNvSpPr txBox="1"/>
          <p:nvPr/>
        </p:nvSpPr>
        <p:spPr>
          <a:xfrm>
            <a:off x="2667000" y="3122450"/>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153" name="Shape 2153"/>
          <p:cNvCxnSpPr>
            <a:stCxn id="2115" idx="5"/>
            <a:endCxn id="2123" idx="1"/>
          </p:cNvCxnSpPr>
          <p:nvPr/>
        </p:nvCxnSpPr>
        <p:spPr>
          <a:xfrm rot="-5400000" flipH="1">
            <a:off x="7404133" y="3806410"/>
            <a:ext cx="779400" cy="444600"/>
          </a:xfrm>
          <a:prstGeom prst="curvedConnector3">
            <a:avLst>
              <a:gd name="adj1" fmla="val 50009"/>
            </a:avLst>
          </a:prstGeom>
          <a:solidFill>
            <a:srgbClr val="00B8FF"/>
          </a:solidFill>
          <a:ln w="12700" cap="flat" cmpd="sng">
            <a:solidFill>
              <a:srgbClr val="008000"/>
            </a:solidFill>
            <a:prstDash val="solid"/>
            <a:round/>
            <a:headEnd type="none" w="med" len="med"/>
            <a:tailEnd type="triangle" w="lg" len="lg"/>
          </a:ln>
        </p:spPr>
      </p:cxnSp>
      <p:sp>
        <p:nvSpPr>
          <p:cNvPr id="2154" name="Shape 2154"/>
          <p:cNvSpPr txBox="1"/>
          <p:nvPr/>
        </p:nvSpPr>
        <p:spPr>
          <a:xfrm>
            <a:off x="7693054" y="3764317"/>
            <a:ext cx="76514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isShownAt</a:t>
            </a:r>
          </a:p>
        </p:txBody>
      </p:sp>
      <p:sp>
        <p:nvSpPr>
          <p:cNvPr id="2155" name="Shape 2155"/>
          <p:cNvSpPr txBox="1">
            <a:spLocks noGrp="1"/>
          </p:cNvSpPr>
          <p:nvPr>
            <p:ph type="title"/>
          </p:nvPr>
        </p:nvSpPr>
        <p:spPr>
          <a:xfrm>
            <a:off x="152400" y="152400"/>
            <a:ext cx="8839200" cy="6858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Map Source Attributes to the Graph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Domain Model</a:t>
            </a:r>
          </a:p>
        </p:txBody>
      </p:sp>
      <p:sp>
        <p:nvSpPr>
          <p:cNvPr id="515" name="Shape 515"/>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5</a:t>
            </a:fld>
            <a:endParaRPr lang="en-US" sz="1200" b="0" i="0" u="none" strike="noStrike" cap="none">
              <a:solidFill>
                <a:srgbClr val="D10202"/>
              </a:solidFill>
              <a:latin typeface="Arial"/>
              <a:ea typeface="Arial"/>
              <a:cs typeface="Arial"/>
              <a:sym typeface="Arial"/>
            </a:endParaRPr>
          </a:p>
        </p:txBody>
      </p:sp>
      <p:grpSp>
        <p:nvGrpSpPr>
          <p:cNvPr id="516" name="Shape 516"/>
          <p:cNvGrpSpPr/>
          <p:nvPr/>
        </p:nvGrpSpPr>
        <p:grpSpPr>
          <a:xfrm>
            <a:off x="3810000" y="2945549"/>
            <a:ext cx="1679059" cy="712050"/>
            <a:chOff x="3993105" y="2088081"/>
            <a:chExt cx="1679059" cy="712050"/>
          </a:xfrm>
        </p:grpSpPr>
        <p:sp>
          <p:nvSpPr>
            <p:cNvPr id="517" name="Shape 517"/>
            <p:cNvSpPr/>
            <p:nvPr/>
          </p:nvSpPr>
          <p:spPr>
            <a:xfrm>
              <a:off x="3993105" y="2088081"/>
              <a:ext cx="1679059" cy="712050"/>
            </a:xfrm>
            <a:prstGeom prst="roundRect">
              <a:avLst>
                <a:gd name="adj" fmla="val 6106"/>
              </a:avLst>
            </a:prstGeom>
            <a:solidFill>
              <a:srgbClr val="FABF8E"/>
            </a:solidFill>
            <a:ln w="12700" cap="flat" cmpd="sng">
              <a:solidFill>
                <a:srgbClr val="FBD4B4"/>
              </a:solidFill>
              <a:prstDash val="solid"/>
              <a:round/>
              <a:headEnd type="none" w="med" len="med"/>
              <a:tailEnd type="none" w="med" len="med"/>
            </a:ln>
            <a:effectLst>
              <a:outerShdw blurRad="50799" dist="38100" dir="270000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518" name="Shape 518"/>
            <p:cNvGrpSpPr/>
            <p:nvPr/>
          </p:nvGrpSpPr>
          <p:grpSpPr>
            <a:xfrm>
              <a:off x="4092637" y="2241050"/>
              <a:ext cx="1479994" cy="431244"/>
              <a:chOff x="4063953" y="2241050"/>
              <a:chExt cx="1479994" cy="431244"/>
            </a:xfrm>
          </p:grpSpPr>
          <p:sp>
            <p:nvSpPr>
              <p:cNvPr id="519" name="Shape 519"/>
              <p:cNvSpPr/>
              <p:nvPr/>
            </p:nvSpPr>
            <p:spPr>
              <a:xfrm>
                <a:off x="4063953" y="2241050"/>
                <a:ext cx="1479994" cy="431244"/>
              </a:xfrm>
              <a:prstGeom prst="roundRect">
                <a:avLst>
                  <a:gd name="adj" fmla="val 16667"/>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520" name="Shape 520"/>
              <p:cNvGrpSpPr/>
              <p:nvPr/>
            </p:nvGrpSpPr>
            <p:grpSpPr>
              <a:xfrm>
                <a:off x="4181036" y="2274167"/>
                <a:ext cx="1245828" cy="295739"/>
                <a:chOff x="4871492" y="1569891"/>
                <a:chExt cx="2024915" cy="410303"/>
              </a:xfrm>
            </p:grpSpPr>
            <p:sp>
              <p:nvSpPr>
                <p:cNvPr id="521" name="Shape 521"/>
                <p:cNvSpPr/>
                <p:nvPr/>
              </p:nvSpPr>
              <p:spPr>
                <a:xfrm>
                  <a:off x="6147923" y="1759135"/>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522" name="Shape 522"/>
                <p:cNvSpPr/>
                <p:nvPr/>
              </p:nvSpPr>
              <p:spPr>
                <a:xfrm>
                  <a:off x="5711148" y="167900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523" name="Shape 523"/>
                <p:cNvSpPr/>
                <p:nvPr/>
              </p:nvSpPr>
              <p:spPr>
                <a:xfrm>
                  <a:off x="5248460" y="1854863"/>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524" name="Shape 524"/>
                <p:cNvSpPr/>
                <p:nvPr/>
              </p:nvSpPr>
              <p:spPr>
                <a:xfrm>
                  <a:off x="4871492"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525" name="Shape 525"/>
                <p:cNvSpPr/>
                <p:nvPr/>
              </p:nvSpPr>
              <p:spPr>
                <a:xfrm>
                  <a:off x="5191921" y="161137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526" name="Shape 526"/>
                <p:cNvSpPr/>
                <p:nvPr/>
              </p:nvSpPr>
              <p:spPr>
                <a:xfrm>
                  <a:off x="5838455" y="186286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527" name="Shape 527"/>
                <p:cNvSpPr/>
                <p:nvPr/>
              </p:nvSpPr>
              <p:spPr>
                <a:xfrm>
                  <a:off x="6776828"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528" name="Shape 528"/>
                <p:cNvSpPr/>
                <p:nvPr/>
              </p:nvSpPr>
              <p:spPr>
                <a:xfrm>
                  <a:off x="6663585" y="1569891"/>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29" name="Shape 529"/>
                <p:cNvCxnSpPr>
                  <a:stCxn id="522" idx="4"/>
                  <a:endCxn id="521" idx="0"/>
                </p:cNvCxnSpPr>
                <p:nvPr/>
              </p:nvCxnSpPr>
              <p:spPr>
                <a:xfrm rot="10800000" flipH="1">
                  <a:off x="5770938" y="1759435"/>
                  <a:ext cx="436800" cy="369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530" name="Shape 530"/>
                <p:cNvCxnSpPr>
                  <a:stCxn id="522" idx="4"/>
                  <a:endCxn id="523" idx="0"/>
                </p:cNvCxnSpPr>
                <p:nvPr/>
              </p:nvCxnSpPr>
              <p:spPr>
                <a:xfrm flipH="1">
                  <a:off x="5308338" y="1796335"/>
                  <a:ext cx="462600" cy="58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531" name="Shape 531"/>
                <p:cNvCxnSpPr>
                  <a:stCxn id="523" idx="4"/>
                  <a:endCxn id="524" idx="0"/>
                </p:cNvCxnSpPr>
                <p:nvPr/>
              </p:nvCxnSpPr>
              <p:spPr>
                <a:xfrm rot="10800000">
                  <a:off x="4931450" y="1820690"/>
                  <a:ext cx="376800" cy="1515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532" name="Shape 532"/>
                <p:cNvCxnSpPr>
                  <a:stCxn id="522" idx="3"/>
                  <a:endCxn id="525" idx="7"/>
                </p:cNvCxnSpPr>
                <p:nvPr/>
              </p:nvCxnSpPr>
              <p:spPr>
                <a:xfrm rot="10800000">
                  <a:off x="5294260" y="1628553"/>
                  <a:ext cx="434400" cy="150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533" name="Shape 533"/>
                <p:cNvCxnSpPr>
                  <a:stCxn id="521" idx="3"/>
                  <a:endCxn id="526" idx="0"/>
                </p:cNvCxnSpPr>
                <p:nvPr/>
              </p:nvCxnSpPr>
              <p:spPr>
                <a:xfrm flipH="1">
                  <a:off x="5898135" y="1859280"/>
                  <a:ext cx="267300" cy="3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534" name="Shape 534"/>
                <p:cNvCxnSpPr>
                  <a:stCxn id="521" idx="4"/>
                  <a:endCxn id="527" idx="0"/>
                </p:cNvCxnSpPr>
                <p:nvPr/>
              </p:nvCxnSpPr>
              <p:spPr>
                <a:xfrm rot="10800000" flipH="1">
                  <a:off x="6207713" y="1820662"/>
                  <a:ext cx="629100" cy="55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535" name="Shape 535"/>
                <p:cNvCxnSpPr/>
                <p:nvPr/>
              </p:nvCxnSpPr>
              <p:spPr>
                <a:xfrm rot="10800000" flipH="1">
                  <a:off x="6218887" y="1627743"/>
                  <a:ext cx="504486" cy="126657"/>
                </a:xfrm>
                <a:prstGeom prst="straightConnector1">
                  <a:avLst/>
                </a:prstGeom>
                <a:solidFill>
                  <a:srgbClr val="C0504D"/>
                </a:solidFill>
                <a:ln w="12700" cap="flat" cmpd="sng">
                  <a:solidFill>
                    <a:srgbClr val="C0504D"/>
                  </a:solidFill>
                  <a:prstDash val="solid"/>
                  <a:round/>
                  <a:headEnd type="none" w="med" len="med"/>
                  <a:tailEnd type="none" w="med" len="med"/>
                </a:ln>
              </p:spPr>
            </p:cxnSp>
          </p:grpSp>
        </p:grpSp>
      </p:grpSp>
      <p:sp>
        <p:nvSpPr>
          <p:cNvPr id="536" name="Shape 536"/>
          <p:cNvSpPr txBox="1"/>
          <p:nvPr/>
        </p:nvSpPr>
        <p:spPr>
          <a:xfrm>
            <a:off x="3581400" y="2412149"/>
            <a:ext cx="2118037"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2400" u="none" strike="noStrike" cap="none" dirty="0">
                <a:solidFill>
                  <a:srgbClr val="1F497D"/>
                </a:solidFill>
                <a:latin typeface="Arial" panose="020B0604020202020204" pitchFamily="34" charset="0"/>
                <a:ea typeface="Trebuchet MS"/>
                <a:cs typeface="Arial" panose="020B0604020202020204" pitchFamily="34" charset="0"/>
                <a:sym typeface="Trebuchet MS"/>
              </a:rPr>
              <a:t>Domain Model</a:t>
            </a:r>
          </a:p>
        </p:txBody>
      </p:sp>
      <p:grpSp>
        <p:nvGrpSpPr>
          <p:cNvPr id="537" name="Shape 537"/>
          <p:cNvGrpSpPr/>
          <p:nvPr/>
        </p:nvGrpSpPr>
        <p:grpSpPr>
          <a:xfrm>
            <a:off x="3159680" y="3810000"/>
            <a:ext cx="2998217" cy="758464"/>
            <a:chOff x="3159680" y="3480552"/>
            <a:chExt cx="2998217" cy="1248981"/>
          </a:xfrm>
        </p:grpSpPr>
        <p:sp>
          <p:nvSpPr>
            <p:cNvPr id="538" name="Shape 538"/>
            <p:cNvSpPr/>
            <p:nvPr/>
          </p:nvSpPr>
          <p:spPr>
            <a:xfrm>
              <a:off x="4658789" y="4107692"/>
              <a:ext cx="1499108" cy="621841"/>
            </a:xfrm>
            <a:custGeom>
              <a:avLst/>
              <a:gdLst/>
              <a:ahLst/>
              <a:cxnLst/>
              <a:rect l="0" t="0" r="0" b="0"/>
              <a:pathLst>
                <a:path w="120000" h="120000" extrusionOk="0">
                  <a:moveTo>
                    <a:pt x="0" y="0"/>
                  </a:moveTo>
                  <a:cubicBezTo>
                    <a:pt x="-1" y="87706"/>
                    <a:pt x="105781" y="130675"/>
                    <a:pt x="120000" y="117736"/>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539" name="Shape 539"/>
            <p:cNvSpPr/>
            <p:nvPr/>
          </p:nvSpPr>
          <p:spPr>
            <a:xfrm flipH="1">
              <a:off x="3159680" y="4107692"/>
              <a:ext cx="1499108" cy="621841"/>
            </a:xfrm>
            <a:custGeom>
              <a:avLst/>
              <a:gdLst/>
              <a:ahLst/>
              <a:cxnLst/>
              <a:rect l="0" t="0" r="0" b="0"/>
              <a:pathLst>
                <a:path w="120000" h="120000" extrusionOk="0">
                  <a:moveTo>
                    <a:pt x="0" y="0"/>
                  </a:moveTo>
                  <a:cubicBezTo>
                    <a:pt x="-1" y="87706"/>
                    <a:pt x="105781" y="130675"/>
                    <a:pt x="120000" y="117736"/>
                  </a:cubicBezTo>
                </a:path>
              </a:pathLst>
            </a:custGeom>
            <a:noFill/>
            <a:ln w="38100" cap="flat" cmpd="sng">
              <a:solidFill>
                <a:srgbClr val="C0504D"/>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cxnSp>
          <p:nvCxnSpPr>
            <p:cNvPr id="540" name="Shape 540"/>
            <p:cNvCxnSpPr/>
            <p:nvPr/>
          </p:nvCxnSpPr>
          <p:spPr>
            <a:xfrm rot="10800000" flipH="1">
              <a:off x="4658789" y="3480552"/>
              <a:ext cx="2283" cy="682893"/>
            </a:xfrm>
            <a:prstGeom prst="straightConnector1">
              <a:avLst/>
            </a:prstGeom>
            <a:noFill/>
            <a:ln w="38100" cap="flat" cmpd="sng">
              <a:solidFill>
                <a:srgbClr val="C0504D"/>
              </a:solidFill>
              <a:prstDash val="solid"/>
              <a:round/>
              <a:headEnd type="none" w="med" len="med"/>
              <a:tailEnd type="none" w="med" len="med"/>
            </a:ln>
          </p:spPr>
        </p:cxnSp>
      </p:grpSp>
      <p:pic>
        <p:nvPicPr>
          <p:cNvPr id="541" name="Shape 541" descr="1.png"/>
          <p:cNvPicPr preferRelativeResize="0"/>
          <p:nvPr/>
        </p:nvPicPr>
        <p:blipFill rotWithShape="1">
          <a:blip r:embed="rId3">
            <a:alphaModFix/>
          </a:blip>
          <a:srcRect/>
          <a:stretch/>
        </p:blipFill>
        <p:spPr>
          <a:xfrm>
            <a:off x="578252" y="3581400"/>
            <a:ext cx="2317347" cy="2898648"/>
          </a:xfrm>
          <a:prstGeom prst="rect">
            <a:avLst/>
          </a:prstGeom>
          <a:noFill/>
          <a:ln>
            <a:noFill/>
          </a:ln>
        </p:spPr>
      </p:pic>
      <p:pic>
        <p:nvPicPr>
          <p:cNvPr id="542" name="Shape 542" descr="2.png"/>
          <p:cNvPicPr preferRelativeResize="0"/>
          <p:nvPr/>
        </p:nvPicPr>
        <p:blipFill rotWithShape="1">
          <a:blip r:embed="rId4">
            <a:alphaModFix/>
          </a:blip>
          <a:srcRect/>
          <a:stretch/>
        </p:blipFill>
        <p:spPr>
          <a:xfrm>
            <a:off x="6477001" y="3475364"/>
            <a:ext cx="1904999" cy="3019924"/>
          </a:xfrm>
          <a:prstGeom prst="rect">
            <a:avLst/>
          </a:prstGeom>
          <a:noFill/>
          <a:ln>
            <a:noFill/>
          </a:ln>
        </p:spPr>
      </p:pic>
      <p:sp>
        <p:nvSpPr>
          <p:cNvPr id="543" name="Shape 543"/>
          <p:cNvSpPr txBox="1"/>
          <p:nvPr/>
        </p:nvSpPr>
        <p:spPr>
          <a:xfrm rot="-384525">
            <a:off x="6149723" y="1250282"/>
            <a:ext cx="2047369" cy="107721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1628F"/>
              </a:buClr>
              <a:buSzPct val="25000"/>
              <a:buFont typeface="Trebuchet MS"/>
              <a:buNone/>
            </a:pPr>
            <a:r>
              <a:rPr lang="en-US" sz="1600" u="none" strike="noStrike" cap="none" dirty="0">
                <a:solidFill>
                  <a:srgbClr val="11628F"/>
                </a:solidFill>
                <a:latin typeface="Arial" panose="020B0604020202020204" pitchFamily="34" charset="0"/>
                <a:ea typeface="Trebuchet MS"/>
                <a:cs typeface="Arial" panose="020B0604020202020204" pitchFamily="34" charset="0"/>
                <a:sym typeface="Trebuchet MS"/>
              </a:rPr>
              <a:t>Describes the domain you have,</a:t>
            </a:r>
          </a:p>
          <a:p>
            <a:pPr marL="0" marR="0" lvl="0" indent="0" algn="ctr" rtl="0">
              <a:lnSpc>
                <a:spcPct val="100000"/>
              </a:lnSpc>
              <a:spcBef>
                <a:spcPts val="0"/>
              </a:spcBef>
              <a:spcAft>
                <a:spcPts val="0"/>
              </a:spcAft>
              <a:buClr>
                <a:srgbClr val="11628F"/>
              </a:buClr>
              <a:buSzPct val="25000"/>
              <a:buFont typeface="Trebuchet MS"/>
              <a:buNone/>
            </a:pPr>
            <a:r>
              <a:rPr lang="en-US" sz="1600" u="none" strike="noStrike" cap="none" dirty="0">
                <a:solidFill>
                  <a:srgbClr val="11628F"/>
                </a:solidFill>
                <a:latin typeface="Arial" panose="020B0604020202020204" pitchFamily="34" charset="0"/>
                <a:ea typeface="Trebuchet MS"/>
                <a:cs typeface="Arial" panose="020B0604020202020204" pitchFamily="34" charset="0"/>
                <a:sym typeface="Trebuchet MS"/>
              </a:rPr>
              <a:t>e.g., people, events and their attributes</a:t>
            </a:r>
          </a:p>
        </p:txBody>
      </p:sp>
      <p:sp>
        <p:nvSpPr>
          <p:cNvPr id="544" name="Shape 544"/>
          <p:cNvSpPr/>
          <p:nvPr/>
        </p:nvSpPr>
        <p:spPr>
          <a:xfrm flipH="1">
            <a:off x="5638799" y="1828800"/>
            <a:ext cx="560371" cy="619227"/>
          </a:xfrm>
          <a:custGeom>
            <a:avLst/>
            <a:gdLst/>
            <a:ahLst/>
            <a:cxnLst/>
            <a:rect l="0" t="0" r="0" b="0"/>
            <a:pathLst>
              <a:path w="120000" h="120000" extrusionOk="0">
                <a:moveTo>
                  <a:pt x="0" y="0"/>
                </a:moveTo>
                <a:cubicBezTo>
                  <a:pt x="83713" y="1629"/>
                  <a:pt x="84883" y="63905"/>
                  <a:pt x="120000" y="119999"/>
                </a:cubicBezTo>
              </a:path>
            </a:pathLst>
          </a:custGeom>
          <a:noFill/>
          <a:ln w="38100" cap="flat" cmpd="sng">
            <a:solidFill>
              <a:srgbClr val="11618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59</a:t>
            </a:fld>
            <a:endParaRPr lang="en-US" sz="1200">
              <a:solidFill>
                <a:srgbClr val="D10202"/>
              </a:solidFill>
              <a:latin typeface="Arial"/>
              <a:ea typeface="Arial"/>
              <a:cs typeface="Arial"/>
              <a:sym typeface="Arial"/>
            </a:endParaRPr>
          </a:p>
        </p:txBody>
      </p:sp>
      <p:graphicFrame>
        <p:nvGraphicFramePr>
          <p:cNvPr id="2161" name="Shape 2161"/>
          <p:cNvGraphicFramePr/>
          <p:nvPr/>
        </p:nvGraphicFramePr>
        <p:xfrm>
          <a:off x="914400" y="914400"/>
          <a:ext cx="7315200" cy="1371650"/>
        </p:xfrm>
        <a:graphic>
          <a:graphicData uri="http://schemas.openxmlformats.org/drawingml/2006/table">
            <a:tbl>
              <a:tblPr bandRow="1">
                <a:noFill/>
                <a:tableStyleId>{A399751C-6827-4E41-B135-C0F853442EDF}</a:tableStyleId>
              </a:tblPr>
              <a:tblGrid>
                <a:gridCol w="2204575">
                  <a:extLst>
                    <a:ext uri="{9D8B030D-6E8A-4147-A177-3AD203B41FA5}">
                      <a16:colId xmlns:a16="http://schemas.microsoft.com/office/drawing/2014/main" val="20000"/>
                    </a:ext>
                  </a:extLst>
                </a:gridCol>
                <a:gridCol w="5110625">
                  <a:extLst>
                    <a:ext uri="{9D8B030D-6E8A-4147-A177-3AD203B41FA5}">
                      <a16:colId xmlns:a16="http://schemas.microsoft.com/office/drawing/2014/main" val="20001"/>
                    </a:ext>
                  </a:extLst>
                </a:gridCol>
              </a:tblGrid>
              <a:tr h="13875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title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C185"/>
                    </a:solidFill>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solidFill>
                            <a:schemeClr val="dk1"/>
                          </a:solidFill>
                          <a:latin typeface="Arial" panose="020B0604020202020204" pitchFamily="34" charset="0"/>
                          <a:ea typeface="Trebuchet MS"/>
                          <a:cs typeface="Arial" panose="020B0604020202020204" pitchFamily="34" charset="0"/>
                          <a:sym typeface="Trebuchet MS"/>
                        </a:rPr>
                        <a:t>&lt;</a:t>
                      </a:r>
                      <a:r>
                        <a:rPr lang="en-US" sz="1200" b="0" i="0" dirty="0" err="1">
                          <a:solidFill>
                            <a:schemeClr val="dk1"/>
                          </a:solidFill>
                          <a:latin typeface="Arial" panose="020B0604020202020204" pitchFamily="34" charset="0"/>
                          <a:ea typeface="Trebuchet MS"/>
                          <a:cs typeface="Arial" panose="020B0604020202020204" pitchFamily="34" charset="0"/>
                          <a:sym typeface="Trebuchet MS"/>
                        </a:rPr>
                        <a:t>CulturalHeritageObject,title</a:t>
                      </a:r>
                      <a:r>
                        <a:rPr lang="en-US" sz="1200" b="0" i="0" dirty="0">
                          <a:solidFill>
                            <a:schemeClr val="dk1"/>
                          </a:solidFill>
                          <a:latin typeface="Arial" panose="020B0604020202020204" pitchFamily="34" charset="0"/>
                          <a:ea typeface="Trebuchet MS"/>
                          <a:cs typeface="Arial" panose="020B0604020202020204" pitchFamily="34" charset="0"/>
                          <a:sym typeface="Trebuchet MS"/>
                        </a:rPr>
                        <a:t>&gt;   </a:t>
                      </a:r>
                      <a:r>
                        <a:rPr lang="en-US" sz="1200" b="0" i="0" dirty="0">
                          <a:solidFill>
                            <a:srgbClr val="C40005"/>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C40005"/>
                          </a:solidFill>
                          <a:latin typeface="Arial" panose="020B0604020202020204" pitchFamily="34" charset="0"/>
                          <a:ea typeface="Trebuchet MS"/>
                          <a:cs typeface="Arial" panose="020B0604020202020204" pitchFamily="34" charset="0"/>
                          <a:sym typeface="Trebuchet MS"/>
                        </a:rPr>
                        <a:t>CulturalHeritageObject,label</a:t>
                      </a:r>
                      <a:r>
                        <a:rPr lang="en-US" sz="1200" b="0" i="0" dirty="0">
                          <a:solidFill>
                            <a:srgbClr val="C40005"/>
                          </a:solidFill>
                          <a:latin typeface="Arial" panose="020B0604020202020204" pitchFamily="34" charset="0"/>
                          <a:ea typeface="Trebuchet MS"/>
                          <a:cs typeface="Arial" panose="020B0604020202020204" pitchFamily="34" charset="0"/>
                          <a:sym typeface="Trebuchet MS"/>
                        </a:rPr>
                        <a:t>&gt;</a:t>
                      </a:r>
                      <a:r>
                        <a:rPr lang="en-US" sz="1200" b="0" i="0" dirty="0">
                          <a:latin typeface="Arial" panose="020B0604020202020204" pitchFamily="34" charset="0"/>
                          <a:ea typeface="Trebuchet MS"/>
                          <a:cs typeface="Arial" panose="020B0604020202020204" pitchFamily="34" charset="0"/>
                          <a:sym typeface="Trebuchet MS"/>
                        </a:rPr>
                        <a: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EC185"/>
                    </a:solidFill>
                  </a:tcPr>
                </a:tc>
                <a:extLst>
                  <a:ext uri="{0D108BD9-81ED-4DB2-BD59-A6C34878D82A}">
                    <a16:rowId xmlns:a16="http://schemas.microsoft.com/office/drawing/2014/main" val="10000"/>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credit</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CulturalHeritageObject,provenance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Person,note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classification</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Concept,prefLabel</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Concept,label</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name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aac:Person,name</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foaf:Person,name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chemeClr val="dk1"/>
                        </a:buClr>
                        <a:buSzPct val="25000"/>
                        <a:buFont typeface="Trebuchet MS"/>
                        <a:buNone/>
                      </a:pPr>
                      <a:r>
                        <a:rPr lang="en-US" sz="1200" b="0" i="0" dirty="0" err="1">
                          <a:latin typeface="Arial" panose="020B0604020202020204" pitchFamily="34" charset="0"/>
                          <a:ea typeface="Trebuchet MS"/>
                          <a:cs typeface="Arial" panose="020B0604020202020204" pitchFamily="34" charset="0"/>
                          <a:sym typeface="Trebuchet MS"/>
                        </a:rPr>
                        <a:t>imageURL</a:t>
                      </a:r>
                      <a:endParaRPr lang="en-US"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Document,uri</a:t>
                      </a:r>
                      <a:r>
                        <a:rPr lang="en-US" sz="1200" b="0" i="0" dirty="0">
                          <a:latin typeface="Arial" panose="020B0604020202020204" pitchFamily="34" charset="0"/>
                          <a:ea typeface="Trebuchet MS"/>
                          <a:cs typeface="Arial" panose="020B0604020202020204" pitchFamily="34" charset="0"/>
                          <a:sym typeface="Trebuchet MS"/>
                        </a:rPr>
                        <a:t>&gt;   &lt;</a:t>
                      </a:r>
                      <a:r>
                        <a:rPr lang="en-US" sz="1200" b="0" i="0" dirty="0" err="1">
                          <a:latin typeface="Arial" panose="020B0604020202020204" pitchFamily="34" charset="0"/>
                          <a:ea typeface="Trebuchet MS"/>
                          <a:cs typeface="Arial" panose="020B0604020202020204" pitchFamily="34" charset="0"/>
                          <a:sym typeface="Trebuchet MS"/>
                        </a:rPr>
                        <a:t>WebResource,uri</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162" name="Shape 2162"/>
          <p:cNvSpPr/>
          <p:nvPr/>
        </p:nvSpPr>
        <p:spPr>
          <a:xfrm>
            <a:off x="3810000" y="5212117"/>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sp>
        <p:nvSpPr>
          <p:cNvPr id="2163" name="Shape 2163"/>
          <p:cNvSpPr/>
          <p:nvPr/>
        </p:nvSpPr>
        <p:spPr>
          <a:xfrm>
            <a:off x="1676400" y="4191000"/>
            <a:ext cx="2434350" cy="335317"/>
          </a:xfrm>
          <a:prstGeom prst="ellipse">
            <a:avLst/>
          </a:prstGeom>
          <a:solidFill>
            <a:srgbClr val="FEC185"/>
          </a:solidFill>
          <a:ln w="19050"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C40005"/>
              </a:buClr>
              <a:buSzPct val="25000"/>
              <a:buFont typeface="Arial"/>
              <a:buNone/>
            </a:pPr>
            <a:r>
              <a:rPr lang="en-US" sz="1200" b="1" i="0" u="none" strike="noStrike" cap="none">
                <a:solidFill>
                  <a:srgbClr val="C40005"/>
                </a:solidFill>
                <a:latin typeface="Arial"/>
                <a:ea typeface="Arial"/>
                <a:cs typeface="Arial"/>
                <a:sym typeface="Arial"/>
              </a:rPr>
              <a:t>CulturalHeritageObject</a:t>
            </a:r>
          </a:p>
        </p:txBody>
      </p:sp>
      <p:cxnSp>
        <p:nvCxnSpPr>
          <p:cNvPr id="2164" name="Shape 2164"/>
          <p:cNvCxnSpPr>
            <a:stCxn id="2163" idx="4"/>
            <a:endCxn id="2162" idx="0"/>
          </p:cNvCxnSpPr>
          <p:nvPr/>
        </p:nvCxnSpPr>
        <p:spPr>
          <a:xfrm rot="-5400000" flipH="1">
            <a:off x="3294675" y="4125217"/>
            <a:ext cx="685800" cy="14880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2165" name="Shape 2165"/>
          <p:cNvCxnSpPr>
            <a:stCxn id="2162" idx="4"/>
          </p:cNvCxnSpPr>
          <p:nvPr/>
        </p:nvCxnSpPr>
        <p:spPr>
          <a:xfrm rot="5400000">
            <a:off x="3802350" y="5716267"/>
            <a:ext cx="778500" cy="379800"/>
          </a:xfrm>
          <a:prstGeom prst="curvedConnector3">
            <a:avLst>
              <a:gd name="adj1" fmla="val 50009"/>
            </a:avLst>
          </a:prstGeom>
          <a:solidFill>
            <a:srgbClr val="00B8FF"/>
          </a:solidFill>
          <a:ln w="12700" cap="flat" cmpd="sng">
            <a:solidFill>
              <a:srgbClr val="3F3F3F"/>
            </a:solidFill>
            <a:prstDash val="dash"/>
            <a:round/>
            <a:headEnd type="none" w="med" len="med"/>
            <a:tailEnd type="triangle" w="lg" len="lg"/>
          </a:ln>
        </p:spPr>
      </p:cxnSp>
      <p:sp>
        <p:nvSpPr>
          <p:cNvPr id="2166" name="Shape 2166"/>
          <p:cNvSpPr txBox="1"/>
          <p:nvPr/>
        </p:nvSpPr>
        <p:spPr>
          <a:xfrm>
            <a:off x="3844171"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name</a:t>
            </a:r>
          </a:p>
        </p:txBody>
      </p:sp>
      <p:sp>
        <p:nvSpPr>
          <p:cNvPr id="2167" name="Shape 2167"/>
          <p:cNvSpPr txBox="1"/>
          <p:nvPr/>
        </p:nvSpPr>
        <p:spPr>
          <a:xfrm>
            <a:off x="3521569" y="4875051"/>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2168" name="Shape 2168"/>
          <p:cNvSpPr txBox="1"/>
          <p:nvPr/>
        </p:nvSpPr>
        <p:spPr>
          <a:xfrm>
            <a:off x="3812621" y="6295550"/>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169" name="Shape 2169"/>
          <p:cNvCxnSpPr>
            <a:stCxn id="2163" idx="3"/>
          </p:cNvCxnSpPr>
          <p:nvPr/>
        </p:nvCxnSpPr>
        <p:spPr>
          <a:xfrm rot="-5400000" flipH="1">
            <a:off x="2134902" y="4375210"/>
            <a:ext cx="735000" cy="9390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2170" name="Shape 2170"/>
          <p:cNvCxnSpPr>
            <a:stCxn id="2171" idx="4"/>
            <a:endCxn id="2172" idx="0"/>
          </p:cNvCxnSpPr>
          <p:nvPr/>
        </p:nvCxnSpPr>
        <p:spPr>
          <a:xfrm rot="5400000">
            <a:off x="2035499" y="5342617"/>
            <a:ext cx="762000" cy="11106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cxnSp>
        <p:nvCxnSpPr>
          <p:cNvPr id="2173" name="Shape 2173"/>
          <p:cNvCxnSpPr>
            <a:stCxn id="2163" idx="2"/>
          </p:cNvCxnSpPr>
          <p:nvPr/>
        </p:nvCxnSpPr>
        <p:spPr>
          <a:xfrm flipH="1">
            <a:off x="706500" y="4358658"/>
            <a:ext cx="9699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2174" name="Shape 2174"/>
          <p:cNvCxnSpPr>
            <a:stCxn id="2163" idx="2"/>
          </p:cNvCxnSpPr>
          <p:nvPr/>
        </p:nvCxnSpPr>
        <p:spPr>
          <a:xfrm flipH="1">
            <a:off x="1445400" y="4358658"/>
            <a:ext cx="231000" cy="1440000"/>
          </a:xfrm>
          <a:prstGeom prst="curvedConnector2">
            <a:avLst/>
          </a:prstGeom>
          <a:solidFill>
            <a:srgbClr val="00B8FF"/>
          </a:solidFill>
          <a:ln w="12700" cap="flat" cmpd="sng">
            <a:solidFill>
              <a:srgbClr val="3F3F3F"/>
            </a:solidFill>
            <a:prstDash val="dash"/>
            <a:round/>
            <a:headEnd type="none" w="med" len="med"/>
            <a:tailEnd type="triangle" w="lg" len="lg"/>
          </a:ln>
        </p:spPr>
      </p:cxnSp>
      <p:sp>
        <p:nvSpPr>
          <p:cNvPr id="2175" name="Shape 2175"/>
          <p:cNvSpPr txBox="1"/>
          <p:nvPr/>
        </p:nvSpPr>
        <p:spPr>
          <a:xfrm>
            <a:off x="2209800" y="4875051"/>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2176" name="Shape 2176"/>
          <p:cNvSpPr txBox="1"/>
          <p:nvPr/>
        </p:nvSpPr>
        <p:spPr>
          <a:xfrm>
            <a:off x="228600" y="4875051"/>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2177" name="Shape 2177"/>
          <p:cNvSpPr txBox="1"/>
          <p:nvPr/>
        </p:nvSpPr>
        <p:spPr>
          <a:xfrm>
            <a:off x="2133600" y="5897917"/>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prefLabel</a:t>
            </a:r>
          </a:p>
        </p:txBody>
      </p:sp>
      <p:sp>
        <p:nvSpPr>
          <p:cNvPr id="2172" name="Shape 2172"/>
          <p:cNvSpPr txBox="1"/>
          <p:nvPr/>
        </p:nvSpPr>
        <p:spPr>
          <a:xfrm>
            <a:off x="1676400" y="6278917"/>
            <a:ext cx="369391"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type</a:t>
            </a:r>
          </a:p>
        </p:txBody>
      </p:sp>
      <p:sp>
        <p:nvSpPr>
          <p:cNvPr id="2178" name="Shape 2178"/>
          <p:cNvSpPr txBox="1"/>
          <p:nvPr/>
        </p:nvSpPr>
        <p:spPr>
          <a:xfrm>
            <a:off x="152400" y="5341435"/>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creationDate</a:t>
            </a:r>
          </a:p>
        </p:txBody>
      </p:sp>
      <p:sp>
        <p:nvSpPr>
          <p:cNvPr id="2179" name="Shape 2179"/>
          <p:cNvSpPr txBox="1"/>
          <p:nvPr/>
        </p:nvSpPr>
        <p:spPr>
          <a:xfrm>
            <a:off x="1214659" y="5798635"/>
            <a:ext cx="461740" cy="230832"/>
          </a:xfrm>
          <a:prstGeom prst="rect">
            <a:avLst/>
          </a:prstGeom>
          <a:no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title</a:t>
            </a:r>
          </a:p>
        </p:txBody>
      </p:sp>
      <p:sp>
        <p:nvSpPr>
          <p:cNvPr id="2171" name="Shape 2171"/>
          <p:cNvSpPr/>
          <p:nvPr/>
        </p:nvSpPr>
        <p:spPr>
          <a:xfrm>
            <a:off x="2286000" y="5212117"/>
            <a:ext cx="1371599"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Concept</a:t>
            </a:r>
          </a:p>
        </p:txBody>
      </p:sp>
      <p:sp>
        <p:nvSpPr>
          <p:cNvPr id="2180" name="Shape 2180"/>
          <p:cNvSpPr/>
          <p:nvPr/>
        </p:nvSpPr>
        <p:spPr>
          <a:xfrm>
            <a:off x="5257800" y="5212117"/>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2181" name="Shape 2181"/>
          <p:cNvCxnSpPr>
            <a:stCxn id="2163" idx="5"/>
            <a:endCxn id="2180" idx="0"/>
          </p:cNvCxnSpPr>
          <p:nvPr/>
        </p:nvCxnSpPr>
        <p:spPr>
          <a:xfrm rot="-5400000" flipH="1">
            <a:off x="4424297" y="3807160"/>
            <a:ext cx="735000" cy="20751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2182" name="Shape 2182"/>
          <p:cNvCxnSpPr>
            <a:stCxn id="2180" idx="4"/>
          </p:cNvCxnSpPr>
          <p:nvPr/>
        </p:nvCxnSpPr>
        <p:spPr>
          <a:xfrm rot="5400000">
            <a:off x="5334600" y="5784217"/>
            <a:ext cx="762000" cy="2274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sp>
        <p:nvSpPr>
          <p:cNvPr id="2183" name="Shape 2183"/>
          <p:cNvSpPr txBox="1"/>
          <p:nvPr/>
        </p:nvSpPr>
        <p:spPr>
          <a:xfrm>
            <a:off x="53340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2184" name="Shape 2184"/>
          <p:cNvSpPr txBox="1"/>
          <p:nvPr/>
        </p:nvSpPr>
        <p:spPr>
          <a:xfrm>
            <a:off x="5038642" y="4951251"/>
            <a:ext cx="3717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2185" name="Shape 2185"/>
          <p:cNvSpPr txBox="1"/>
          <p:nvPr/>
        </p:nvSpPr>
        <p:spPr>
          <a:xfrm>
            <a:off x="5412821" y="6278917"/>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186" name="Shape 2186"/>
          <p:cNvCxnSpPr>
            <a:stCxn id="2180" idx="4"/>
          </p:cNvCxnSpPr>
          <p:nvPr/>
        </p:nvCxnSpPr>
        <p:spPr>
          <a:xfrm rot="-5400000" flipH="1">
            <a:off x="5734500" y="5611717"/>
            <a:ext cx="759900" cy="570300"/>
          </a:xfrm>
          <a:prstGeom prst="curvedConnector3">
            <a:avLst>
              <a:gd name="adj1" fmla="val 49991"/>
            </a:avLst>
          </a:prstGeom>
          <a:solidFill>
            <a:srgbClr val="00B8FF"/>
          </a:solidFill>
          <a:ln w="12700" cap="flat" cmpd="sng">
            <a:solidFill>
              <a:srgbClr val="0000FF"/>
            </a:solidFill>
            <a:prstDash val="dash"/>
            <a:round/>
            <a:headEnd type="none" w="med" len="med"/>
            <a:tailEnd type="triangle" w="lg" len="lg"/>
          </a:ln>
        </p:spPr>
      </p:cxnSp>
      <p:sp>
        <p:nvSpPr>
          <p:cNvPr id="2187" name="Shape 2187"/>
          <p:cNvSpPr txBox="1"/>
          <p:nvPr/>
        </p:nvSpPr>
        <p:spPr>
          <a:xfrm>
            <a:off x="63680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188" name="Shape 2188"/>
          <p:cNvSpPr txBox="1"/>
          <p:nvPr/>
        </p:nvSpPr>
        <p:spPr>
          <a:xfrm>
            <a:off x="6096000" y="6276685"/>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sp>
        <p:nvSpPr>
          <p:cNvPr id="2189" name="Shape 2189"/>
          <p:cNvSpPr/>
          <p:nvPr/>
        </p:nvSpPr>
        <p:spPr>
          <a:xfrm>
            <a:off x="6629400" y="52121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foaf:</a:t>
            </a:r>
            <a:r>
              <a:rPr lang="en-US" sz="1200" b="0" i="0" u="none" strike="noStrike" cap="none">
                <a:solidFill>
                  <a:srgbClr val="0000FF"/>
                </a:solidFill>
                <a:latin typeface="Arial"/>
                <a:ea typeface="Arial"/>
                <a:cs typeface="Arial"/>
                <a:sym typeface="Arial"/>
              </a:rPr>
              <a:t>Person</a:t>
            </a:r>
          </a:p>
        </p:txBody>
      </p:sp>
      <p:sp>
        <p:nvSpPr>
          <p:cNvPr id="2190" name="Shape 2190"/>
          <p:cNvSpPr/>
          <p:nvPr/>
        </p:nvSpPr>
        <p:spPr>
          <a:xfrm>
            <a:off x="3657600" y="2514600"/>
            <a:ext cx="22860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2191" name="Shape 2191"/>
          <p:cNvSpPr/>
          <p:nvPr/>
        </p:nvSpPr>
        <p:spPr>
          <a:xfrm>
            <a:off x="6400800" y="3352800"/>
            <a:ext cx="1371599"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WebResource</a:t>
            </a:r>
          </a:p>
        </p:txBody>
      </p:sp>
      <p:sp>
        <p:nvSpPr>
          <p:cNvPr id="2192" name="Shape 2192"/>
          <p:cNvSpPr txBox="1"/>
          <p:nvPr/>
        </p:nvSpPr>
        <p:spPr>
          <a:xfrm>
            <a:off x="7086600" y="4295485"/>
            <a:ext cx="457200"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image</a:t>
            </a:r>
          </a:p>
        </p:txBody>
      </p:sp>
      <p:cxnSp>
        <p:nvCxnSpPr>
          <p:cNvPr id="2193" name="Shape 2193"/>
          <p:cNvCxnSpPr>
            <a:stCxn id="2191" idx="4"/>
            <a:endCxn id="2192" idx="0"/>
          </p:cNvCxnSpPr>
          <p:nvPr/>
        </p:nvCxnSpPr>
        <p:spPr>
          <a:xfrm rot="-5400000" flipH="1">
            <a:off x="6897149" y="3877567"/>
            <a:ext cx="607500" cy="228600"/>
          </a:xfrm>
          <a:prstGeom prst="curvedConnector3">
            <a:avLst>
              <a:gd name="adj1" fmla="val 49989"/>
            </a:avLst>
          </a:prstGeom>
          <a:solidFill>
            <a:srgbClr val="00B8FF"/>
          </a:solidFill>
          <a:ln w="12700" cap="flat" cmpd="sng">
            <a:solidFill>
              <a:srgbClr val="3F3F3F"/>
            </a:solidFill>
            <a:prstDash val="dash"/>
            <a:round/>
            <a:headEnd type="none" w="med" len="med"/>
            <a:tailEnd type="triangle" w="lg" len="lg"/>
          </a:ln>
        </p:spPr>
      </p:cxnSp>
      <p:sp>
        <p:nvSpPr>
          <p:cNvPr id="2194" name="Shape 2194"/>
          <p:cNvSpPr txBox="1"/>
          <p:nvPr/>
        </p:nvSpPr>
        <p:spPr>
          <a:xfrm>
            <a:off x="6953696" y="3960651"/>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uri</a:t>
            </a:r>
          </a:p>
        </p:txBody>
      </p:sp>
      <p:cxnSp>
        <p:nvCxnSpPr>
          <p:cNvPr id="2195" name="Shape 2195"/>
          <p:cNvCxnSpPr>
            <a:stCxn id="2190" idx="4"/>
            <a:endCxn id="2163" idx="0"/>
          </p:cNvCxnSpPr>
          <p:nvPr/>
        </p:nvCxnSpPr>
        <p:spPr>
          <a:xfrm rot="5400000">
            <a:off x="3176550" y="2566867"/>
            <a:ext cx="1341000" cy="1907100"/>
          </a:xfrm>
          <a:prstGeom prst="curvedConnector3">
            <a:avLst>
              <a:gd name="adj1" fmla="val 50003"/>
            </a:avLst>
          </a:prstGeom>
          <a:solidFill>
            <a:srgbClr val="00B8FF"/>
          </a:solidFill>
          <a:ln w="12700" cap="flat" cmpd="sng">
            <a:solidFill>
              <a:srgbClr val="404040"/>
            </a:solidFill>
            <a:prstDash val="solid"/>
            <a:round/>
            <a:headEnd type="none" w="med" len="med"/>
            <a:tailEnd type="triangle" w="lg" len="lg"/>
          </a:ln>
        </p:spPr>
      </p:cxnSp>
      <p:sp>
        <p:nvSpPr>
          <p:cNvPr id="2196" name="Shape 2196"/>
          <p:cNvSpPr txBox="1"/>
          <p:nvPr/>
        </p:nvSpPr>
        <p:spPr>
          <a:xfrm>
            <a:off x="3200400" y="3307117"/>
            <a:ext cx="1158732"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aggregatedCHO</a:t>
            </a:r>
          </a:p>
        </p:txBody>
      </p:sp>
      <p:sp>
        <p:nvSpPr>
          <p:cNvPr id="2197" name="Shape 2197"/>
          <p:cNvSpPr txBox="1"/>
          <p:nvPr/>
        </p:nvSpPr>
        <p:spPr>
          <a:xfrm>
            <a:off x="5783832" y="3154716"/>
            <a:ext cx="61696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hasView</a:t>
            </a:r>
          </a:p>
        </p:txBody>
      </p:sp>
      <p:cxnSp>
        <p:nvCxnSpPr>
          <p:cNvPr id="2198" name="Shape 2198"/>
          <p:cNvCxnSpPr>
            <a:stCxn id="2190" idx="4"/>
            <a:endCxn id="2191" idx="0"/>
          </p:cNvCxnSpPr>
          <p:nvPr/>
        </p:nvCxnSpPr>
        <p:spPr>
          <a:xfrm rot="-5400000" flipH="1">
            <a:off x="5692200" y="1958317"/>
            <a:ext cx="502800" cy="2286000"/>
          </a:xfrm>
          <a:prstGeom prst="curvedConnector3">
            <a:avLst>
              <a:gd name="adj1" fmla="val 50008"/>
            </a:avLst>
          </a:prstGeom>
          <a:solidFill>
            <a:srgbClr val="00B8FF"/>
          </a:solidFill>
          <a:ln w="12700" cap="flat" cmpd="sng">
            <a:solidFill>
              <a:srgbClr val="404040"/>
            </a:solidFill>
            <a:prstDash val="solid"/>
            <a:round/>
            <a:headEnd type="none" w="med" len="med"/>
            <a:tailEnd type="triangle" w="lg" len="lg"/>
          </a:ln>
        </p:spPr>
      </p:cxnSp>
      <p:sp>
        <p:nvSpPr>
          <p:cNvPr id="2199" name="Shape 2199"/>
          <p:cNvSpPr/>
          <p:nvPr/>
        </p:nvSpPr>
        <p:spPr>
          <a:xfrm>
            <a:off x="7848600" y="43739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Document</a:t>
            </a:r>
          </a:p>
        </p:txBody>
      </p:sp>
      <p:sp>
        <p:nvSpPr>
          <p:cNvPr id="2200" name="Shape 2200"/>
          <p:cNvSpPr txBox="1"/>
          <p:nvPr/>
        </p:nvSpPr>
        <p:spPr>
          <a:xfrm>
            <a:off x="8077200" y="5362285"/>
            <a:ext cx="7620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imageURL</a:t>
            </a:r>
          </a:p>
        </p:txBody>
      </p:sp>
      <p:cxnSp>
        <p:nvCxnSpPr>
          <p:cNvPr id="2201" name="Shape 2201"/>
          <p:cNvCxnSpPr>
            <a:stCxn id="2199" idx="4"/>
            <a:endCxn id="2200" idx="0"/>
          </p:cNvCxnSpPr>
          <p:nvPr/>
        </p:nvCxnSpPr>
        <p:spPr>
          <a:xfrm rot="-5400000" flipH="1">
            <a:off x="8097300" y="5001517"/>
            <a:ext cx="683700" cy="38100"/>
          </a:xfrm>
          <a:prstGeom prst="curvedConnector3">
            <a:avLst>
              <a:gd name="adj1" fmla="val 49990"/>
            </a:avLst>
          </a:prstGeom>
          <a:solidFill>
            <a:srgbClr val="00B8FF"/>
          </a:solidFill>
          <a:ln w="12700" cap="flat" cmpd="sng">
            <a:solidFill>
              <a:srgbClr val="0000FF"/>
            </a:solidFill>
            <a:prstDash val="dash"/>
            <a:round/>
            <a:headEnd type="none" w="med" len="med"/>
            <a:tailEnd type="triangle" w="lg" len="lg"/>
          </a:ln>
        </p:spPr>
      </p:cxnSp>
      <p:sp>
        <p:nvSpPr>
          <p:cNvPr id="2202" name="Shape 2202"/>
          <p:cNvSpPr txBox="1"/>
          <p:nvPr/>
        </p:nvSpPr>
        <p:spPr>
          <a:xfrm>
            <a:off x="73914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name</a:t>
            </a:r>
          </a:p>
        </p:txBody>
      </p:sp>
      <p:sp>
        <p:nvSpPr>
          <p:cNvPr id="2203" name="Shape 2203"/>
          <p:cNvSpPr txBox="1"/>
          <p:nvPr/>
        </p:nvSpPr>
        <p:spPr>
          <a:xfrm>
            <a:off x="7239000" y="6278917"/>
            <a:ext cx="3810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204" name="Shape 2204"/>
          <p:cNvCxnSpPr>
            <a:stCxn id="2189" idx="4"/>
            <a:endCxn id="2203" idx="0"/>
          </p:cNvCxnSpPr>
          <p:nvPr/>
        </p:nvCxnSpPr>
        <p:spPr>
          <a:xfrm rot="-5400000" flipH="1">
            <a:off x="6934200" y="5783617"/>
            <a:ext cx="762000" cy="2286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205" name="Shape 2205"/>
          <p:cNvSpPr txBox="1"/>
          <p:nvPr/>
        </p:nvSpPr>
        <p:spPr>
          <a:xfrm>
            <a:off x="2286000" y="6278917"/>
            <a:ext cx="12954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classification</a:t>
            </a:r>
          </a:p>
        </p:txBody>
      </p:sp>
      <p:cxnSp>
        <p:nvCxnSpPr>
          <p:cNvPr id="2206" name="Shape 2206"/>
          <p:cNvCxnSpPr>
            <a:stCxn id="2162" idx="4"/>
          </p:cNvCxnSpPr>
          <p:nvPr/>
        </p:nvCxnSpPr>
        <p:spPr>
          <a:xfrm rot="-5400000" flipH="1">
            <a:off x="4171350" y="5727067"/>
            <a:ext cx="762000" cy="3417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207" name="Shape 2207"/>
          <p:cNvSpPr txBox="1"/>
          <p:nvPr/>
        </p:nvSpPr>
        <p:spPr>
          <a:xfrm>
            <a:off x="46916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208" name="Shape 2208"/>
          <p:cNvSpPr txBox="1"/>
          <p:nvPr/>
        </p:nvSpPr>
        <p:spPr>
          <a:xfrm>
            <a:off x="4419600" y="6278917"/>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cxnSp>
        <p:nvCxnSpPr>
          <p:cNvPr id="2209" name="Shape 2209"/>
          <p:cNvCxnSpPr>
            <a:stCxn id="2171" idx="4"/>
            <a:endCxn id="2205" idx="0"/>
          </p:cNvCxnSpPr>
          <p:nvPr/>
        </p:nvCxnSpPr>
        <p:spPr>
          <a:xfrm rot="5400000">
            <a:off x="2571749" y="5878867"/>
            <a:ext cx="762000" cy="381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210" name="Shape 2210"/>
          <p:cNvSpPr txBox="1"/>
          <p:nvPr/>
        </p:nvSpPr>
        <p:spPr>
          <a:xfrm>
            <a:off x="3065783" y="5897917"/>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cxnSp>
        <p:nvCxnSpPr>
          <p:cNvPr id="2211" name="Shape 2211"/>
          <p:cNvCxnSpPr>
            <a:stCxn id="2163" idx="6"/>
            <a:endCxn id="2189" idx="0"/>
          </p:cNvCxnSpPr>
          <p:nvPr/>
        </p:nvCxnSpPr>
        <p:spPr>
          <a:xfrm>
            <a:off x="4110750" y="4358658"/>
            <a:ext cx="3090299" cy="8535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212" name="Shape 2212"/>
          <p:cNvSpPr txBox="1"/>
          <p:nvPr/>
        </p:nvSpPr>
        <p:spPr>
          <a:xfrm>
            <a:off x="5715000" y="4297717"/>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creator</a:t>
            </a:r>
          </a:p>
        </p:txBody>
      </p:sp>
      <p:sp>
        <p:nvSpPr>
          <p:cNvPr id="2213" name="Shape 2213"/>
          <p:cNvSpPr/>
          <p:nvPr/>
        </p:nvSpPr>
        <p:spPr>
          <a:xfrm>
            <a:off x="5029200" y="3733800"/>
            <a:ext cx="1295400" cy="259116"/>
          </a:xfrm>
          <a:prstGeom prst="ellipse">
            <a:avLst/>
          </a:prstGeom>
          <a:solidFill>
            <a:schemeClr val="lt1"/>
          </a:solidFill>
          <a:ln w="9525" cap="flat" cmpd="sng">
            <a:solidFill>
              <a:srgbClr val="008000"/>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8000"/>
              </a:buClr>
              <a:buSzPct val="25000"/>
              <a:buFont typeface="Arial"/>
              <a:buNone/>
            </a:pPr>
            <a:r>
              <a:rPr lang="en-US" sz="1200" b="0" i="0" u="none" strike="noStrike" cap="none">
                <a:solidFill>
                  <a:srgbClr val="008000"/>
                </a:solidFill>
                <a:latin typeface="Arial"/>
                <a:ea typeface="Arial"/>
                <a:cs typeface="Arial"/>
                <a:sym typeface="Arial"/>
              </a:rPr>
              <a:t>Aggregation</a:t>
            </a:r>
          </a:p>
        </p:txBody>
      </p:sp>
      <p:cxnSp>
        <p:nvCxnSpPr>
          <p:cNvPr id="2214" name="Shape 2214"/>
          <p:cNvCxnSpPr>
            <a:stCxn id="2213" idx="2"/>
            <a:endCxn id="2163" idx="7"/>
          </p:cNvCxnSpPr>
          <p:nvPr/>
        </p:nvCxnSpPr>
        <p:spPr>
          <a:xfrm flipH="1">
            <a:off x="3754200" y="3863358"/>
            <a:ext cx="1275000" cy="3768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215" name="Shape 2215"/>
          <p:cNvSpPr txBox="1"/>
          <p:nvPr/>
        </p:nvSpPr>
        <p:spPr>
          <a:xfrm>
            <a:off x="4221073" y="3960651"/>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216" name="Shape 2216"/>
          <p:cNvCxnSpPr>
            <a:stCxn id="2190" idx="4"/>
            <a:endCxn id="2213" idx="0"/>
          </p:cNvCxnSpPr>
          <p:nvPr/>
        </p:nvCxnSpPr>
        <p:spPr>
          <a:xfrm rot="-5400000" flipH="1">
            <a:off x="4796850" y="2853667"/>
            <a:ext cx="883800" cy="876300"/>
          </a:xfrm>
          <a:prstGeom prst="curvedConnector3">
            <a:avLst>
              <a:gd name="adj1" fmla="val 50005"/>
            </a:avLst>
          </a:prstGeom>
          <a:solidFill>
            <a:srgbClr val="00B8FF"/>
          </a:solidFill>
          <a:ln w="12700" cap="flat" cmpd="sng">
            <a:solidFill>
              <a:srgbClr val="008000"/>
            </a:solidFill>
            <a:prstDash val="solid"/>
            <a:round/>
            <a:headEnd type="none" w="med" len="med"/>
            <a:tailEnd type="triangle" w="lg" len="lg"/>
          </a:ln>
        </p:spPr>
      </p:cxnSp>
      <p:sp>
        <p:nvSpPr>
          <p:cNvPr id="2217" name="Shape 2217"/>
          <p:cNvSpPr txBox="1"/>
          <p:nvPr/>
        </p:nvSpPr>
        <p:spPr>
          <a:xfrm>
            <a:off x="4648200" y="3383317"/>
            <a:ext cx="83344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subClassOf</a:t>
            </a:r>
          </a:p>
        </p:txBody>
      </p:sp>
      <p:cxnSp>
        <p:nvCxnSpPr>
          <p:cNvPr id="2218" name="Shape 2218"/>
          <p:cNvCxnSpPr>
            <a:stCxn id="2190" idx="6"/>
            <a:endCxn id="2199" idx="7"/>
          </p:cNvCxnSpPr>
          <p:nvPr/>
        </p:nvCxnSpPr>
        <p:spPr>
          <a:xfrm>
            <a:off x="5943600" y="2682258"/>
            <a:ext cx="2880599" cy="17364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219" name="Shape 2219"/>
          <p:cNvSpPr txBox="1"/>
          <p:nvPr/>
        </p:nvSpPr>
        <p:spPr>
          <a:xfrm>
            <a:off x="7391975" y="2741450"/>
            <a:ext cx="38042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page</a:t>
            </a:r>
          </a:p>
        </p:txBody>
      </p:sp>
      <p:sp>
        <p:nvSpPr>
          <p:cNvPr id="2220" name="Shape 2220"/>
          <p:cNvSpPr txBox="1"/>
          <p:nvPr/>
        </p:nvSpPr>
        <p:spPr>
          <a:xfrm>
            <a:off x="840820" y="3230916"/>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sp>
        <p:nvSpPr>
          <p:cNvPr id="2221" name="Shape 2221"/>
          <p:cNvSpPr txBox="1"/>
          <p:nvPr/>
        </p:nvSpPr>
        <p:spPr>
          <a:xfrm>
            <a:off x="1828800" y="3078516"/>
            <a:ext cx="457200" cy="228600"/>
          </a:xfrm>
          <a:prstGeom prst="rect">
            <a:avLst/>
          </a:prstGeom>
          <a:solidFill>
            <a:srgbClr val="FEC185"/>
          </a:solidFill>
          <a:ln w="19050"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EC185"/>
                </a:solidFill>
                <a:latin typeface="Courier"/>
                <a:ea typeface="Courier"/>
                <a:cs typeface="Courier"/>
                <a:sym typeface="Courier"/>
              </a:rPr>
              <a:t>title</a:t>
            </a:r>
          </a:p>
        </p:txBody>
      </p:sp>
      <p:cxnSp>
        <p:nvCxnSpPr>
          <p:cNvPr id="2222" name="Shape 2222"/>
          <p:cNvCxnSpPr>
            <a:stCxn id="2163" idx="2"/>
            <a:endCxn id="2221" idx="2"/>
          </p:cNvCxnSpPr>
          <p:nvPr/>
        </p:nvCxnSpPr>
        <p:spPr>
          <a:xfrm rot="10800000" flipH="1">
            <a:off x="1676400" y="3307158"/>
            <a:ext cx="381000" cy="1051500"/>
          </a:xfrm>
          <a:prstGeom prst="curvedConnector4">
            <a:avLst>
              <a:gd name="adj1" fmla="val -60000"/>
              <a:gd name="adj2" fmla="val 57974"/>
            </a:avLst>
          </a:prstGeom>
          <a:solidFill>
            <a:srgbClr val="00B8FF"/>
          </a:solidFill>
          <a:ln w="19050" cap="flat" cmpd="sng">
            <a:solidFill>
              <a:srgbClr val="D10201"/>
            </a:solidFill>
            <a:prstDash val="dash"/>
            <a:round/>
            <a:headEnd type="none" w="med" len="med"/>
            <a:tailEnd type="triangle" w="lg" len="lg"/>
          </a:ln>
        </p:spPr>
      </p:cxnSp>
      <p:cxnSp>
        <p:nvCxnSpPr>
          <p:cNvPr id="2223" name="Shape 2223"/>
          <p:cNvCxnSpPr>
            <a:stCxn id="2163" idx="2"/>
            <a:endCxn id="2220" idx="2"/>
          </p:cNvCxnSpPr>
          <p:nvPr/>
        </p:nvCxnSpPr>
        <p:spPr>
          <a:xfrm rot="10800000">
            <a:off x="1144200" y="3461658"/>
            <a:ext cx="532200" cy="897000"/>
          </a:xfrm>
          <a:prstGeom prst="curvedConnector2">
            <a:avLst/>
          </a:prstGeom>
          <a:solidFill>
            <a:srgbClr val="00B8FF"/>
          </a:solidFill>
          <a:ln w="12700" cap="flat" cmpd="sng">
            <a:solidFill>
              <a:srgbClr val="0000FF"/>
            </a:solidFill>
            <a:prstDash val="dash"/>
            <a:round/>
            <a:headEnd type="none" w="med" len="med"/>
            <a:tailEnd type="triangle" w="lg" len="lg"/>
          </a:ln>
        </p:spPr>
      </p:cxnSp>
      <p:sp>
        <p:nvSpPr>
          <p:cNvPr id="2224" name="Shape 2224"/>
          <p:cNvSpPr txBox="1"/>
          <p:nvPr/>
        </p:nvSpPr>
        <p:spPr>
          <a:xfrm>
            <a:off x="533400" y="3916717"/>
            <a:ext cx="84231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provenance</a:t>
            </a:r>
          </a:p>
        </p:txBody>
      </p:sp>
      <p:sp>
        <p:nvSpPr>
          <p:cNvPr id="2225" name="Shape 2225"/>
          <p:cNvSpPr txBox="1"/>
          <p:nvPr/>
        </p:nvSpPr>
        <p:spPr>
          <a:xfrm>
            <a:off x="1981200" y="3579651"/>
            <a:ext cx="38876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C40005"/>
                </a:solidFill>
                <a:latin typeface="Arial"/>
                <a:ea typeface="Arial"/>
                <a:cs typeface="Arial"/>
                <a:sym typeface="Arial"/>
              </a:rPr>
              <a:t>label</a:t>
            </a:r>
          </a:p>
        </p:txBody>
      </p:sp>
      <p:sp>
        <p:nvSpPr>
          <p:cNvPr id="2226" name="Shape 2226"/>
          <p:cNvSpPr txBox="1"/>
          <p:nvPr/>
        </p:nvSpPr>
        <p:spPr>
          <a:xfrm>
            <a:off x="8553896" y="4951251"/>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uri</a:t>
            </a:r>
          </a:p>
        </p:txBody>
      </p:sp>
      <p:cxnSp>
        <p:nvCxnSpPr>
          <p:cNvPr id="2227" name="Shape 2227"/>
          <p:cNvCxnSpPr>
            <a:stCxn id="2190" idx="3"/>
            <a:endCxn id="2163" idx="1"/>
          </p:cNvCxnSpPr>
          <p:nvPr/>
        </p:nvCxnSpPr>
        <p:spPr>
          <a:xfrm rot="5400000">
            <a:off x="2292876" y="2540710"/>
            <a:ext cx="1439400" cy="1959600"/>
          </a:xfrm>
          <a:prstGeom prst="curvedConnector3">
            <a:avLst>
              <a:gd name="adj1" fmla="val 49996"/>
            </a:avLst>
          </a:prstGeom>
          <a:solidFill>
            <a:srgbClr val="00B8FF"/>
          </a:solidFill>
          <a:ln w="12700" cap="flat" cmpd="sng">
            <a:solidFill>
              <a:srgbClr val="008000"/>
            </a:solidFill>
            <a:prstDash val="solid"/>
            <a:round/>
            <a:headEnd type="none" w="med" len="med"/>
            <a:tailEnd type="triangle" w="lg" len="lg"/>
          </a:ln>
        </p:spPr>
      </p:cxnSp>
      <p:sp>
        <p:nvSpPr>
          <p:cNvPr id="2228" name="Shape 2228"/>
          <p:cNvSpPr txBox="1"/>
          <p:nvPr/>
        </p:nvSpPr>
        <p:spPr>
          <a:xfrm>
            <a:off x="2667000" y="3122450"/>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229" name="Shape 2229"/>
          <p:cNvCxnSpPr>
            <a:stCxn id="2191" idx="5"/>
            <a:endCxn id="2199" idx="1"/>
          </p:cNvCxnSpPr>
          <p:nvPr/>
        </p:nvCxnSpPr>
        <p:spPr>
          <a:xfrm rot="-5400000" flipH="1">
            <a:off x="7404133" y="3806410"/>
            <a:ext cx="779400" cy="444600"/>
          </a:xfrm>
          <a:prstGeom prst="curvedConnector3">
            <a:avLst>
              <a:gd name="adj1" fmla="val 50009"/>
            </a:avLst>
          </a:prstGeom>
          <a:solidFill>
            <a:srgbClr val="00B8FF"/>
          </a:solidFill>
          <a:ln w="12700" cap="flat" cmpd="sng">
            <a:solidFill>
              <a:srgbClr val="008000"/>
            </a:solidFill>
            <a:prstDash val="solid"/>
            <a:round/>
            <a:headEnd type="none" w="med" len="med"/>
            <a:tailEnd type="triangle" w="lg" len="lg"/>
          </a:ln>
        </p:spPr>
      </p:cxnSp>
      <p:sp>
        <p:nvSpPr>
          <p:cNvPr id="2230" name="Shape 2230"/>
          <p:cNvSpPr txBox="1"/>
          <p:nvPr/>
        </p:nvSpPr>
        <p:spPr>
          <a:xfrm>
            <a:off x="7693054" y="3764317"/>
            <a:ext cx="76514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isShownAt</a:t>
            </a:r>
          </a:p>
        </p:txBody>
      </p:sp>
      <p:sp>
        <p:nvSpPr>
          <p:cNvPr id="2231" name="Shape 2231"/>
          <p:cNvSpPr txBox="1"/>
          <p:nvPr/>
        </p:nvSpPr>
        <p:spPr>
          <a:xfrm>
            <a:off x="1600200" y="4875051"/>
            <a:ext cx="27755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title</a:t>
            </a:r>
          </a:p>
        </p:txBody>
      </p:sp>
      <p:sp>
        <p:nvSpPr>
          <p:cNvPr id="2232" name="Shape 2232"/>
          <p:cNvSpPr txBox="1">
            <a:spLocks noGrp="1"/>
          </p:cNvSpPr>
          <p:nvPr>
            <p:ph type="title"/>
          </p:nvPr>
        </p:nvSpPr>
        <p:spPr>
          <a:xfrm>
            <a:off x="152400" y="152400"/>
            <a:ext cx="8839200" cy="6858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Map Source Attributes to the Graph</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Shape 2237"/>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Scalability Issue</a:t>
            </a:r>
          </a:p>
        </p:txBody>
      </p:sp>
      <p:sp>
        <p:nvSpPr>
          <p:cNvPr id="2238" name="Shape 2238"/>
          <p:cNvSpPr txBox="1">
            <a:spLocks noGrp="1"/>
          </p:cNvSpPr>
          <p:nvPr>
            <p:ph type="body" idx="1"/>
          </p:nvPr>
        </p:nvSpPr>
        <p:spPr>
          <a:xfrm>
            <a:off x="304800" y="1447800"/>
            <a:ext cx="8534399" cy="4800600"/>
          </a:xfrm>
          <a:prstGeom prst="rect">
            <a:avLst/>
          </a:prstGeom>
          <a:noFill/>
          <a:ln>
            <a:noFill/>
          </a:ln>
        </p:spPr>
        <p:txBody>
          <a:bodyPr lIns="90000" tIns="46800" rIns="90000" bIns="46800" anchor="t" anchorCtr="0">
            <a:noAutofit/>
          </a:bodyPr>
          <a:lstStyle/>
          <a:p>
            <a:pPr marL="341313" marR="0" lvl="0" indent="-341313" algn="l" rtl="0">
              <a:lnSpc>
                <a:spcPct val="90000"/>
              </a:lnSpc>
              <a:spcBef>
                <a:spcPts val="0"/>
              </a:spcBef>
              <a:spcAft>
                <a:spcPts val="0"/>
              </a:spcAft>
              <a:buClr>
                <a:srgbClr val="11628F"/>
              </a:buClr>
              <a:buSzPct val="99615"/>
              <a:buFont typeface="Arial"/>
              <a:buChar char="•"/>
            </a:pPr>
            <a:r>
              <a:rPr lang="en-US" sz="2590" u="none" strike="noStrike" cap="none" dirty="0">
                <a:solidFill>
                  <a:srgbClr val="11628F"/>
                </a:solidFill>
                <a:ea typeface="Trebuchet MS"/>
                <a:sym typeface="Trebuchet MS"/>
              </a:rPr>
              <a:t>Multiple mappings from attributes(S) to nodes of G</a:t>
            </a:r>
          </a:p>
          <a:p>
            <a:pPr marL="741363" marR="0" lvl="1" indent="-284163" algn="l" rtl="0">
              <a:lnSpc>
                <a:spcPct val="90000"/>
              </a:lnSpc>
              <a:spcBef>
                <a:spcPts val="700"/>
              </a:spcBef>
              <a:spcAft>
                <a:spcPts val="0"/>
              </a:spcAft>
              <a:buClr>
                <a:srgbClr val="11628F"/>
              </a:buClr>
              <a:buSzPct val="99615"/>
              <a:buFont typeface="Arial"/>
              <a:buChar char="–"/>
            </a:pPr>
            <a:r>
              <a:rPr lang="en-US" sz="2590" u="none" strike="noStrike" cap="none" dirty="0">
                <a:solidFill>
                  <a:srgbClr val="11628F"/>
                </a:solidFill>
                <a:latin typeface="Arial" panose="020B0604020202020204" pitchFamily="34" charset="0"/>
                <a:cs typeface="Arial" panose="020B0604020202020204" pitchFamily="34" charset="0"/>
                <a:sym typeface="Trebuchet MS"/>
              </a:rPr>
              <a:t>Each attribute has more than one semantic type</a:t>
            </a:r>
          </a:p>
          <a:p>
            <a:pPr marL="741363" marR="0" lvl="1" indent="-284163" algn="l" rtl="0">
              <a:lnSpc>
                <a:spcPct val="90000"/>
              </a:lnSpc>
              <a:spcBef>
                <a:spcPts val="700"/>
              </a:spcBef>
              <a:spcAft>
                <a:spcPts val="0"/>
              </a:spcAft>
              <a:buClr>
                <a:srgbClr val="11628F"/>
              </a:buClr>
              <a:buSzPct val="99615"/>
              <a:buFont typeface="Arial"/>
              <a:buChar char="–"/>
            </a:pPr>
            <a:r>
              <a:rPr lang="en-US" sz="2590" u="none" strike="noStrike" cap="none" dirty="0">
                <a:solidFill>
                  <a:srgbClr val="11628F"/>
                </a:solidFill>
                <a:latin typeface="Arial" panose="020B0604020202020204" pitchFamily="34" charset="0"/>
                <a:cs typeface="Arial" panose="020B0604020202020204" pitchFamily="34" charset="0"/>
                <a:sym typeface="Trebuchet MS"/>
              </a:rPr>
              <a:t>Multiple matches for each semantic type</a:t>
            </a:r>
          </a:p>
          <a:p>
            <a:pPr marL="341313" marR="0" lvl="0" indent="-341313" algn="l" rtl="0">
              <a:lnSpc>
                <a:spcPct val="90000"/>
              </a:lnSpc>
              <a:spcBef>
                <a:spcPts val="800"/>
              </a:spcBef>
              <a:spcAft>
                <a:spcPts val="0"/>
              </a:spcAft>
              <a:buClr>
                <a:srgbClr val="11628F"/>
              </a:buClr>
              <a:buSzPct val="99615"/>
              <a:buFont typeface="Arial"/>
              <a:buNone/>
            </a:pPr>
            <a:endParaRPr sz="2590" u="none" strike="noStrike" cap="none" dirty="0">
              <a:solidFill>
                <a:srgbClr val="11628F"/>
              </a:solidFill>
              <a:ea typeface="Trebuchet MS"/>
              <a:sym typeface="Trebuchet MS"/>
            </a:endParaRPr>
          </a:p>
          <a:p>
            <a:pPr marL="341313" marR="0" lvl="0" indent="-341313" algn="l" rtl="0">
              <a:lnSpc>
                <a:spcPct val="90000"/>
              </a:lnSpc>
              <a:spcBef>
                <a:spcPts val="800"/>
              </a:spcBef>
              <a:spcAft>
                <a:spcPts val="0"/>
              </a:spcAft>
              <a:buClr>
                <a:srgbClr val="11628F"/>
              </a:buClr>
              <a:buSzPct val="99615"/>
              <a:buFont typeface="Arial"/>
              <a:buChar char="•"/>
            </a:pPr>
            <a:r>
              <a:rPr lang="en-US" sz="2590" u="none" strike="noStrike" cap="none" dirty="0">
                <a:solidFill>
                  <a:srgbClr val="11628F"/>
                </a:solidFill>
                <a:ea typeface="Trebuchet MS"/>
                <a:sym typeface="Trebuchet MS"/>
              </a:rPr>
              <a:t>Not feasible to generate all possible mappings</a:t>
            </a:r>
          </a:p>
          <a:p>
            <a:pPr marL="741363" marR="0" lvl="1" indent="-284163" algn="l" rtl="0">
              <a:lnSpc>
                <a:spcPct val="90000"/>
              </a:lnSpc>
              <a:spcBef>
                <a:spcPts val="700"/>
              </a:spcBef>
              <a:spcAft>
                <a:spcPts val="0"/>
              </a:spcAft>
              <a:buClr>
                <a:srgbClr val="11628F"/>
              </a:buClr>
              <a:buSzPct val="99615"/>
              <a:buFont typeface="Arial"/>
              <a:buChar char="–"/>
            </a:pPr>
            <a:r>
              <a:rPr lang="en-US" sz="2590" u="none" strike="noStrike" cap="none" dirty="0">
                <a:solidFill>
                  <a:srgbClr val="11628F"/>
                </a:solidFill>
                <a:latin typeface="Arial" panose="020B0604020202020204" pitchFamily="34" charset="0"/>
                <a:cs typeface="Arial" panose="020B0604020202020204" pitchFamily="34" charset="0"/>
                <a:sym typeface="Trebuchet MS"/>
              </a:rPr>
              <a:t>The size of graph may be large </a:t>
            </a:r>
          </a:p>
          <a:p>
            <a:pPr marL="741363" marR="0" lvl="1" indent="-284163" algn="l" rtl="0">
              <a:lnSpc>
                <a:spcPct val="90000"/>
              </a:lnSpc>
              <a:spcBef>
                <a:spcPts val="700"/>
              </a:spcBef>
              <a:spcAft>
                <a:spcPts val="0"/>
              </a:spcAft>
              <a:buClr>
                <a:srgbClr val="11628F"/>
              </a:buClr>
              <a:buSzPct val="99615"/>
              <a:buFont typeface="Arial"/>
              <a:buChar char="–"/>
            </a:pPr>
            <a:r>
              <a:rPr lang="en-US" sz="2590" u="none" strike="noStrike" cap="none" dirty="0">
                <a:solidFill>
                  <a:srgbClr val="11628F"/>
                </a:solidFill>
                <a:latin typeface="Arial" panose="020B0604020202020204" pitchFamily="34" charset="0"/>
                <a:cs typeface="Arial" panose="020B0604020202020204" pitchFamily="34" charset="0"/>
                <a:sym typeface="Trebuchet MS"/>
              </a:rPr>
              <a:t>The source may have many attributes</a:t>
            </a:r>
          </a:p>
          <a:p>
            <a:pPr marL="741363" marR="0" lvl="1" indent="-284163" algn="l" rtl="0">
              <a:lnSpc>
                <a:spcPct val="90000"/>
              </a:lnSpc>
              <a:spcBef>
                <a:spcPts val="700"/>
              </a:spcBef>
              <a:spcAft>
                <a:spcPts val="0"/>
              </a:spcAft>
              <a:buClr>
                <a:srgbClr val="11628F"/>
              </a:buClr>
              <a:buSzPct val="99615"/>
              <a:buFont typeface="Arial"/>
              <a:buNone/>
            </a:pPr>
            <a:endParaRPr sz="2590" u="none" strike="noStrike" cap="none" dirty="0">
              <a:solidFill>
                <a:srgbClr val="11628F"/>
              </a:solidFill>
              <a:latin typeface="Arial" panose="020B0604020202020204" pitchFamily="34" charset="0"/>
              <a:cs typeface="Arial" panose="020B0604020202020204" pitchFamily="34" charset="0"/>
              <a:sym typeface="Trebuchet MS"/>
            </a:endParaRPr>
          </a:p>
          <a:p>
            <a:pPr marL="341313" marR="0" lvl="0" indent="-341313" algn="l" rtl="0">
              <a:lnSpc>
                <a:spcPct val="90000"/>
              </a:lnSpc>
              <a:spcBef>
                <a:spcPts val="800"/>
              </a:spcBef>
              <a:spcAft>
                <a:spcPts val="0"/>
              </a:spcAft>
              <a:buClr>
                <a:srgbClr val="11628F"/>
              </a:buClr>
              <a:buSzPct val="99615"/>
              <a:buFont typeface="Arial"/>
              <a:buChar char="•"/>
            </a:pPr>
            <a:r>
              <a:rPr lang="en-US" sz="2590" u="none" strike="noStrike" cap="none" dirty="0">
                <a:solidFill>
                  <a:srgbClr val="11628F"/>
                </a:solidFill>
                <a:ea typeface="Trebuchet MS"/>
                <a:sym typeface="Trebuchet MS"/>
              </a:rPr>
              <a:t>Exponential in terms of number of attributes</a:t>
            </a:r>
          </a:p>
          <a:p>
            <a:pPr marL="741363" marR="0" lvl="1" indent="-284163" algn="l" rtl="0">
              <a:lnSpc>
                <a:spcPct val="90000"/>
              </a:lnSpc>
              <a:spcBef>
                <a:spcPts val="700"/>
              </a:spcBef>
              <a:spcAft>
                <a:spcPts val="0"/>
              </a:spcAft>
              <a:buClr>
                <a:srgbClr val="11628F"/>
              </a:buClr>
              <a:buSzPct val="117727"/>
              <a:buFont typeface="Arial"/>
              <a:buChar char="–"/>
            </a:pPr>
            <a:r>
              <a:rPr lang="en-US" sz="2220" u="none" strike="noStrike" cap="none" dirty="0">
                <a:solidFill>
                  <a:srgbClr val="11628F"/>
                </a:solidFill>
                <a:latin typeface="Arial" panose="020B0604020202020204" pitchFamily="34" charset="0"/>
                <a:cs typeface="Arial" panose="020B0604020202020204" pitchFamily="34" charset="0"/>
                <a:sym typeface="Trebuchet MS"/>
              </a:rPr>
              <a:t>N</a:t>
            </a:r>
            <a:r>
              <a:rPr lang="en-US" sz="2590" u="none" strike="noStrike" cap="none" dirty="0">
                <a:solidFill>
                  <a:srgbClr val="11628F"/>
                </a:solidFill>
                <a:latin typeface="Arial" panose="020B0604020202020204" pitchFamily="34" charset="0"/>
                <a:cs typeface="Arial" panose="020B0604020202020204" pitchFamily="34" charset="0"/>
                <a:sym typeface="Trebuchet MS"/>
              </a:rPr>
              <a:t> attributes, </a:t>
            </a:r>
            <a:r>
              <a:rPr lang="en-US" sz="2220" u="none" strike="noStrike" cap="none" dirty="0">
                <a:solidFill>
                  <a:srgbClr val="11628F"/>
                </a:solidFill>
                <a:latin typeface="Arial" panose="020B0604020202020204" pitchFamily="34" charset="0"/>
                <a:cs typeface="Arial" panose="020B0604020202020204" pitchFamily="34" charset="0"/>
                <a:sym typeface="Trebuchet MS"/>
              </a:rPr>
              <a:t>M</a:t>
            </a:r>
            <a:r>
              <a:rPr lang="en-US" sz="2590" u="none" strike="noStrike" cap="none" dirty="0">
                <a:solidFill>
                  <a:srgbClr val="11628F"/>
                </a:solidFill>
                <a:latin typeface="Arial" panose="020B0604020202020204" pitchFamily="34" charset="0"/>
                <a:cs typeface="Arial" panose="020B0604020202020204" pitchFamily="34" charset="0"/>
                <a:sym typeface="Trebuchet MS"/>
              </a:rPr>
              <a:t> matches for each </a:t>
            </a:r>
            <a:r>
              <a:rPr lang="en-US" sz="2220" u="none" strike="noStrike" cap="none" dirty="0">
                <a:solidFill>
                  <a:srgbClr val="11628F"/>
                </a:solidFill>
                <a:latin typeface="Arial" panose="020B0604020202020204" pitchFamily="34" charset="0"/>
                <a:cs typeface="Arial" panose="020B0604020202020204" pitchFamily="34" charset="0"/>
                <a:sym typeface="Trebuchet MS"/>
              </a:rPr>
              <a:t>→</a:t>
            </a:r>
            <a:r>
              <a:rPr lang="en-US" sz="2590" u="none" strike="noStrike" cap="none" dirty="0">
                <a:solidFill>
                  <a:srgbClr val="11628F"/>
                </a:solidFill>
                <a:latin typeface="Arial" panose="020B0604020202020204" pitchFamily="34" charset="0"/>
                <a:cs typeface="Arial" panose="020B0604020202020204" pitchFamily="34" charset="0"/>
                <a:sym typeface="Trebuchet MS"/>
              </a:rPr>
              <a:t>  </a:t>
            </a:r>
            <a:r>
              <a:rPr lang="en-US" sz="2220" u="none" strike="noStrike" cap="none" dirty="0">
                <a:solidFill>
                  <a:srgbClr val="11628F"/>
                </a:solidFill>
                <a:latin typeface="Arial" panose="020B0604020202020204" pitchFamily="34" charset="0"/>
                <a:cs typeface="Arial" panose="020B0604020202020204" pitchFamily="34" charset="0"/>
                <a:sym typeface="Trebuchet MS"/>
              </a:rPr>
              <a:t>M</a:t>
            </a:r>
            <a:r>
              <a:rPr lang="en-US" sz="2220" u="none" strike="noStrike" cap="none" baseline="30000" dirty="0">
                <a:solidFill>
                  <a:srgbClr val="11628F"/>
                </a:solidFill>
                <a:latin typeface="Arial" panose="020B0604020202020204" pitchFamily="34" charset="0"/>
                <a:cs typeface="Arial" panose="020B0604020202020204" pitchFamily="34" charset="0"/>
                <a:sym typeface="Trebuchet MS"/>
              </a:rPr>
              <a:t>N</a:t>
            </a:r>
            <a:r>
              <a:rPr lang="en-US" sz="2590" u="none" strike="noStrike" cap="none" dirty="0">
                <a:solidFill>
                  <a:srgbClr val="11628F"/>
                </a:solidFill>
                <a:latin typeface="Arial" panose="020B0604020202020204" pitchFamily="34" charset="0"/>
                <a:cs typeface="Arial" panose="020B0604020202020204" pitchFamily="34" charset="0"/>
                <a:sym typeface="Trebuchet MS"/>
              </a:rPr>
              <a:t> mappings</a:t>
            </a:r>
          </a:p>
          <a:p>
            <a:pPr marL="341313" marR="0" lvl="0" indent="-341313" algn="l" rtl="0">
              <a:lnSpc>
                <a:spcPct val="90000"/>
              </a:lnSpc>
              <a:spcBef>
                <a:spcPts val="800"/>
              </a:spcBef>
              <a:spcAft>
                <a:spcPts val="0"/>
              </a:spcAft>
              <a:buClr>
                <a:srgbClr val="11628F"/>
              </a:buClr>
              <a:buSzPct val="99615"/>
              <a:buFont typeface="Arial"/>
              <a:buNone/>
            </a:pPr>
            <a:endParaRPr sz="2590" u="none" strike="noStrike" cap="none" dirty="0">
              <a:solidFill>
                <a:srgbClr val="11628F"/>
              </a:solidFill>
              <a:ea typeface="Trebuchet MS"/>
              <a:sym typeface="Trebuchet MS"/>
            </a:endParaRPr>
          </a:p>
        </p:txBody>
      </p:sp>
      <p:sp>
        <p:nvSpPr>
          <p:cNvPr id="2239" name="Shape 2239"/>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60</a:t>
            </a:fld>
            <a:endParaRPr lang="en-US" sz="1200">
              <a:solidFill>
                <a:srgbClr val="D10202"/>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Shape 2244"/>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Prune the Mappings</a:t>
            </a:r>
          </a:p>
        </p:txBody>
      </p:sp>
      <p:sp>
        <p:nvSpPr>
          <p:cNvPr id="2245" name="Shape 2245"/>
          <p:cNvSpPr txBox="1">
            <a:spLocks noGrp="1"/>
          </p:cNvSpPr>
          <p:nvPr>
            <p:ph type="body" idx="1"/>
          </p:nvPr>
        </p:nvSpPr>
        <p:spPr>
          <a:xfrm>
            <a:off x="469900" y="1295400"/>
            <a:ext cx="8216900" cy="5029199"/>
          </a:xfrm>
          <a:prstGeom prst="rect">
            <a:avLst/>
          </a:prstGeom>
          <a:noFill/>
          <a:ln>
            <a:noFill/>
          </a:ln>
        </p:spPr>
        <p:txBody>
          <a:bodyPr lIns="90000" tIns="46800" rIns="90000" bIns="46800" anchor="t" anchorCtr="0">
            <a:noAutofit/>
          </a:bodyPr>
          <a:lstStyle/>
          <a:p>
            <a:pPr marL="341313" marR="0" lvl="0" indent="-341313" algn="l" rtl="0">
              <a:lnSpc>
                <a:spcPct val="80000"/>
              </a:lnSpc>
              <a:spcBef>
                <a:spcPts val="0"/>
              </a:spcBef>
              <a:spcAft>
                <a:spcPts val="0"/>
              </a:spcAft>
              <a:buClr>
                <a:srgbClr val="11628F"/>
              </a:buClr>
              <a:buSzPct val="99200"/>
              <a:buFont typeface="Arial"/>
              <a:buChar char="•"/>
            </a:pPr>
            <a:r>
              <a:rPr lang="en-US" sz="2480" u="none" strike="noStrike" cap="none" dirty="0">
                <a:solidFill>
                  <a:srgbClr val="11628F"/>
                </a:solidFill>
                <a:ea typeface="Trebuchet MS"/>
                <a:sym typeface="Trebuchet MS"/>
              </a:rPr>
              <a:t>Score the partial mappings after mapping each attribute</a:t>
            </a:r>
          </a:p>
          <a:p>
            <a:pPr marL="741363" marR="0" lvl="1" indent="-284163" algn="l" rtl="0">
              <a:lnSpc>
                <a:spcPct val="80000"/>
              </a:lnSpc>
              <a:spcBef>
                <a:spcPts val="700"/>
              </a:spcBef>
              <a:spcAft>
                <a:spcPts val="0"/>
              </a:spcAft>
              <a:buClr>
                <a:schemeClr val="accent4"/>
              </a:buClr>
              <a:buSzPct val="98636"/>
              <a:buFont typeface="Arial"/>
              <a:buChar char="–"/>
            </a:pPr>
            <a:r>
              <a:rPr lang="en-US" sz="2170" u="none" strike="noStrike" cap="none" dirty="0">
                <a:solidFill>
                  <a:schemeClr val="accent4"/>
                </a:solidFill>
                <a:latin typeface="Arial" panose="020B0604020202020204" pitchFamily="34" charset="0"/>
                <a:cs typeface="Arial" panose="020B0604020202020204" pitchFamily="34" charset="0"/>
                <a:sym typeface="Trebuchet MS"/>
              </a:rPr>
              <a:t>Coherence</a:t>
            </a:r>
            <a:r>
              <a:rPr lang="en-US" sz="2170" u="none" strike="noStrike" cap="none" dirty="0">
                <a:solidFill>
                  <a:srgbClr val="EB6615"/>
                </a:solidFill>
                <a:latin typeface="Arial" panose="020B0604020202020204" pitchFamily="34" charset="0"/>
                <a:cs typeface="Arial" panose="020B0604020202020204" pitchFamily="34" charset="0"/>
                <a:sym typeface="Trebuchet MS"/>
              </a:rPr>
              <a:t>:</a:t>
            </a:r>
            <a:r>
              <a:rPr lang="en-US" sz="2170" u="none" strike="noStrike" cap="none" dirty="0">
                <a:solidFill>
                  <a:srgbClr val="11628F"/>
                </a:solidFill>
                <a:latin typeface="Arial" panose="020B0604020202020204" pitchFamily="34" charset="0"/>
                <a:cs typeface="Arial" panose="020B0604020202020204" pitchFamily="34" charset="0"/>
                <a:sym typeface="Trebuchet MS"/>
              </a:rPr>
              <a:t> number of nodes in a mapping that belong to same component</a:t>
            </a:r>
          </a:p>
          <a:p>
            <a:pPr marL="741363" marR="0" lvl="1" indent="-284163" algn="l" rtl="0">
              <a:lnSpc>
                <a:spcPct val="80000"/>
              </a:lnSpc>
              <a:spcBef>
                <a:spcPts val="700"/>
              </a:spcBef>
              <a:spcAft>
                <a:spcPts val="0"/>
              </a:spcAft>
              <a:buClr>
                <a:srgbClr val="EB6615"/>
              </a:buClr>
              <a:buSzPct val="98636"/>
              <a:buFont typeface="Arial"/>
              <a:buChar char="–"/>
            </a:pPr>
            <a:r>
              <a:rPr lang="en-US" sz="2170" u="none" strike="noStrike" cap="none" dirty="0">
                <a:solidFill>
                  <a:srgbClr val="EB6615"/>
                </a:solidFill>
                <a:latin typeface="Arial" panose="020B0604020202020204" pitchFamily="34" charset="0"/>
                <a:cs typeface="Arial" panose="020B0604020202020204" pitchFamily="34" charset="0"/>
                <a:sym typeface="Trebuchet MS"/>
              </a:rPr>
              <a:t>Confidence:</a:t>
            </a:r>
            <a:r>
              <a:rPr lang="en-US" sz="2170" u="none" strike="noStrike" cap="none" dirty="0">
                <a:solidFill>
                  <a:srgbClr val="11628F"/>
                </a:solidFill>
                <a:latin typeface="Arial" panose="020B0604020202020204" pitchFamily="34" charset="0"/>
                <a:cs typeface="Arial" panose="020B0604020202020204" pitchFamily="34" charset="0"/>
                <a:sym typeface="Trebuchet MS"/>
              </a:rPr>
              <a:t> average confidence of semantic types in m</a:t>
            </a:r>
          </a:p>
          <a:p>
            <a:pPr marL="741363" marR="0" lvl="1" indent="-284163" algn="l" rtl="0">
              <a:lnSpc>
                <a:spcPct val="80000"/>
              </a:lnSpc>
              <a:spcBef>
                <a:spcPts val="700"/>
              </a:spcBef>
              <a:spcAft>
                <a:spcPts val="0"/>
              </a:spcAft>
              <a:buClr>
                <a:srgbClr val="EB6615"/>
              </a:buClr>
              <a:buSzPct val="98636"/>
              <a:buFont typeface="Arial"/>
              <a:buChar char="–"/>
            </a:pPr>
            <a:r>
              <a:rPr lang="en-US" sz="2170" u="none" strike="noStrike" cap="none" dirty="0">
                <a:solidFill>
                  <a:srgbClr val="EB6615"/>
                </a:solidFill>
                <a:latin typeface="Arial" panose="020B0604020202020204" pitchFamily="34" charset="0"/>
                <a:cs typeface="Arial" panose="020B0604020202020204" pitchFamily="34" charset="0"/>
                <a:sym typeface="Trebuchet MS"/>
              </a:rPr>
              <a:t>Score</a:t>
            </a:r>
            <a:r>
              <a:rPr lang="en-US" sz="2170" u="none" strike="noStrike" cap="none" dirty="0">
                <a:solidFill>
                  <a:schemeClr val="dk1"/>
                </a:solidFill>
                <a:latin typeface="Arial" panose="020B0604020202020204" pitchFamily="34" charset="0"/>
                <a:cs typeface="Arial" panose="020B0604020202020204" pitchFamily="34" charset="0"/>
                <a:sym typeface="Trebuchet MS"/>
              </a:rPr>
              <a:t> </a:t>
            </a:r>
            <a:r>
              <a:rPr lang="en-US" sz="2170" u="none" strike="noStrike" cap="none" dirty="0">
                <a:solidFill>
                  <a:srgbClr val="11628F"/>
                </a:solidFill>
                <a:latin typeface="Arial" panose="020B0604020202020204" pitchFamily="34" charset="0"/>
                <a:cs typeface="Arial" panose="020B0604020202020204" pitchFamily="34" charset="0"/>
                <a:sym typeface="Trebuchet MS"/>
              </a:rPr>
              <a:t>= arithmetic mean of coherence and confidence</a:t>
            </a:r>
          </a:p>
          <a:p>
            <a:pPr marL="0" marR="0" lvl="0" indent="0" algn="l" rtl="0">
              <a:lnSpc>
                <a:spcPct val="80000"/>
              </a:lnSpc>
              <a:spcBef>
                <a:spcPts val="800"/>
              </a:spcBef>
              <a:spcAft>
                <a:spcPts val="0"/>
              </a:spcAft>
              <a:buClr>
                <a:srgbClr val="11628F"/>
              </a:buClr>
              <a:buSzPct val="25000"/>
              <a:buFont typeface="Arial"/>
              <a:buNone/>
            </a:pPr>
            <a:endParaRPr sz="2480" u="none" strike="noStrike" cap="none" dirty="0">
              <a:solidFill>
                <a:srgbClr val="11628F"/>
              </a:solidFill>
              <a:ea typeface="Trebuchet MS"/>
              <a:sym typeface="Trebuchet MS"/>
            </a:endParaRPr>
          </a:p>
          <a:p>
            <a:pPr marL="341313" marR="0" lvl="0" indent="-341313" algn="l" rtl="0">
              <a:lnSpc>
                <a:spcPct val="80000"/>
              </a:lnSpc>
              <a:spcBef>
                <a:spcPts val="800"/>
              </a:spcBef>
              <a:spcAft>
                <a:spcPts val="0"/>
              </a:spcAft>
              <a:buClr>
                <a:srgbClr val="11628F"/>
              </a:buClr>
              <a:buSzPct val="99200"/>
              <a:buFont typeface="Arial"/>
              <a:buChar char="•"/>
            </a:pPr>
            <a:r>
              <a:rPr lang="en-US" sz="2480" u="none" strike="noStrike" cap="none" dirty="0">
                <a:solidFill>
                  <a:srgbClr val="11628F"/>
                </a:solidFill>
                <a:ea typeface="Trebuchet MS"/>
                <a:sym typeface="Trebuchet MS"/>
              </a:rPr>
              <a:t>Beam Search </a:t>
            </a:r>
          </a:p>
          <a:p>
            <a:pPr marL="741363" marR="0" lvl="1" indent="-284163" algn="l" rtl="0">
              <a:lnSpc>
                <a:spcPct val="80000"/>
              </a:lnSpc>
              <a:spcBef>
                <a:spcPts val="700"/>
              </a:spcBef>
              <a:spcAft>
                <a:spcPts val="0"/>
              </a:spcAft>
              <a:buClr>
                <a:srgbClr val="11628F"/>
              </a:buClr>
              <a:buSzPct val="98636"/>
              <a:buFont typeface="Arial"/>
              <a:buChar char="–"/>
            </a:pPr>
            <a:r>
              <a:rPr lang="en-US" sz="2170" u="none" strike="noStrike" cap="none" dirty="0">
                <a:solidFill>
                  <a:srgbClr val="11628F"/>
                </a:solidFill>
                <a:latin typeface="Arial" panose="020B0604020202020204" pitchFamily="34" charset="0"/>
                <a:cs typeface="Arial" panose="020B0604020202020204" pitchFamily="34" charset="0"/>
                <a:sym typeface="Trebuchet MS"/>
              </a:rPr>
              <a:t>Keep only top K mappings after mapping each attribute</a:t>
            </a:r>
          </a:p>
          <a:p>
            <a:pPr marL="741363" marR="0" lvl="1" indent="-284163" algn="l" rtl="0">
              <a:lnSpc>
                <a:spcPct val="80000"/>
              </a:lnSpc>
              <a:spcBef>
                <a:spcPts val="700"/>
              </a:spcBef>
              <a:spcAft>
                <a:spcPts val="0"/>
              </a:spcAft>
              <a:buClr>
                <a:srgbClr val="11628F"/>
              </a:buClr>
              <a:buSzPct val="98636"/>
              <a:buFont typeface="Arial"/>
              <a:buNone/>
            </a:pPr>
            <a:endParaRPr sz="2170" u="none" strike="noStrike" cap="none" dirty="0">
              <a:solidFill>
                <a:srgbClr val="11628F"/>
              </a:solidFill>
              <a:latin typeface="Arial" panose="020B0604020202020204" pitchFamily="34" charset="0"/>
              <a:cs typeface="Arial" panose="020B0604020202020204" pitchFamily="34" charset="0"/>
              <a:sym typeface="Trebuchet MS"/>
            </a:endParaRPr>
          </a:p>
          <a:p>
            <a:pPr marL="341313" marR="0" lvl="0" indent="-341313" algn="l" rtl="0">
              <a:lnSpc>
                <a:spcPct val="80000"/>
              </a:lnSpc>
              <a:spcBef>
                <a:spcPts val="800"/>
              </a:spcBef>
              <a:spcAft>
                <a:spcPts val="0"/>
              </a:spcAft>
              <a:buClr>
                <a:srgbClr val="11628F"/>
              </a:buClr>
              <a:buSzPct val="99200"/>
              <a:buFont typeface="Arial"/>
              <a:buChar char="•"/>
            </a:pPr>
            <a:r>
              <a:rPr lang="en-US" sz="2480" u="none" strike="noStrike" cap="none" dirty="0">
                <a:solidFill>
                  <a:srgbClr val="11628F"/>
                </a:solidFill>
                <a:ea typeface="Trebuchet MS"/>
                <a:sym typeface="Trebuchet MS"/>
              </a:rPr>
              <a:t>Number of mappings will not exceed a fixed size after mapping each attribute</a:t>
            </a:r>
          </a:p>
          <a:p>
            <a:pPr marL="341313" marR="0" lvl="0" indent="-341313" algn="l" rtl="0">
              <a:lnSpc>
                <a:spcPct val="80000"/>
              </a:lnSpc>
              <a:spcBef>
                <a:spcPts val="800"/>
              </a:spcBef>
              <a:spcAft>
                <a:spcPts val="0"/>
              </a:spcAft>
              <a:buClr>
                <a:srgbClr val="11628F"/>
              </a:buClr>
              <a:buSzPct val="99200"/>
              <a:buFont typeface="Arial"/>
              <a:buNone/>
            </a:pPr>
            <a:endParaRPr sz="2480" u="none" strike="noStrike" cap="none" dirty="0">
              <a:solidFill>
                <a:srgbClr val="11628F"/>
              </a:solidFill>
              <a:ea typeface="Trebuchet MS"/>
              <a:sym typeface="Trebuchet MS"/>
            </a:endParaRPr>
          </a:p>
        </p:txBody>
      </p:sp>
      <p:sp>
        <p:nvSpPr>
          <p:cNvPr id="2246" name="Shape 2246"/>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61</a:t>
            </a:fld>
            <a:endParaRPr lang="en-US" sz="1200">
              <a:solidFill>
                <a:srgbClr val="D10202"/>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Shape 2251"/>
          <p:cNvSpPr/>
          <p:nvPr/>
        </p:nvSpPr>
        <p:spPr>
          <a:xfrm>
            <a:off x="1013690" y="4876800"/>
            <a:ext cx="5234709" cy="533399"/>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2252" name="Shape 2252"/>
          <p:cNvSpPr txBox="1">
            <a:spLocks noGrp="1"/>
          </p:cNvSpPr>
          <p:nvPr>
            <p:ph type="title"/>
          </p:nvPr>
        </p:nvSpPr>
        <p:spPr>
          <a:xfrm>
            <a:off x="304800" y="152400"/>
            <a:ext cx="8534399" cy="6857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p:txBody>
      </p:sp>
      <p:sp>
        <p:nvSpPr>
          <p:cNvPr id="2253" name="Shape 2253"/>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62</a:t>
            </a:fld>
            <a:endParaRPr lang="en-US" sz="1200">
              <a:solidFill>
                <a:srgbClr val="D10202"/>
              </a:solidFill>
              <a:latin typeface="Arial"/>
              <a:ea typeface="Arial"/>
              <a:cs typeface="Arial"/>
              <a:sym typeface="Arial"/>
            </a:endParaRPr>
          </a:p>
        </p:txBody>
      </p:sp>
      <p:sp>
        <p:nvSpPr>
          <p:cNvPr id="2254" name="Shape 2254"/>
          <p:cNvSpPr txBox="1"/>
          <p:nvPr/>
        </p:nvSpPr>
        <p:spPr>
          <a:xfrm>
            <a:off x="533400" y="8382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Input</a:t>
            </a:r>
          </a:p>
        </p:txBody>
      </p:sp>
      <p:sp>
        <p:nvSpPr>
          <p:cNvPr id="2255" name="Shape 2255"/>
          <p:cNvSpPr txBox="1"/>
          <p:nvPr/>
        </p:nvSpPr>
        <p:spPr>
          <a:xfrm>
            <a:off x="1066800" y="2667000"/>
            <a:ext cx="54863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Learn semantic types for attributes(s)</a:t>
            </a:r>
          </a:p>
        </p:txBody>
      </p:sp>
      <p:grpSp>
        <p:nvGrpSpPr>
          <p:cNvPr id="2256" name="Shape 2256"/>
          <p:cNvGrpSpPr/>
          <p:nvPr/>
        </p:nvGrpSpPr>
        <p:grpSpPr>
          <a:xfrm>
            <a:off x="533400" y="1299865"/>
            <a:ext cx="5333999" cy="1219200"/>
            <a:chOff x="2590800" y="2590800"/>
            <a:chExt cx="5333999" cy="1219200"/>
          </a:xfrm>
        </p:grpSpPr>
        <p:sp>
          <p:nvSpPr>
            <p:cNvPr id="2257" name="Shape 2257"/>
            <p:cNvSpPr txBox="1"/>
            <p:nvPr/>
          </p:nvSpPr>
          <p:spPr>
            <a:xfrm>
              <a:off x="2590800" y="2590800"/>
              <a:ext cx="53339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Sample data from new source (S)</a:t>
              </a:r>
            </a:p>
          </p:txBody>
        </p:sp>
        <p:sp>
          <p:nvSpPr>
            <p:cNvPr id="2258" name="Shape 2258"/>
            <p:cNvSpPr txBox="1"/>
            <p:nvPr/>
          </p:nvSpPr>
          <p:spPr>
            <a:xfrm>
              <a:off x="2590800" y="2967334"/>
              <a:ext cx="3886200"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Domain</a:t>
              </a:r>
              <a:r>
                <a:rPr lang="en-US" sz="2400" dirty="0">
                  <a:solidFill>
                    <a:schemeClr val="dk1"/>
                  </a:solidFill>
                  <a:latin typeface="Arial" panose="020B0604020202020204" pitchFamily="34" charset="0"/>
                  <a:ea typeface="Trebuchet MS"/>
                  <a:cs typeface="Arial" panose="020B0604020202020204" pitchFamily="34" charset="0"/>
                  <a:sym typeface="Trebuchet MS"/>
                </a:rPr>
                <a:t> Ontologies (O)</a:t>
              </a:r>
            </a:p>
          </p:txBody>
        </p:sp>
        <p:sp>
          <p:nvSpPr>
            <p:cNvPr id="2259" name="Shape 2259"/>
            <p:cNvSpPr txBox="1"/>
            <p:nvPr/>
          </p:nvSpPr>
          <p:spPr>
            <a:xfrm>
              <a:off x="2590800" y="3348335"/>
              <a:ext cx="40385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0000"/>
                </a:buClr>
                <a:buSzPct val="100000"/>
                <a:buFont typeface="Arial"/>
                <a:buChar char="•"/>
              </a:pPr>
              <a:r>
                <a:rPr lang="en-US" sz="2400" dirty="0">
                  <a:solidFill>
                    <a:srgbClr val="000000"/>
                  </a:solidFill>
                  <a:latin typeface="Arial" panose="020B0604020202020204" pitchFamily="34" charset="0"/>
                  <a:ea typeface="Trebuchet MS"/>
                  <a:cs typeface="Arial" panose="020B0604020202020204" pitchFamily="34" charset="0"/>
                  <a:sym typeface="Trebuchet MS"/>
                </a:rPr>
                <a:t>Known semantic models</a:t>
              </a:r>
            </a:p>
          </p:txBody>
        </p:sp>
      </p:grpSp>
      <p:sp>
        <p:nvSpPr>
          <p:cNvPr id="2260" name="Shape 2260"/>
          <p:cNvSpPr txBox="1"/>
          <p:nvPr/>
        </p:nvSpPr>
        <p:spPr>
          <a:xfrm>
            <a:off x="1066800" y="3378505"/>
            <a:ext cx="55626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Construct Graph G=(V,E)</a:t>
            </a:r>
          </a:p>
        </p:txBody>
      </p:sp>
      <p:sp>
        <p:nvSpPr>
          <p:cNvPr id="2261" name="Shape 2261"/>
          <p:cNvSpPr txBox="1"/>
          <p:nvPr/>
        </p:nvSpPr>
        <p:spPr>
          <a:xfrm>
            <a:off x="1066800" y="4140044"/>
            <a:ext cx="7010400"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mappings between attributes(S) and V</a:t>
            </a:r>
          </a:p>
        </p:txBody>
      </p:sp>
      <p:sp>
        <p:nvSpPr>
          <p:cNvPr id="2262" name="Shape 2262"/>
          <p:cNvSpPr txBox="1"/>
          <p:nvPr/>
        </p:nvSpPr>
        <p:spPr>
          <a:xfrm>
            <a:off x="1066800" y="4876800"/>
            <a:ext cx="57149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and rank semantic models</a:t>
            </a:r>
          </a:p>
        </p:txBody>
      </p:sp>
      <p:sp>
        <p:nvSpPr>
          <p:cNvPr id="2263" name="Shape 2263"/>
          <p:cNvSpPr/>
          <p:nvPr/>
        </p:nvSpPr>
        <p:spPr>
          <a:xfrm>
            <a:off x="609600" y="4987635"/>
            <a:ext cx="304799" cy="304799"/>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4</a:t>
            </a:r>
          </a:p>
        </p:txBody>
      </p:sp>
      <p:sp>
        <p:nvSpPr>
          <p:cNvPr id="2264" name="Shape 2264"/>
          <p:cNvSpPr txBox="1"/>
          <p:nvPr/>
        </p:nvSpPr>
        <p:spPr>
          <a:xfrm>
            <a:off x="533400" y="5562600"/>
            <a:ext cx="1981199"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D10201"/>
                </a:solidFill>
                <a:latin typeface="Arial" panose="020B0604020202020204" pitchFamily="34" charset="0"/>
                <a:ea typeface="Trebuchet MS"/>
                <a:cs typeface="Arial" panose="020B0604020202020204" pitchFamily="34" charset="0"/>
                <a:sym typeface="Trebuchet MS"/>
              </a:rPr>
              <a:t>Output</a:t>
            </a:r>
          </a:p>
        </p:txBody>
      </p:sp>
      <p:sp>
        <p:nvSpPr>
          <p:cNvPr id="2265" name="Shape 2265"/>
          <p:cNvSpPr txBox="1"/>
          <p:nvPr/>
        </p:nvSpPr>
        <p:spPr>
          <a:xfrm>
            <a:off x="533400" y="6019800"/>
            <a:ext cx="6172199" cy="461664"/>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400" dirty="0">
                <a:solidFill>
                  <a:schemeClr val="dk1"/>
                </a:solidFill>
                <a:latin typeface="Arial" panose="020B0604020202020204" pitchFamily="34" charset="0"/>
                <a:ea typeface="Trebuchet MS"/>
                <a:cs typeface="Arial" panose="020B0604020202020204" pitchFamily="34" charset="0"/>
                <a:sym typeface="Trebuchet MS"/>
              </a:rPr>
              <a:t>A ranked set of semantic models for S</a:t>
            </a:r>
          </a:p>
        </p:txBody>
      </p:sp>
      <p:pic>
        <p:nvPicPr>
          <p:cNvPr id="2266" name="Shape 2266"/>
          <p:cNvPicPr preferRelativeResize="0"/>
          <p:nvPr/>
        </p:nvPicPr>
        <p:blipFill rotWithShape="1">
          <a:blip r:embed="rId3">
            <a:alphaModFix/>
          </a:blip>
          <a:srcRect/>
          <a:stretch/>
        </p:blipFill>
        <p:spPr>
          <a:xfrm>
            <a:off x="608499" y="2743200"/>
            <a:ext cx="382101" cy="381000"/>
          </a:xfrm>
          <a:prstGeom prst="rect">
            <a:avLst/>
          </a:prstGeom>
          <a:noFill/>
          <a:ln>
            <a:noFill/>
          </a:ln>
        </p:spPr>
      </p:pic>
      <p:pic>
        <p:nvPicPr>
          <p:cNvPr id="2267" name="Shape 2267"/>
          <p:cNvPicPr preferRelativeResize="0"/>
          <p:nvPr/>
        </p:nvPicPr>
        <p:blipFill rotWithShape="1">
          <a:blip r:embed="rId3">
            <a:alphaModFix/>
          </a:blip>
          <a:srcRect/>
          <a:stretch/>
        </p:blipFill>
        <p:spPr>
          <a:xfrm>
            <a:off x="603883" y="3430537"/>
            <a:ext cx="382101" cy="381000"/>
          </a:xfrm>
          <a:prstGeom prst="rect">
            <a:avLst/>
          </a:prstGeom>
          <a:noFill/>
          <a:ln>
            <a:noFill/>
          </a:ln>
        </p:spPr>
      </p:pic>
      <p:pic>
        <p:nvPicPr>
          <p:cNvPr id="2268" name="Shape 2268"/>
          <p:cNvPicPr preferRelativeResize="0"/>
          <p:nvPr/>
        </p:nvPicPr>
        <p:blipFill rotWithShape="1">
          <a:blip r:embed="rId3">
            <a:alphaModFix/>
          </a:blip>
          <a:srcRect/>
          <a:stretch/>
        </p:blipFill>
        <p:spPr>
          <a:xfrm>
            <a:off x="603883" y="4192537"/>
            <a:ext cx="382101" cy="381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Shape 2273"/>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Generate Semantic Models</a:t>
            </a:r>
          </a:p>
        </p:txBody>
      </p:sp>
      <p:sp>
        <p:nvSpPr>
          <p:cNvPr id="2274" name="Shape 2274"/>
          <p:cNvSpPr txBox="1">
            <a:spLocks noGrp="1"/>
          </p:cNvSpPr>
          <p:nvPr>
            <p:ph type="body" idx="1"/>
          </p:nvPr>
        </p:nvSpPr>
        <p:spPr>
          <a:xfrm>
            <a:off x="469900" y="1295400"/>
            <a:ext cx="8216900" cy="5029199"/>
          </a:xfrm>
          <a:prstGeom prst="rect">
            <a:avLst/>
          </a:prstGeom>
          <a:noFill/>
          <a:ln>
            <a:noFill/>
          </a:ln>
        </p:spPr>
        <p:txBody>
          <a:bodyPr lIns="90000" tIns="46800" rIns="90000" bIns="46800" anchor="t" anchorCtr="0">
            <a:noAutofit/>
          </a:bodyPr>
          <a:lstStyle/>
          <a:p>
            <a:pPr marL="341313" marR="0" lvl="0" indent="-341313" algn="l" rtl="0">
              <a:spcBef>
                <a:spcPts val="0"/>
              </a:spcBef>
              <a:spcAft>
                <a:spcPts val="0"/>
              </a:spcAft>
              <a:buClr>
                <a:srgbClr val="11628F"/>
              </a:buClr>
              <a:buSzPct val="100000"/>
              <a:buFont typeface="Arial"/>
              <a:buChar char="•"/>
            </a:pPr>
            <a:r>
              <a:rPr lang="en-US" sz="3200" u="none" strike="noStrike" cap="none" dirty="0">
                <a:solidFill>
                  <a:srgbClr val="11628F"/>
                </a:solidFill>
                <a:ea typeface="Trebuchet MS"/>
                <a:sym typeface="Trebuchet MS"/>
              </a:rPr>
              <a:t>Compute Top-K Steiner tree for each mapping</a:t>
            </a:r>
          </a:p>
          <a:p>
            <a:pPr marL="741363" marR="0" lvl="1" indent="-284163" algn="l" rtl="0">
              <a:spcBef>
                <a:spcPts val="700"/>
              </a:spcBef>
              <a:spcAft>
                <a:spcPts val="0"/>
              </a:spcAft>
              <a:buClr>
                <a:srgbClr val="11628F"/>
              </a:buClr>
              <a:buSzPct val="100000"/>
              <a:buFont typeface="Arial"/>
              <a:buChar char="–"/>
            </a:pPr>
            <a:r>
              <a:rPr lang="en-US" sz="2800" u="none" strike="noStrike" cap="none" dirty="0">
                <a:solidFill>
                  <a:srgbClr val="11628F"/>
                </a:solidFill>
                <a:latin typeface="Arial" panose="020B0604020202020204" pitchFamily="34" charset="0"/>
                <a:cs typeface="Arial" panose="020B0604020202020204" pitchFamily="34" charset="0"/>
                <a:sym typeface="Trebuchet MS"/>
              </a:rPr>
              <a:t>A minimal tree connecting nodes of mapping</a:t>
            </a:r>
          </a:p>
          <a:p>
            <a:pPr marL="741363" marR="0" lvl="1" indent="-284163" algn="l" rtl="0">
              <a:spcBef>
                <a:spcPts val="700"/>
              </a:spcBef>
              <a:spcAft>
                <a:spcPts val="0"/>
              </a:spcAft>
              <a:buClr>
                <a:srgbClr val="11628F"/>
              </a:buClr>
              <a:buSzPct val="100000"/>
              <a:buFont typeface="Arial"/>
              <a:buChar char="–"/>
            </a:pPr>
            <a:r>
              <a:rPr lang="en-US" sz="2800" u="none" strike="noStrike" cap="none" dirty="0">
                <a:solidFill>
                  <a:srgbClr val="11628F"/>
                </a:solidFill>
                <a:latin typeface="Arial" panose="020B0604020202020204" pitchFamily="34" charset="0"/>
                <a:cs typeface="Arial" panose="020B0604020202020204" pitchFamily="34" charset="0"/>
                <a:sym typeface="Trebuchet MS"/>
              </a:rPr>
              <a:t>A customization of BANKS algorithm [</a:t>
            </a:r>
            <a:r>
              <a:rPr lang="en-US" sz="2800" u="none" strike="noStrike" cap="none" dirty="0" err="1">
                <a:solidFill>
                  <a:srgbClr val="11628F"/>
                </a:solidFill>
                <a:latin typeface="Arial" panose="020B0604020202020204" pitchFamily="34" charset="0"/>
                <a:cs typeface="Arial" panose="020B0604020202020204" pitchFamily="34" charset="0"/>
                <a:sym typeface="Trebuchet MS"/>
              </a:rPr>
              <a:t>Bhalotia</a:t>
            </a:r>
            <a:r>
              <a:rPr lang="en-US" sz="2800" u="none" strike="noStrike" cap="none" dirty="0">
                <a:solidFill>
                  <a:srgbClr val="11628F"/>
                </a:solidFill>
                <a:latin typeface="Arial" panose="020B0604020202020204" pitchFamily="34" charset="0"/>
                <a:cs typeface="Arial" panose="020B0604020202020204" pitchFamily="34" charset="0"/>
                <a:sym typeface="Trebuchet MS"/>
              </a:rPr>
              <a:t> et al., 2002]</a:t>
            </a:r>
          </a:p>
          <a:p>
            <a:pPr marL="341313" marR="0" lvl="0" indent="-341313" algn="l" rtl="0">
              <a:spcBef>
                <a:spcPts val="800"/>
              </a:spcBef>
              <a:spcAft>
                <a:spcPts val="0"/>
              </a:spcAft>
              <a:buClr>
                <a:srgbClr val="11628F"/>
              </a:buClr>
              <a:buSzPct val="100000"/>
              <a:buFont typeface="Arial"/>
              <a:buChar char="•"/>
            </a:pPr>
            <a:r>
              <a:rPr lang="en-US" sz="3200" u="none" strike="noStrike" cap="none" dirty="0">
                <a:solidFill>
                  <a:srgbClr val="11628F"/>
                </a:solidFill>
                <a:ea typeface="Trebuchet MS"/>
                <a:sym typeface="Trebuchet MS"/>
              </a:rPr>
              <a:t>Each tree is a candidate model</a:t>
            </a:r>
          </a:p>
          <a:p>
            <a:pPr marL="341313" marR="0" lvl="0" indent="-341313" algn="l" rtl="0">
              <a:spcBef>
                <a:spcPts val="800"/>
              </a:spcBef>
              <a:spcAft>
                <a:spcPts val="0"/>
              </a:spcAft>
              <a:buClr>
                <a:srgbClr val="11628F"/>
              </a:buClr>
              <a:buSzPct val="100000"/>
              <a:buFont typeface="Arial"/>
              <a:buChar char="•"/>
            </a:pPr>
            <a:r>
              <a:rPr lang="en-US" sz="3200" u="none" strike="noStrike" cap="none" dirty="0">
                <a:solidFill>
                  <a:srgbClr val="11628F"/>
                </a:solidFill>
                <a:ea typeface="Trebuchet MS"/>
                <a:sym typeface="Trebuchet MS"/>
              </a:rPr>
              <a:t>Rank candidate models (Steiner trees)</a:t>
            </a:r>
          </a:p>
          <a:p>
            <a:pPr marL="741363" marR="0" lvl="1" indent="-284163" algn="l" rtl="0">
              <a:spcBef>
                <a:spcPts val="700"/>
              </a:spcBef>
              <a:spcAft>
                <a:spcPts val="0"/>
              </a:spcAft>
              <a:buClr>
                <a:srgbClr val="11628F"/>
              </a:buClr>
              <a:buSzPct val="100000"/>
              <a:buFont typeface="Arial"/>
              <a:buChar char="–"/>
            </a:pPr>
            <a:r>
              <a:rPr lang="en-US" sz="2800" u="none" strike="noStrike" cap="none" dirty="0">
                <a:solidFill>
                  <a:schemeClr val="accent4"/>
                </a:solidFill>
                <a:latin typeface="Arial" panose="020B0604020202020204" pitchFamily="34" charset="0"/>
                <a:cs typeface="Arial" panose="020B0604020202020204" pitchFamily="34" charset="0"/>
                <a:sym typeface="Trebuchet MS"/>
              </a:rPr>
              <a:t>Coherence</a:t>
            </a:r>
            <a:r>
              <a:rPr lang="en-US" sz="2800" u="none" strike="noStrike" cap="none" dirty="0">
                <a:solidFill>
                  <a:srgbClr val="11628F"/>
                </a:solidFill>
                <a:latin typeface="Arial" panose="020B0604020202020204" pitchFamily="34" charset="0"/>
                <a:cs typeface="Arial" panose="020B0604020202020204" pitchFamily="34" charset="0"/>
                <a:sym typeface="Trebuchet MS"/>
              </a:rPr>
              <a:t> of the links (how many links </a:t>
            </a:r>
            <a:r>
              <a:rPr lang="en-US" dirty="0">
                <a:latin typeface="Arial" panose="020B0604020202020204" pitchFamily="34" charset="0"/>
                <a:cs typeface="Arial" panose="020B0604020202020204" pitchFamily="34" charset="0"/>
              </a:rPr>
              <a:t>belong to the same known model</a:t>
            </a:r>
            <a:r>
              <a:rPr lang="en-US" sz="2800" u="none" strike="noStrike" cap="none" dirty="0">
                <a:solidFill>
                  <a:srgbClr val="11628F"/>
                </a:solidFill>
                <a:latin typeface="Arial" panose="020B0604020202020204" pitchFamily="34" charset="0"/>
                <a:cs typeface="Arial" panose="020B0604020202020204" pitchFamily="34" charset="0"/>
                <a:sym typeface="Trebuchet MS"/>
              </a:rPr>
              <a:t>)</a:t>
            </a:r>
          </a:p>
          <a:p>
            <a:pPr marL="741363" marR="0" lvl="1" indent="-284163" algn="l" rtl="0">
              <a:spcBef>
                <a:spcPts val="700"/>
              </a:spcBef>
              <a:spcAft>
                <a:spcPts val="0"/>
              </a:spcAft>
              <a:buClr>
                <a:srgbClr val="11628F"/>
              </a:buClr>
              <a:buSzPct val="100000"/>
              <a:buFont typeface="Arial"/>
              <a:buChar char="–"/>
            </a:pPr>
            <a:r>
              <a:rPr lang="en-US" dirty="0">
                <a:solidFill>
                  <a:schemeClr val="accent4"/>
                </a:solidFill>
                <a:latin typeface="Arial" panose="020B0604020202020204" pitchFamily="34" charset="0"/>
                <a:cs typeface="Arial" panose="020B0604020202020204" pitchFamily="34" charset="0"/>
              </a:rPr>
              <a:t>P</a:t>
            </a:r>
            <a:r>
              <a:rPr lang="en-US" sz="2800" u="none" strike="noStrike" cap="none" dirty="0">
                <a:solidFill>
                  <a:schemeClr val="accent4"/>
                </a:solidFill>
                <a:latin typeface="Arial" panose="020B0604020202020204" pitchFamily="34" charset="0"/>
                <a:cs typeface="Arial" panose="020B0604020202020204" pitchFamily="34" charset="0"/>
                <a:sym typeface="Trebuchet MS"/>
              </a:rPr>
              <a:t>opularity</a:t>
            </a:r>
            <a:r>
              <a:rPr lang="en-US" dirty="0">
                <a:latin typeface="Arial" panose="020B0604020202020204" pitchFamily="34" charset="0"/>
                <a:cs typeface="Arial" panose="020B0604020202020204" pitchFamily="34" charset="0"/>
              </a:rPr>
              <a:t> of the links (cost, sum of weights)</a:t>
            </a:r>
          </a:p>
          <a:p>
            <a:pPr marL="0" marR="0" lvl="0" indent="0" algn="l" rtl="0">
              <a:spcBef>
                <a:spcPts val="800"/>
              </a:spcBef>
              <a:spcAft>
                <a:spcPts val="0"/>
              </a:spcAft>
              <a:buClr>
                <a:srgbClr val="11628F"/>
              </a:buClr>
              <a:buSzPct val="25000"/>
              <a:buFont typeface="Arial"/>
              <a:buNone/>
            </a:pPr>
            <a:r>
              <a:rPr lang="en-US" sz="3200" u="none" strike="noStrike" cap="none" dirty="0">
                <a:solidFill>
                  <a:srgbClr val="11628F"/>
                </a:solidFill>
                <a:ea typeface="Trebuchet MS"/>
                <a:sym typeface="Trebuchet MS"/>
              </a:rPr>
              <a:t> </a:t>
            </a:r>
          </a:p>
        </p:txBody>
      </p:sp>
      <p:sp>
        <p:nvSpPr>
          <p:cNvPr id="2275" name="Shape 2275"/>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63</a:t>
            </a:fld>
            <a:endParaRPr lang="en-US" sz="1200">
              <a:solidFill>
                <a:srgbClr val="D10202"/>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Shape 2280"/>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Why Coherence is Important?</a:t>
            </a:r>
          </a:p>
        </p:txBody>
      </p:sp>
      <p:sp>
        <p:nvSpPr>
          <p:cNvPr id="2281" name="Shape 2281"/>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64</a:t>
            </a:fld>
            <a:endParaRPr lang="en-US" sz="1200">
              <a:solidFill>
                <a:srgbClr val="D10202"/>
              </a:solidFill>
              <a:latin typeface="Arial"/>
              <a:ea typeface="Arial"/>
              <a:cs typeface="Arial"/>
              <a:sym typeface="Arial"/>
            </a:endParaRPr>
          </a:p>
        </p:txBody>
      </p:sp>
      <p:sp>
        <p:nvSpPr>
          <p:cNvPr id="2282" name="Shape 2282"/>
          <p:cNvSpPr/>
          <p:nvPr/>
        </p:nvSpPr>
        <p:spPr>
          <a:xfrm>
            <a:off x="3151908" y="2278897"/>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283" name="Shape 2283"/>
          <p:cNvSpPr/>
          <p:nvPr/>
        </p:nvSpPr>
        <p:spPr>
          <a:xfrm>
            <a:off x="637308" y="22788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284" name="Shape 2284"/>
          <p:cNvCxnSpPr>
            <a:stCxn id="2285" idx="0"/>
            <a:endCxn id="2282" idx="0"/>
          </p:cNvCxnSpPr>
          <p:nvPr/>
        </p:nvCxnSpPr>
        <p:spPr>
          <a:xfrm rot="-5400000" flipH="1">
            <a:off x="2916108" y="1638397"/>
            <a:ext cx="600" cy="1281600"/>
          </a:xfrm>
          <a:prstGeom prst="curvedConnector3">
            <a:avLst>
              <a:gd name="adj1" fmla="val -39687500"/>
            </a:avLst>
          </a:prstGeom>
          <a:solidFill>
            <a:srgbClr val="00B8FF"/>
          </a:solidFill>
          <a:ln w="12700" cap="flat" cmpd="sng">
            <a:solidFill>
              <a:srgbClr val="404040"/>
            </a:solidFill>
            <a:prstDash val="solid"/>
            <a:round/>
            <a:headEnd type="none" w="med" len="med"/>
            <a:tailEnd type="triangle" w="lg" len="lg"/>
          </a:ln>
        </p:spPr>
      </p:cxnSp>
      <p:cxnSp>
        <p:nvCxnSpPr>
          <p:cNvPr id="2286" name="Shape 2286"/>
          <p:cNvCxnSpPr>
            <a:stCxn id="2283" idx="0"/>
          </p:cNvCxnSpPr>
          <p:nvPr/>
        </p:nvCxnSpPr>
        <p:spPr>
          <a:xfrm rot="-5400000">
            <a:off x="1678758" y="16820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287" name="Shape 2287"/>
          <p:cNvSpPr txBox="1"/>
          <p:nvPr/>
        </p:nvSpPr>
        <p:spPr>
          <a:xfrm>
            <a:off x="1246908" y="1794300"/>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285" name="Shape 2285"/>
          <p:cNvSpPr/>
          <p:nvPr/>
        </p:nvSpPr>
        <p:spPr>
          <a:xfrm>
            <a:off x="1780308" y="22788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288" name="Shape 2288"/>
          <p:cNvSpPr txBox="1"/>
          <p:nvPr/>
        </p:nvSpPr>
        <p:spPr>
          <a:xfrm>
            <a:off x="2618508" y="1794300"/>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289" name="Shape 2289"/>
          <p:cNvSpPr txBox="1"/>
          <p:nvPr/>
        </p:nvSpPr>
        <p:spPr>
          <a:xfrm>
            <a:off x="2057400" y="25908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s1</a:t>
            </a:r>
          </a:p>
        </p:txBody>
      </p:sp>
      <p:sp>
        <p:nvSpPr>
          <p:cNvPr id="2290" name="Shape 2290"/>
          <p:cNvSpPr txBox="1"/>
          <p:nvPr/>
        </p:nvSpPr>
        <p:spPr>
          <a:xfrm>
            <a:off x="5410200" y="25146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s2</a:t>
            </a:r>
          </a:p>
        </p:txBody>
      </p:sp>
      <p:sp>
        <p:nvSpPr>
          <p:cNvPr id="2291" name="Shape 2291"/>
          <p:cNvSpPr txBox="1"/>
          <p:nvPr/>
        </p:nvSpPr>
        <p:spPr>
          <a:xfrm>
            <a:off x="7772400" y="25146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s3</a:t>
            </a:r>
          </a:p>
        </p:txBody>
      </p:sp>
      <p:sp>
        <p:nvSpPr>
          <p:cNvPr id="2292" name="Shape 2292"/>
          <p:cNvSpPr/>
          <p:nvPr/>
        </p:nvSpPr>
        <p:spPr>
          <a:xfrm>
            <a:off x="4419600" y="22026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293" name="Shape 2293"/>
          <p:cNvCxnSpPr>
            <a:stCxn id="2292" idx="0"/>
          </p:cNvCxnSpPr>
          <p:nvPr/>
        </p:nvCxnSpPr>
        <p:spPr>
          <a:xfrm rot="-5400000">
            <a:off x="5461050" y="16058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294" name="Shape 2294"/>
          <p:cNvSpPr txBox="1"/>
          <p:nvPr/>
        </p:nvSpPr>
        <p:spPr>
          <a:xfrm>
            <a:off x="5181600" y="1718100"/>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295" name="Shape 2295"/>
          <p:cNvSpPr/>
          <p:nvPr/>
        </p:nvSpPr>
        <p:spPr>
          <a:xfrm>
            <a:off x="5562600" y="22026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296" name="Shape 2296"/>
          <p:cNvSpPr/>
          <p:nvPr/>
        </p:nvSpPr>
        <p:spPr>
          <a:xfrm>
            <a:off x="6858000" y="22026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297" name="Shape 2297"/>
          <p:cNvCxnSpPr>
            <a:stCxn id="2296" idx="0"/>
          </p:cNvCxnSpPr>
          <p:nvPr/>
        </p:nvCxnSpPr>
        <p:spPr>
          <a:xfrm rot="-5400000">
            <a:off x="7899450" y="16058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298" name="Shape 2298"/>
          <p:cNvSpPr txBox="1"/>
          <p:nvPr/>
        </p:nvSpPr>
        <p:spPr>
          <a:xfrm>
            <a:off x="7599818" y="1718100"/>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299" name="Shape 2299"/>
          <p:cNvSpPr/>
          <p:nvPr/>
        </p:nvSpPr>
        <p:spPr>
          <a:xfrm>
            <a:off x="8001000" y="22026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00" name="Shape 2300"/>
          <p:cNvSpPr txBox="1"/>
          <p:nvPr/>
        </p:nvSpPr>
        <p:spPr>
          <a:xfrm>
            <a:off x="304800" y="1219200"/>
            <a:ext cx="1929000" cy="461700"/>
          </a:xfrm>
          <a:prstGeom prst="rect">
            <a:avLst/>
          </a:prstGeom>
          <a:noFill/>
          <a:ln>
            <a:noFill/>
          </a:ln>
        </p:spPr>
        <p:txBody>
          <a:bodyPr lIns="0" tIns="45700" rIns="0" bIns="45700" anchor="ctr" anchorCtr="0">
            <a:no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Known Models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Shape 2305"/>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Why Coherence is Important?</a:t>
            </a:r>
          </a:p>
        </p:txBody>
      </p:sp>
      <p:sp>
        <p:nvSpPr>
          <p:cNvPr id="2306" name="Shape 2306"/>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65</a:t>
            </a:fld>
            <a:endParaRPr lang="en-US" sz="1200">
              <a:solidFill>
                <a:srgbClr val="D10202"/>
              </a:solidFill>
              <a:latin typeface="Arial"/>
              <a:ea typeface="Arial"/>
              <a:cs typeface="Arial"/>
              <a:sym typeface="Arial"/>
            </a:endParaRPr>
          </a:p>
        </p:txBody>
      </p:sp>
      <p:sp>
        <p:nvSpPr>
          <p:cNvPr id="2307" name="Shape 2307"/>
          <p:cNvSpPr/>
          <p:nvPr/>
        </p:nvSpPr>
        <p:spPr>
          <a:xfrm>
            <a:off x="3151908" y="2278897"/>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08" name="Shape 2308"/>
          <p:cNvSpPr/>
          <p:nvPr/>
        </p:nvSpPr>
        <p:spPr>
          <a:xfrm>
            <a:off x="637308" y="22788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309" name="Shape 2309"/>
          <p:cNvCxnSpPr>
            <a:stCxn id="2310" idx="0"/>
            <a:endCxn id="2307" idx="0"/>
          </p:cNvCxnSpPr>
          <p:nvPr/>
        </p:nvCxnSpPr>
        <p:spPr>
          <a:xfrm rot="-5400000" flipH="1">
            <a:off x="2916108" y="1638397"/>
            <a:ext cx="600" cy="1281600"/>
          </a:xfrm>
          <a:prstGeom prst="curvedConnector3">
            <a:avLst>
              <a:gd name="adj1" fmla="val -39687500"/>
            </a:avLst>
          </a:prstGeom>
          <a:solidFill>
            <a:srgbClr val="00B8FF"/>
          </a:solidFill>
          <a:ln w="12700" cap="flat" cmpd="sng">
            <a:solidFill>
              <a:srgbClr val="404040"/>
            </a:solidFill>
            <a:prstDash val="solid"/>
            <a:round/>
            <a:headEnd type="none" w="med" len="med"/>
            <a:tailEnd type="triangle" w="lg" len="lg"/>
          </a:ln>
        </p:spPr>
      </p:cxnSp>
      <p:cxnSp>
        <p:nvCxnSpPr>
          <p:cNvPr id="2311" name="Shape 2311"/>
          <p:cNvCxnSpPr>
            <a:stCxn id="2308" idx="0"/>
          </p:cNvCxnSpPr>
          <p:nvPr/>
        </p:nvCxnSpPr>
        <p:spPr>
          <a:xfrm rot="-5400000">
            <a:off x="1678758" y="16820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312" name="Shape 2312"/>
          <p:cNvSpPr txBox="1"/>
          <p:nvPr/>
        </p:nvSpPr>
        <p:spPr>
          <a:xfrm>
            <a:off x="1246908" y="1794300"/>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310" name="Shape 2310"/>
          <p:cNvSpPr/>
          <p:nvPr/>
        </p:nvSpPr>
        <p:spPr>
          <a:xfrm>
            <a:off x="1780308" y="22788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313" name="Shape 2313"/>
          <p:cNvSpPr txBox="1"/>
          <p:nvPr/>
        </p:nvSpPr>
        <p:spPr>
          <a:xfrm>
            <a:off x="2618508" y="1794300"/>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314" name="Shape 2314"/>
          <p:cNvSpPr txBox="1"/>
          <p:nvPr/>
        </p:nvSpPr>
        <p:spPr>
          <a:xfrm>
            <a:off x="2057400" y="25908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s1</a:t>
            </a:r>
          </a:p>
        </p:txBody>
      </p:sp>
      <p:sp>
        <p:nvSpPr>
          <p:cNvPr id="2315" name="Shape 2315"/>
          <p:cNvSpPr txBox="1"/>
          <p:nvPr/>
        </p:nvSpPr>
        <p:spPr>
          <a:xfrm>
            <a:off x="5410200" y="25146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s2</a:t>
            </a:r>
          </a:p>
        </p:txBody>
      </p:sp>
      <p:sp>
        <p:nvSpPr>
          <p:cNvPr id="2316" name="Shape 2316"/>
          <p:cNvSpPr txBox="1"/>
          <p:nvPr/>
        </p:nvSpPr>
        <p:spPr>
          <a:xfrm>
            <a:off x="7772400" y="25146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s3</a:t>
            </a:r>
          </a:p>
        </p:txBody>
      </p:sp>
      <p:sp>
        <p:nvSpPr>
          <p:cNvPr id="2317" name="Shape 2317"/>
          <p:cNvSpPr/>
          <p:nvPr/>
        </p:nvSpPr>
        <p:spPr>
          <a:xfrm>
            <a:off x="4419600" y="22026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318" name="Shape 2318"/>
          <p:cNvCxnSpPr>
            <a:stCxn id="2317" idx="0"/>
          </p:cNvCxnSpPr>
          <p:nvPr/>
        </p:nvCxnSpPr>
        <p:spPr>
          <a:xfrm rot="-5400000">
            <a:off x="5461050" y="16058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319" name="Shape 2319"/>
          <p:cNvSpPr txBox="1"/>
          <p:nvPr/>
        </p:nvSpPr>
        <p:spPr>
          <a:xfrm>
            <a:off x="5181600" y="1718100"/>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320" name="Shape 2320"/>
          <p:cNvSpPr/>
          <p:nvPr/>
        </p:nvSpPr>
        <p:spPr>
          <a:xfrm>
            <a:off x="5562600" y="22026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21" name="Shape 2321"/>
          <p:cNvSpPr/>
          <p:nvPr/>
        </p:nvSpPr>
        <p:spPr>
          <a:xfrm>
            <a:off x="6858000" y="22026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322" name="Shape 2322"/>
          <p:cNvCxnSpPr>
            <a:stCxn id="2321" idx="0"/>
          </p:cNvCxnSpPr>
          <p:nvPr/>
        </p:nvCxnSpPr>
        <p:spPr>
          <a:xfrm rot="-5400000">
            <a:off x="7899450" y="16058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323" name="Shape 2323"/>
          <p:cNvSpPr txBox="1"/>
          <p:nvPr/>
        </p:nvSpPr>
        <p:spPr>
          <a:xfrm>
            <a:off x="7599818" y="1718100"/>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324" name="Shape 2324"/>
          <p:cNvSpPr/>
          <p:nvPr/>
        </p:nvSpPr>
        <p:spPr>
          <a:xfrm>
            <a:off x="8001000" y="22026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25" name="Shape 2325"/>
          <p:cNvSpPr/>
          <p:nvPr/>
        </p:nvSpPr>
        <p:spPr>
          <a:xfrm>
            <a:off x="4114800" y="3608796"/>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26" name="Shape 2326"/>
          <p:cNvSpPr/>
          <p:nvPr/>
        </p:nvSpPr>
        <p:spPr>
          <a:xfrm>
            <a:off x="1600200" y="3608796"/>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327" name="Shape 2327"/>
          <p:cNvCxnSpPr>
            <a:stCxn id="2328" idx="0"/>
            <a:endCxn id="2325" idx="0"/>
          </p:cNvCxnSpPr>
          <p:nvPr/>
        </p:nvCxnSpPr>
        <p:spPr>
          <a:xfrm rot="-5400000" flipH="1">
            <a:off x="3879000" y="2968296"/>
            <a:ext cx="600" cy="1281600"/>
          </a:xfrm>
          <a:prstGeom prst="curvedConnector3">
            <a:avLst>
              <a:gd name="adj1" fmla="val -39687500"/>
            </a:avLst>
          </a:prstGeom>
          <a:solidFill>
            <a:srgbClr val="00B8FF"/>
          </a:solidFill>
          <a:ln w="12700" cap="flat" cmpd="sng">
            <a:solidFill>
              <a:srgbClr val="404040"/>
            </a:solidFill>
            <a:prstDash val="solid"/>
            <a:round/>
            <a:headEnd type="none" w="med" len="med"/>
            <a:tailEnd type="triangle" w="lg" len="lg"/>
          </a:ln>
        </p:spPr>
      </p:cxnSp>
      <p:cxnSp>
        <p:nvCxnSpPr>
          <p:cNvPr id="2329" name="Shape 2329"/>
          <p:cNvCxnSpPr>
            <a:stCxn id="2326" idx="0"/>
          </p:cNvCxnSpPr>
          <p:nvPr/>
        </p:nvCxnSpPr>
        <p:spPr>
          <a:xfrm rot="-5400000">
            <a:off x="2641650" y="3011946"/>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330" name="Shape 2330"/>
          <p:cNvSpPr txBox="1"/>
          <p:nvPr/>
        </p:nvSpPr>
        <p:spPr>
          <a:xfrm>
            <a:off x="2209800" y="3124200"/>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328" name="Shape 2328"/>
          <p:cNvSpPr/>
          <p:nvPr/>
        </p:nvSpPr>
        <p:spPr>
          <a:xfrm>
            <a:off x="2743200" y="3608796"/>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331" name="Shape 2331"/>
          <p:cNvSpPr txBox="1"/>
          <p:nvPr/>
        </p:nvSpPr>
        <p:spPr>
          <a:xfrm>
            <a:off x="3581400" y="3124200"/>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332" name="Shape 2332"/>
          <p:cNvSpPr txBox="1"/>
          <p:nvPr/>
        </p:nvSpPr>
        <p:spPr>
          <a:xfrm>
            <a:off x="466297" y="3463514"/>
            <a:ext cx="856004"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Graph</a:t>
            </a:r>
          </a:p>
        </p:txBody>
      </p:sp>
      <p:sp>
        <p:nvSpPr>
          <p:cNvPr id="2333" name="Shape 2333"/>
          <p:cNvSpPr/>
          <p:nvPr/>
        </p:nvSpPr>
        <p:spPr>
          <a:xfrm>
            <a:off x="2133600" y="3357105"/>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2334" name="Shape 2334"/>
          <p:cNvSpPr/>
          <p:nvPr/>
        </p:nvSpPr>
        <p:spPr>
          <a:xfrm>
            <a:off x="3387450" y="3303996"/>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cxnSp>
        <p:nvCxnSpPr>
          <p:cNvPr id="2335" name="Shape 2335"/>
          <p:cNvCxnSpPr>
            <a:stCxn id="2326" idx="4"/>
            <a:endCxn id="2325" idx="4"/>
          </p:cNvCxnSpPr>
          <p:nvPr/>
        </p:nvCxnSpPr>
        <p:spPr>
          <a:xfrm rot="-5400000">
            <a:off x="3287100" y="2729496"/>
            <a:ext cx="3300" cy="2462700"/>
          </a:xfrm>
          <a:prstGeom prst="curvedConnector3">
            <a:avLst>
              <a:gd name="adj1" fmla="val -7620017"/>
            </a:avLst>
          </a:prstGeom>
          <a:solidFill>
            <a:srgbClr val="00B8FF"/>
          </a:solidFill>
          <a:ln w="12700" cap="flat" cmpd="sng">
            <a:solidFill>
              <a:srgbClr val="404040"/>
            </a:solidFill>
            <a:prstDash val="solid"/>
            <a:round/>
            <a:headEnd type="none" w="med" len="med"/>
            <a:tailEnd type="triangle" w="lg" len="lg"/>
          </a:ln>
        </p:spPr>
      </p:cxnSp>
      <p:sp>
        <p:nvSpPr>
          <p:cNvPr id="2336" name="Shape 2336"/>
          <p:cNvSpPr txBox="1"/>
          <p:nvPr/>
        </p:nvSpPr>
        <p:spPr>
          <a:xfrm>
            <a:off x="3105725" y="3966705"/>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337" name="Shape 2337"/>
          <p:cNvSpPr/>
          <p:nvPr/>
        </p:nvSpPr>
        <p:spPr>
          <a:xfrm>
            <a:off x="2438400" y="4014075"/>
            <a:ext cx="2859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0.5</a:t>
            </a:r>
          </a:p>
        </p:txBody>
      </p:sp>
      <p:sp>
        <p:nvSpPr>
          <p:cNvPr id="2338" name="Shape 2338"/>
          <p:cNvSpPr/>
          <p:nvPr/>
        </p:nvSpPr>
        <p:spPr>
          <a:xfrm>
            <a:off x="3017980" y="4229941"/>
            <a:ext cx="685799"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s2, s3</a:t>
            </a:r>
          </a:p>
        </p:txBody>
      </p:sp>
      <p:sp>
        <p:nvSpPr>
          <p:cNvPr id="2339" name="Shape 2339"/>
          <p:cNvSpPr/>
          <p:nvPr/>
        </p:nvSpPr>
        <p:spPr>
          <a:xfrm>
            <a:off x="3733800" y="3421760"/>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340" name="Shape 2340"/>
          <p:cNvSpPr/>
          <p:nvPr/>
        </p:nvSpPr>
        <p:spPr>
          <a:xfrm>
            <a:off x="2514600" y="3421760"/>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341" name="Shape 2341"/>
          <p:cNvSpPr txBox="1"/>
          <p:nvPr/>
        </p:nvSpPr>
        <p:spPr>
          <a:xfrm>
            <a:off x="304800" y="1219200"/>
            <a:ext cx="1929000" cy="461700"/>
          </a:xfrm>
          <a:prstGeom prst="rect">
            <a:avLst/>
          </a:prstGeom>
          <a:noFill/>
          <a:ln>
            <a:noFill/>
          </a:ln>
        </p:spPr>
        <p:txBody>
          <a:bodyPr lIns="0" tIns="45700" rIns="0" bIns="45700" anchor="ctr" anchorCtr="0">
            <a:no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Known Models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sp>
        <p:nvSpPr>
          <p:cNvPr id="2346" name="Shape 2346"/>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Why Coherence is Important?</a:t>
            </a:r>
          </a:p>
        </p:txBody>
      </p:sp>
      <p:sp>
        <p:nvSpPr>
          <p:cNvPr id="2347" name="Shape 2347"/>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66</a:t>
            </a:fld>
            <a:endParaRPr lang="en-US" sz="1200">
              <a:solidFill>
                <a:srgbClr val="D10202"/>
              </a:solidFill>
              <a:latin typeface="Arial"/>
              <a:ea typeface="Arial"/>
              <a:cs typeface="Arial"/>
              <a:sym typeface="Arial"/>
            </a:endParaRPr>
          </a:p>
        </p:txBody>
      </p:sp>
      <p:sp>
        <p:nvSpPr>
          <p:cNvPr id="2348" name="Shape 2348"/>
          <p:cNvSpPr/>
          <p:nvPr/>
        </p:nvSpPr>
        <p:spPr>
          <a:xfrm>
            <a:off x="3151908" y="2278897"/>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49" name="Shape 2349"/>
          <p:cNvSpPr/>
          <p:nvPr/>
        </p:nvSpPr>
        <p:spPr>
          <a:xfrm>
            <a:off x="637308" y="22788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350" name="Shape 2350"/>
          <p:cNvCxnSpPr>
            <a:stCxn id="2351" idx="0"/>
            <a:endCxn id="2348" idx="0"/>
          </p:cNvCxnSpPr>
          <p:nvPr/>
        </p:nvCxnSpPr>
        <p:spPr>
          <a:xfrm rot="-5400000" flipH="1">
            <a:off x="2916108" y="1638397"/>
            <a:ext cx="600" cy="1281600"/>
          </a:xfrm>
          <a:prstGeom prst="curvedConnector3">
            <a:avLst>
              <a:gd name="adj1" fmla="val -39687500"/>
            </a:avLst>
          </a:prstGeom>
          <a:solidFill>
            <a:srgbClr val="00B8FF"/>
          </a:solidFill>
          <a:ln w="12700" cap="flat" cmpd="sng">
            <a:solidFill>
              <a:srgbClr val="404040"/>
            </a:solidFill>
            <a:prstDash val="solid"/>
            <a:round/>
            <a:headEnd type="none" w="med" len="med"/>
            <a:tailEnd type="triangle" w="lg" len="lg"/>
          </a:ln>
        </p:spPr>
      </p:cxnSp>
      <p:cxnSp>
        <p:nvCxnSpPr>
          <p:cNvPr id="2352" name="Shape 2352"/>
          <p:cNvCxnSpPr>
            <a:stCxn id="2349" idx="0"/>
          </p:cNvCxnSpPr>
          <p:nvPr/>
        </p:nvCxnSpPr>
        <p:spPr>
          <a:xfrm rot="-5400000">
            <a:off x="1678758" y="16820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353" name="Shape 2353"/>
          <p:cNvSpPr txBox="1"/>
          <p:nvPr/>
        </p:nvSpPr>
        <p:spPr>
          <a:xfrm>
            <a:off x="1246908" y="1794300"/>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351" name="Shape 2351"/>
          <p:cNvSpPr/>
          <p:nvPr/>
        </p:nvSpPr>
        <p:spPr>
          <a:xfrm>
            <a:off x="1780308" y="22788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354" name="Shape 2354"/>
          <p:cNvSpPr txBox="1"/>
          <p:nvPr/>
        </p:nvSpPr>
        <p:spPr>
          <a:xfrm>
            <a:off x="2618508" y="1794300"/>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355" name="Shape 2355"/>
          <p:cNvSpPr txBox="1"/>
          <p:nvPr/>
        </p:nvSpPr>
        <p:spPr>
          <a:xfrm>
            <a:off x="2057400" y="25908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s1</a:t>
            </a:r>
          </a:p>
        </p:txBody>
      </p:sp>
      <p:sp>
        <p:nvSpPr>
          <p:cNvPr id="2356" name="Shape 2356"/>
          <p:cNvSpPr txBox="1"/>
          <p:nvPr/>
        </p:nvSpPr>
        <p:spPr>
          <a:xfrm>
            <a:off x="5410200" y="25146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s2</a:t>
            </a:r>
          </a:p>
        </p:txBody>
      </p:sp>
      <p:sp>
        <p:nvSpPr>
          <p:cNvPr id="2357" name="Shape 2357"/>
          <p:cNvSpPr txBox="1"/>
          <p:nvPr/>
        </p:nvSpPr>
        <p:spPr>
          <a:xfrm>
            <a:off x="7772400" y="25146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s3</a:t>
            </a:r>
          </a:p>
        </p:txBody>
      </p:sp>
      <p:sp>
        <p:nvSpPr>
          <p:cNvPr id="2358" name="Shape 2358"/>
          <p:cNvSpPr/>
          <p:nvPr/>
        </p:nvSpPr>
        <p:spPr>
          <a:xfrm>
            <a:off x="4419600" y="22026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359" name="Shape 2359"/>
          <p:cNvCxnSpPr>
            <a:stCxn id="2358" idx="0"/>
          </p:cNvCxnSpPr>
          <p:nvPr/>
        </p:nvCxnSpPr>
        <p:spPr>
          <a:xfrm rot="-5400000">
            <a:off x="5461050" y="16058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360" name="Shape 2360"/>
          <p:cNvSpPr txBox="1"/>
          <p:nvPr/>
        </p:nvSpPr>
        <p:spPr>
          <a:xfrm>
            <a:off x="5181600" y="1718100"/>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361" name="Shape 2361"/>
          <p:cNvSpPr/>
          <p:nvPr/>
        </p:nvSpPr>
        <p:spPr>
          <a:xfrm>
            <a:off x="5562600" y="22026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62" name="Shape 2362"/>
          <p:cNvSpPr/>
          <p:nvPr/>
        </p:nvSpPr>
        <p:spPr>
          <a:xfrm>
            <a:off x="6858000" y="22026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363" name="Shape 2363"/>
          <p:cNvCxnSpPr>
            <a:stCxn id="2362" idx="0"/>
          </p:cNvCxnSpPr>
          <p:nvPr/>
        </p:nvCxnSpPr>
        <p:spPr>
          <a:xfrm rot="-5400000">
            <a:off x="7899450" y="16058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364" name="Shape 2364"/>
          <p:cNvSpPr txBox="1"/>
          <p:nvPr/>
        </p:nvSpPr>
        <p:spPr>
          <a:xfrm>
            <a:off x="7599818" y="1718100"/>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365" name="Shape 2365"/>
          <p:cNvSpPr/>
          <p:nvPr/>
        </p:nvSpPr>
        <p:spPr>
          <a:xfrm>
            <a:off x="8001000" y="22026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66" name="Shape 2366"/>
          <p:cNvSpPr/>
          <p:nvPr/>
        </p:nvSpPr>
        <p:spPr>
          <a:xfrm>
            <a:off x="4114800" y="3608796"/>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67" name="Shape 2367"/>
          <p:cNvSpPr/>
          <p:nvPr/>
        </p:nvSpPr>
        <p:spPr>
          <a:xfrm>
            <a:off x="1600200" y="3608796"/>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368" name="Shape 2368"/>
          <p:cNvCxnSpPr>
            <a:stCxn id="2369" idx="0"/>
            <a:endCxn id="2366" idx="0"/>
          </p:cNvCxnSpPr>
          <p:nvPr/>
        </p:nvCxnSpPr>
        <p:spPr>
          <a:xfrm rot="-5400000" flipH="1">
            <a:off x="3879000" y="2968296"/>
            <a:ext cx="600" cy="1281600"/>
          </a:xfrm>
          <a:prstGeom prst="curvedConnector3">
            <a:avLst>
              <a:gd name="adj1" fmla="val -39687500"/>
            </a:avLst>
          </a:prstGeom>
          <a:solidFill>
            <a:srgbClr val="00B8FF"/>
          </a:solidFill>
          <a:ln w="12700" cap="flat" cmpd="sng">
            <a:solidFill>
              <a:srgbClr val="404040"/>
            </a:solidFill>
            <a:prstDash val="solid"/>
            <a:round/>
            <a:headEnd type="none" w="med" len="med"/>
            <a:tailEnd type="triangle" w="lg" len="lg"/>
          </a:ln>
        </p:spPr>
      </p:cxnSp>
      <p:cxnSp>
        <p:nvCxnSpPr>
          <p:cNvPr id="2370" name="Shape 2370"/>
          <p:cNvCxnSpPr>
            <a:stCxn id="2367" idx="0"/>
          </p:cNvCxnSpPr>
          <p:nvPr/>
        </p:nvCxnSpPr>
        <p:spPr>
          <a:xfrm rot="-5400000">
            <a:off x="2641650" y="3011946"/>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371" name="Shape 2371"/>
          <p:cNvSpPr txBox="1"/>
          <p:nvPr/>
        </p:nvSpPr>
        <p:spPr>
          <a:xfrm>
            <a:off x="2209800" y="3124200"/>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369" name="Shape 2369"/>
          <p:cNvSpPr/>
          <p:nvPr/>
        </p:nvSpPr>
        <p:spPr>
          <a:xfrm>
            <a:off x="2743200" y="3608796"/>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372" name="Shape 2372"/>
          <p:cNvSpPr txBox="1"/>
          <p:nvPr/>
        </p:nvSpPr>
        <p:spPr>
          <a:xfrm>
            <a:off x="3581400" y="3124200"/>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373" name="Shape 2373"/>
          <p:cNvSpPr txBox="1"/>
          <p:nvPr/>
        </p:nvSpPr>
        <p:spPr>
          <a:xfrm>
            <a:off x="466297" y="3463514"/>
            <a:ext cx="856004"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Graph</a:t>
            </a:r>
          </a:p>
        </p:txBody>
      </p:sp>
      <p:sp>
        <p:nvSpPr>
          <p:cNvPr id="2374" name="Shape 2374"/>
          <p:cNvSpPr/>
          <p:nvPr/>
        </p:nvSpPr>
        <p:spPr>
          <a:xfrm>
            <a:off x="2133600" y="3357105"/>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2375" name="Shape 2375"/>
          <p:cNvSpPr/>
          <p:nvPr/>
        </p:nvSpPr>
        <p:spPr>
          <a:xfrm>
            <a:off x="3387450" y="3303996"/>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cxnSp>
        <p:nvCxnSpPr>
          <p:cNvPr id="2376" name="Shape 2376"/>
          <p:cNvCxnSpPr>
            <a:stCxn id="2367" idx="4"/>
            <a:endCxn id="2366" idx="4"/>
          </p:cNvCxnSpPr>
          <p:nvPr/>
        </p:nvCxnSpPr>
        <p:spPr>
          <a:xfrm rot="-5400000">
            <a:off x="3287100" y="2729496"/>
            <a:ext cx="3300" cy="2462700"/>
          </a:xfrm>
          <a:prstGeom prst="curvedConnector3">
            <a:avLst>
              <a:gd name="adj1" fmla="val -7620017"/>
            </a:avLst>
          </a:prstGeom>
          <a:solidFill>
            <a:srgbClr val="00B8FF"/>
          </a:solidFill>
          <a:ln w="12700" cap="flat" cmpd="sng">
            <a:solidFill>
              <a:srgbClr val="404040"/>
            </a:solidFill>
            <a:prstDash val="solid"/>
            <a:round/>
            <a:headEnd type="none" w="med" len="med"/>
            <a:tailEnd type="triangle" w="lg" len="lg"/>
          </a:ln>
        </p:spPr>
      </p:cxnSp>
      <p:sp>
        <p:nvSpPr>
          <p:cNvPr id="2377" name="Shape 2377"/>
          <p:cNvSpPr txBox="1"/>
          <p:nvPr/>
        </p:nvSpPr>
        <p:spPr>
          <a:xfrm>
            <a:off x="3105725" y="3966705"/>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378" name="Shape 2378"/>
          <p:cNvSpPr/>
          <p:nvPr/>
        </p:nvSpPr>
        <p:spPr>
          <a:xfrm>
            <a:off x="2438400" y="4014075"/>
            <a:ext cx="2859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0.5</a:t>
            </a:r>
          </a:p>
        </p:txBody>
      </p:sp>
      <p:sp>
        <p:nvSpPr>
          <p:cNvPr id="2379" name="Shape 2379"/>
          <p:cNvSpPr/>
          <p:nvPr/>
        </p:nvSpPr>
        <p:spPr>
          <a:xfrm>
            <a:off x="3017980" y="4229941"/>
            <a:ext cx="685799"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s2, s3</a:t>
            </a:r>
          </a:p>
        </p:txBody>
      </p:sp>
      <p:sp>
        <p:nvSpPr>
          <p:cNvPr id="2380" name="Shape 2380"/>
          <p:cNvSpPr/>
          <p:nvPr/>
        </p:nvSpPr>
        <p:spPr>
          <a:xfrm>
            <a:off x="3733800" y="3421760"/>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381" name="Shape 2381"/>
          <p:cNvSpPr/>
          <p:nvPr/>
        </p:nvSpPr>
        <p:spPr>
          <a:xfrm>
            <a:off x="2514600" y="3421760"/>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382" name="Shape 2382"/>
          <p:cNvSpPr txBox="1"/>
          <p:nvPr/>
        </p:nvSpPr>
        <p:spPr>
          <a:xfrm>
            <a:off x="304800" y="1219200"/>
            <a:ext cx="1929000" cy="461700"/>
          </a:xfrm>
          <a:prstGeom prst="rect">
            <a:avLst/>
          </a:prstGeom>
          <a:noFill/>
          <a:ln>
            <a:noFill/>
          </a:ln>
        </p:spPr>
        <p:txBody>
          <a:bodyPr lIns="0" tIns="45700" rIns="0" bIns="45700" anchor="ctr" anchorCtr="0">
            <a:no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Known Models</a:t>
            </a:r>
          </a:p>
        </p:txBody>
      </p:sp>
      <p:sp>
        <p:nvSpPr>
          <p:cNvPr id="2383" name="Shape 2383"/>
          <p:cNvSpPr txBox="1"/>
          <p:nvPr/>
        </p:nvSpPr>
        <p:spPr>
          <a:xfrm>
            <a:off x="5434298" y="3278810"/>
            <a:ext cx="2181599" cy="831000"/>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Semantic types</a:t>
            </a:r>
          </a:p>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of a new source</a:t>
            </a:r>
          </a:p>
        </p:txBody>
      </p:sp>
      <p:sp>
        <p:nvSpPr>
          <p:cNvPr id="2384" name="Shape 2384"/>
          <p:cNvSpPr txBox="1"/>
          <p:nvPr/>
        </p:nvSpPr>
        <p:spPr>
          <a:xfrm>
            <a:off x="7696200" y="3236375"/>
            <a:ext cx="829200" cy="307800"/>
          </a:xfrm>
          <a:prstGeom prst="rect">
            <a:avLst/>
          </a:prstGeom>
          <a:noFill/>
          <a:ln>
            <a:noFill/>
          </a:ln>
        </p:spPr>
        <p:txBody>
          <a:bodyPr wrap="none" lIns="0" tIns="0" rIns="0" bIns="0" anchor="t" anchorCtr="0">
            <a:spAutoFit/>
          </a:bodyPr>
          <a:lstStyle/>
          <a:p>
            <a:pPr marL="0" marR="0" lvl="0" indent="0" algn="l" rtl="0">
              <a:spcBef>
                <a:spcPts val="0"/>
              </a:spcBef>
              <a:spcAft>
                <a:spcPts val="0"/>
              </a:spcAft>
              <a:buSzPct val="25000"/>
              <a:buNone/>
            </a:pPr>
            <a:r>
              <a:rPr lang="en-US" sz="2000" dirty="0">
                <a:solidFill>
                  <a:srgbClr val="000000"/>
                </a:solidFill>
                <a:latin typeface="Arial" panose="020B0604020202020204" pitchFamily="34" charset="0"/>
                <a:ea typeface="Trebuchet MS"/>
                <a:cs typeface="Arial" panose="020B0604020202020204" pitchFamily="34" charset="0"/>
                <a:sym typeface="Trebuchet MS"/>
              </a:rPr>
              <a:t>Person</a:t>
            </a:r>
          </a:p>
        </p:txBody>
      </p:sp>
      <p:sp>
        <p:nvSpPr>
          <p:cNvPr id="2385" name="Shape 2385"/>
          <p:cNvSpPr txBox="1"/>
          <p:nvPr/>
        </p:nvSpPr>
        <p:spPr>
          <a:xfrm>
            <a:off x="7696200" y="3564253"/>
            <a:ext cx="655629" cy="307777"/>
          </a:xfrm>
          <a:prstGeom prst="rect">
            <a:avLst/>
          </a:prstGeom>
          <a:noFill/>
          <a:ln>
            <a:noFill/>
          </a:ln>
        </p:spPr>
        <p:txBody>
          <a:bodyPr wrap="none" lIns="0" tIns="0" rIns="0" bIns="0" anchor="t" anchorCtr="0">
            <a:spAutoFit/>
          </a:bodyPr>
          <a:lstStyle/>
          <a:p>
            <a:pPr marL="0" marR="0" lvl="0" indent="0" algn="l" rtl="0">
              <a:spcBef>
                <a:spcPts val="0"/>
              </a:spcBef>
              <a:spcAft>
                <a:spcPts val="0"/>
              </a:spcAft>
              <a:buSzPct val="25000"/>
              <a:buNone/>
            </a:pPr>
            <a:r>
              <a:rPr lang="en-US" sz="2000" dirty="0">
                <a:solidFill>
                  <a:srgbClr val="000000"/>
                </a:solidFill>
                <a:latin typeface="Arial" panose="020B0604020202020204" pitchFamily="34" charset="0"/>
                <a:ea typeface="Trebuchet MS"/>
                <a:cs typeface="Arial" panose="020B0604020202020204" pitchFamily="34" charset="0"/>
                <a:sym typeface="Trebuchet MS"/>
              </a:rPr>
              <a:t>Event</a:t>
            </a:r>
          </a:p>
        </p:txBody>
      </p:sp>
      <p:sp>
        <p:nvSpPr>
          <p:cNvPr id="2386" name="Shape 2386"/>
          <p:cNvSpPr txBox="1"/>
          <p:nvPr/>
        </p:nvSpPr>
        <p:spPr>
          <a:xfrm>
            <a:off x="7696200" y="3922164"/>
            <a:ext cx="642805" cy="307777"/>
          </a:xfrm>
          <a:prstGeom prst="rect">
            <a:avLst/>
          </a:prstGeom>
          <a:noFill/>
          <a:ln>
            <a:noFill/>
          </a:ln>
        </p:spPr>
        <p:txBody>
          <a:bodyPr wrap="none" lIns="0" tIns="0" rIns="0" bIns="0" anchor="t" anchorCtr="0">
            <a:spAutoFit/>
          </a:bodyPr>
          <a:lstStyle/>
          <a:p>
            <a:pPr marL="0" marR="0" lvl="0" indent="0" algn="l" rtl="0">
              <a:spcBef>
                <a:spcPts val="0"/>
              </a:spcBef>
              <a:spcAft>
                <a:spcPts val="0"/>
              </a:spcAft>
              <a:buSzPct val="25000"/>
              <a:buNone/>
            </a:pPr>
            <a:r>
              <a:rPr lang="en-US" sz="2000" dirty="0">
                <a:solidFill>
                  <a:srgbClr val="000000"/>
                </a:solidFill>
                <a:latin typeface="Arial" panose="020B0604020202020204" pitchFamily="34" charset="0"/>
                <a:ea typeface="Trebuchet MS"/>
                <a:cs typeface="Arial" panose="020B0604020202020204" pitchFamily="34" charset="0"/>
                <a:sym typeface="Trebuchet MS"/>
              </a:rPr>
              <a:t>Place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Shape 2391"/>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Why Coherence is Important?</a:t>
            </a:r>
          </a:p>
        </p:txBody>
      </p:sp>
      <p:sp>
        <p:nvSpPr>
          <p:cNvPr id="2392" name="Shape 2392"/>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67</a:t>
            </a:fld>
            <a:endParaRPr lang="en-US" sz="1200">
              <a:solidFill>
                <a:srgbClr val="D10202"/>
              </a:solidFill>
              <a:latin typeface="Arial"/>
              <a:ea typeface="Arial"/>
              <a:cs typeface="Arial"/>
              <a:sym typeface="Arial"/>
            </a:endParaRPr>
          </a:p>
        </p:txBody>
      </p:sp>
      <p:sp>
        <p:nvSpPr>
          <p:cNvPr id="2393" name="Shape 2393"/>
          <p:cNvSpPr/>
          <p:nvPr/>
        </p:nvSpPr>
        <p:spPr>
          <a:xfrm>
            <a:off x="3151908" y="2278897"/>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394" name="Shape 2394"/>
          <p:cNvSpPr/>
          <p:nvPr/>
        </p:nvSpPr>
        <p:spPr>
          <a:xfrm>
            <a:off x="637308" y="22788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395" name="Shape 2395"/>
          <p:cNvCxnSpPr>
            <a:stCxn id="2396" idx="0"/>
            <a:endCxn id="2393" idx="0"/>
          </p:cNvCxnSpPr>
          <p:nvPr/>
        </p:nvCxnSpPr>
        <p:spPr>
          <a:xfrm rot="-5400000" flipH="1">
            <a:off x="2916108" y="1638397"/>
            <a:ext cx="600" cy="1281600"/>
          </a:xfrm>
          <a:prstGeom prst="curvedConnector3">
            <a:avLst>
              <a:gd name="adj1" fmla="val -39687500"/>
            </a:avLst>
          </a:prstGeom>
          <a:solidFill>
            <a:srgbClr val="00B8FF"/>
          </a:solidFill>
          <a:ln w="12700" cap="flat" cmpd="sng">
            <a:solidFill>
              <a:srgbClr val="404040"/>
            </a:solidFill>
            <a:prstDash val="solid"/>
            <a:round/>
            <a:headEnd type="none" w="med" len="med"/>
            <a:tailEnd type="triangle" w="lg" len="lg"/>
          </a:ln>
        </p:spPr>
      </p:cxnSp>
      <p:cxnSp>
        <p:nvCxnSpPr>
          <p:cNvPr id="2397" name="Shape 2397"/>
          <p:cNvCxnSpPr>
            <a:stCxn id="2394" idx="0"/>
          </p:cNvCxnSpPr>
          <p:nvPr/>
        </p:nvCxnSpPr>
        <p:spPr>
          <a:xfrm rot="-5400000">
            <a:off x="1678758" y="16820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398" name="Shape 2398"/>
          <p:cNvSpPr txBox="1"/>
          <p:nvPr/>
        </p:nvSpPr>
        <p:spPr>
          <a:xfrm>
            <a:off x="1246908" y="1794300"/>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396" name="Shape 2396"/>
          <p:cNvSpPr/>
          <p:nvPr/>
        </p:nvSpPr>
        <p:spPr>
          <a:xfrm>
            <a:off x="1780308" y="22788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399" name="Shape 2399"/>
          <p:cNvSpPr txBox="1"/>
          <p:nvPr/>
        </p:nvSpPr>
        <p:spPr>
          <a:xfrm>
            <a:off x="2618508" y="1794300"/>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400" name="Shape 2400"/>
          <p:cNvSpPr txBox="1"/>
          <p:nvPr/>
        </p:nvSpPr>
        <p:spPr>
          <a:xfrm>
            <a:off x="2057400" y="25908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s1</a:t>
            </a:r>
          </a:p>
        </p:txBody>
      </p:sp>
      <p:sp>
        <p:nvSpPr>
          <p:cNvPr id="2401" name="Shape 2401"/>
          <p:cNvSpPr txBox="1"/>
          <p:nvPr/>
        </p:nvSpPr>
        <p:spPr>
          <a:xfrm>
            <a:off x="5410200" y="25146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s2</a:t>
            </a:r>
          </a:p>
        </p:txBody>
      </p:sp>
      <p:sp>
        <p:nvSpPr>
          <p:cNvPr id="2402" name="Shape 2402"/>
          <p:cNvSpPr txBox="1"/>
          <p:nvPr/>
        </p:nvSpPr>
        <p:spPr>
          <a:xfrm>
            <a:off x="7772400" y="2514638"/>
            <a:ext cx="325410"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s3</a:t>
            </a:r>
          </a:p>
        </p:txBody>
      </p:sp>
      <p:sp>
        <p:nvSpPr>
          <p:cNvPr id="2403" name="Shape 2403"/>
          <p:cNvSpPr/>
          <p:nvPr/>
        </p:nvSpPr>
        <p:spPr>
          <a:xfrm>
            <a:off x="4419600" y="22026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404" name="Shape 2404"/>
          <p:cNvCxnSpPr>
            <a:stCxn id="2403" idx="0"/>
          </p:cNvCxnSpPr>
          <p:nvPr/>
        </p:nvCxnSpPr>
        <p:spPr>
          <a:xfrm rot="-5400000">
            <a:off x="5461050" y="16058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405" name="Shape 2405"/>
          <p:cNvSpPr txBox="1"/>
          <p:nvPr/>
        </p:nvSpPr>
        <p:spPr>
          <a:xfrm>
            <a:off x="5181600" y="1718100"/>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406" name="Shape 2406"/>
          <p:cNvSpPr/>
          <p:nvPr/>
        </p:nvSpPr>
        <p:spPr>
          <a:xfrm>
            <a:off x="5562600" y="22026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407" name="Shape 2407"/>
          <p:cNvSpPr/>
          <p:nvPr/>
        </p:nvSpPr>
        <p:spPr>
          <a:xfrm>
            <a:off x="6858000" y="2202697"/>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408" name="Shape 2408"/>
          <p:cNvCxnSpPr>
            <a:stCxn id="2407" idx="0"/>
          </p:cNvCxnSpPr>
          <p:nvPr/>
        </p:nvCxnSpPr>
        <p:spPr>
          <a:xfrm rot="-5400000">
            <a:off x="7899450" y="1605847"/>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409" name="Shape 2409"/>
          <p:cNvSpPr txBox="1"/>
          <p:nvPr/>
        </p:nvSpPr>
        <p:spPr>
          <a:xfrm>
            <a:off x="7599818" y="1718100"/>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410" name="Shape 2410"/>
          <p:cNvSpPr/>
          <p:nvPr/>
        </p:nvSpPr>
        <p:spPr>
          <a:xfrm>
            <a:off x="8001000" y="2202697"/>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411" name="Shape 2411"/>
          <p:cNvSpPr/>
          <p:nvPr/>
        </p:nvSpPr>
        <p:spPr>
          <a:xfrm>
            <a:off x="4114800" y="3608796"/>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412" name="Shape 2412"/>
          <p:cNvSpPr/>
          <p:nvPr/>
        </p:nvSpPr>
        <p:spPr>
          <a:xfrm>
            <a:off x="1600200" y="3608796"/>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413" name="Shape 2413"/>
          <p:cNvCxnSpPr>
            <a:stCxn id="2414" idx="0"/>
            <a:endCxn id="2411" idx="0"/>
          </p:cNvCxnSpPr>
          <p:nvPr/>
        </p:nvCxnSpPr>
        <p:spPr>
          <a:xfrm rot="-5400000" flipH="1">
            <a:off x="3879000" y="2968296"/>
            <a:ext cx="600" cy="1281600"/>
          </a:xfrm>
          <a:prstGeom prst="curvedConnector3">
            <a:avLst>
              <a:gd name="adj1" fmla="val -39687500"/>
            </a:avLst>
          </a:prstGeom>
          <a:solidFill>
            <a:srgbClr val="00B8FF"/>
          </a:solidFill>
          <a:ln w="12700" cap="flat" cmpd="sng">
            <a:solidFill>
              <a:srgbClr val="404040"/>
            </a:solidFill>
            <a:prstDash val="solid"/>
            <a:round/>
            <a:headEnd type="none" w="med" len="med"/>
            <a:tailEnd type="triangle" w="lg" len="lg"/>
          </a:ln>
        </p:spPr>
      </p:cxnSp>
      <p:cxnSp>
        <p:nvCxnSpPr>
          <p:cNvPr id="2415" name="Shape 2415"/>
          <p:cNvCxnSpPr>
            <a:stCxn id="2412" idx="0"/>
          </p:cNvCxnSpPr>
          <p:nvPr/>
        </p:nvCxnSpPr>
        <p:spPr>
          <a:xfrm rot="-5400000">
            <a:off x="2641650" y="3011946"/>
            <a:ext cx="12600" cy="11811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416" name="Shape 2416"/>
          <p:cNvSpPr txBox="1"/>
          <p:nvPr/>
        </p:nvSpPr>
        <p:spPr>
          <a:xfrm>
            <a:off x="2209800" y="3124200"/>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414" name="Shape 2414"/>
          <p:cNvSpPr/>
          <p:nvPr/>
        </p:nvSpPr>
        <p:spPr>
          <a:xfrm>
            <a:off x="2743200" y="3608796"/>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417" name="Shape 2417"/>
          <p:cNvSpPr txBox="1"/>
          <p:nvPr/>
        </p:nvSpPr>
        <p:spPr>
          <a:xfrm>
            <a:off x="3581400" y="3124200"/>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418" name="Shape 2418"/>
          <p:cNvSpPr/>
          <p:nvPr/>
        </p:nvSpPr>
        <p:spPr>
          <a:xfrm>
            <a:off x="2133600" y="3357105"/>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2419" name="Shape 2419"/>
          <p:cNvSpPr/>
          <p:nvPr/>
        </p:nvSpPr>
        <p:spPr>
          <a:xfrm>
            <a:off x="3387450" y="3303996"/>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cxnSp>
        <p:nvCxnSpPr>
          <p:cNvPr id="2420" name="Shape 2420"/>
          <p:cNvCxnSpPr>
            <a:stCxn id="2412" idx="4"/>
            <a:endCxn id="2411" idx="4"/>
          </p:cNvCxnSpPr>
          <p:nvPr/>
        </p:nvCxnSpPr>
        <p:spPr>
          <a:xfrm rot="-5400000">
            <a:off x="3287100" y="2729496"/>
            <a:ext cx="3300" cy="2462700"/>
          </a:xfrm>
          <a:prstGeom prst="curvedConnector3">
            <a:avLst>
              <a:gd name="adj1" fmla="val -7620017"/>
            </a:avLst>
          </a:prstGeom>
          <a:solidFill>
            <a:srgbClr val="00B8FF"/>
          </a:solidFill>
          <a:ln w="12700" cap="flat" cmpd="sng">
            <a:solidFill>
              <a:srgbClr val="404040"/>
            </a:solidFill>
            <a:prstDash val="solid"/>
            <a:round/>
            <a:headEnd type="none" w="med" len="med"/>
            <a:tailEnd type="triangle" w="lg" len="lg"/>
          </a:ln>
        </p:spPr>
      </p:cxnSp>
      <p:sp>
        <p:nvSpPr>
          <p:cNvPr id="2421" name="Shape 2421"/>
          <p:cNvSpPr txBox="1"/>
          <p:nvPr/>
        </p:nvSpPr>
        <p:spPr>
          <a:xfrm>
            <a:off x="3105725" y="3966705"/>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422" name="Shape 2422"/>
          <p:cNvSpPr/>
          <p:nvPr/>
        </p:nvSpPr>
        <p:spPr>
          <a:xfrm>
            <a:off x="2438400" y="4014075"/>
            <a:ext cx="2859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0.5</a:t>
            </a:r>
          </a:p>
        </p:txBody>
      </p:sp>
      <p:sp>
        <p:nvSpPr>
          <p:cNvPr id="2423" name="Shape 2423"/>
          <p:cNvSpPr/>
          <p:nvPr/>
        </p:nvSpPr>
        <p:spPr>
          <a:xfrm>
            <a:off x="3017980" y="4229941"/>
            <a:ext cx="685799"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s2, s3</a:t>
            </a:r>
          </a:p>
        </p:txBody>
      </p:sp>
      <p:sp>
        <p:nvSpPr>
          <p:cNvPr id="2424" name="Shape 2424"/>
          <p:cNvSpPr/>
          <p:nvPr/>
        </p:nvSpPr>
        <p:spPr>
          <a:xfrm>
            <a:off x="3733800" y="3421760"/>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425" name="Shape 2425"/>
          <p:cNvSpPr/>
          <p:nvPr/>
        </p:nvSpPr>
        <p:spPr>
          <a:xfrm>
            <a:off x="2514600" y="3421760"/>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426" name="Shape 2426"/>
          <p:cNvSpPr txBox="1"/>
          <p:nvPr/>
        </p:nvSpPr>
        <p:spPr>
          <a:xfrm>
            <a:off x="304800" y="4648200"/>
            <a:ext cx="2599800" cy="461700"/>
          </a:xfrm>
          <a:prstGeom prst="rect">
            <a:avLst/>
          </a:prstGeom>
          <a:noFill/>
          <a:ln>
            <a:noFill/>
          </a:ln>
        </p:spPr>
        <p:txBody>
          <a:bodyPr lIns="0" tIns="45700" rIns="0" bIns="45700" anchor="ctr" anchorCtr="0">
            <a:no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Top 3 Steiner trees</a:t>
            </a:r>
          </a:p>
        </p:txBody>
      </p:sp>
      <p:sp>
        <p:nvSpPr>
          <p:cNvPr id="2427" name="Shape 2427"/>
          <p:cNvSpPr txBox="1"/>
          <p:nvPr/>
        </p:nvSpPr>
        <p:spPr>
          <a:xfrm>
            <a:off x="304800" y="1219200"/>
            <a:ext cx="1929000" cy="461700"/>
          </a:xfrm>
          <a:prstGeom prst="rect">
            <a:avLst/>
          </a:prstGeom>
          <a:noFill/>
          <a:ln>
            <a:noFill/>
          </a:ln>
        </p:spPr>
        <p:txBody>
          <a:bodyPr lIns="0" tIns="45700" rIns="0" bIns="45700" anchor="ctr" anchorCtr="0">
            <a:no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Known Models</a:t>
            </a:r>
          </a:p>
        </p:txBody>
      </p:sp>
      <p:sp>
        <p:nvSpPr>
          <p:cNvPr id="2428" name="Shape 2428"/>
          <p:cNvSpPr/>
          <p:nvPr/>
        </p:nvSpPr>
        <p:spPr>
          <a:xfrm>
            <a:off x="2161308" y="5666196"/>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429" name="Shape 2429"/>
          <p:cNvSpPr/>
          <p:nvPr/>
        </p:nvSpPr>
        <p:spPr>
          <a:xfrm>
            <a:off x="103908" y="5666196"/>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430" name="Shape 2430"/>
          <p:cNvCxnSpPr>
            <a:stCxn id="2429" idx="0"/>
          </p:cNvCxnSpPr>
          <p:nvPr/>
        </p:nvCxnSpPr>
        <p:spPr>
          <a:xfrm rot="-5400000">
            <a:off x="1069158" y="5145546"/>
            <a:ext cx="12600" cy="10287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431" name="Shape 2431"/>
          <p:cNvSpPr txBox="1"/>
          <p:nvPr/>
        </p:nvSpPr>
        <p:spPr>
          <a:xfrm>
            <a:off x="713508" y="5181600"/>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432" name="Shape 2432"/>
          <p:cNvSpPr/>
          <p:nvPr/>
        </p:nvSpPr>
        <p:spPr>
          <a:xfrm>
            <a:off x="1094508" y="5666196"/>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433" name="Shape 2433"/>
          <p:cNvSpPr/>
          <p:nvPr/>
        </p:nvSpPr>
        <p:spPr>
          <a:xfrm>
            <a:off x="637308" y="5414505"/>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cxnSp>
        <p:nvCxnSpPr>
          <p:cNvPr id="2434" name="Shape 2434"/>
          <p:cNvCxnSpPr>
            <a:stCxn id="2429" idx="4"/>
            <a:endCxn id="2428" idx="4"/>
          </p:cNvCxnSpPr>
          <p:nvPr/>
        </p:nvCxnSpPr>
        <p:spPr>
          <a:xfrm rot="-5400000">
            <a:off x="1562208" y="5015496"/>
            <a:ext cx="3300" cy="2005500"/>
          </a:xfrm>
          <a:prstGeom prst="curvedConnector3">
            <a:avLst>
              <a:gd name="adj1" fmla="val -7620017"/>
            </a:avLst>
          </a:prstGeom>
          <a:solidFill>
            <a:srgbClr val="00B8FF"/>
          </a:solidFill>
          <a:ln w="12700" cap="flat" cmpd="sng">
            <a:solidFill>
              <a:srgbClr val="404040"/>
            </a:solidFill>
            <a:prstDash val="solid"/>
            <a:round/>
            <a:headEnd type="none" w="med" len="med"/>
            <a:tailEnd type="triangle" w="lg" len="lg"/>
          </a:ln>
        </p:spPr>
      </p:cxnSp>
      <p:sp>
        <p:nvSpPr>
          <p:cNvPr id="2435" name="Shape 2435"/>
          <p:cNvSpPr txBox="1"/>
          <p:nvPr/>
        </p:nvSpPr>
        <p:spPr>
          <a:xfrm>
            <a:off x="1609433" y="6024105"/>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436" name="Shape 2436"/>
          <p:cNvSpPr/>
          <p:nvPr/>
        </p:nvSpPr>
        <p:spPr>
          <a:xfrm>
            <a:off x="942100" y="6071475"/>
            <a:ext cx="2859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0.5</a:t>
            </a:r>
          </a:p>
        </p:txBody>
      </p:sp>
      <p:sp>
        <p:nvSpPr>
          <p:cNvPr id="2437" name="Shape 2437"/>
          <p:cNvSpPr/>
          <p:nvPr/>
        </p:nvSpPr>
        <p:spPr>
          <a:xfrm>
            <a:off x="1521688" y="6287341"/>
            <a:ext cx="685799"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s2, s3</a:t>
            </a:r>
          </a:p>
        </p:txBody>
      </p:sp>
      <p:sp>
        <p:nvSpPr>
          <p:cNvPr id="2438" name="Shape 2438"/>
          <p:cNvSpPr/>
          <p:nvPr/>
        </p:nvSpPr>
        <p:spPr>
          <a:xfrm>
            <a:off x="1018308" y="5479160"/>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439" name="Shape 2439"/>
          <p:cNvSpPr/>
          <p:nvPr/>
        </p:nvSpPr>
        <p:spPr>
          <a:xfrm>
            <a:off x="5257800" y="5627255"/>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440" name="Shape 2440"/>
          <p:cNvSpPr/>
          <p:nvPr/>
        </p:nvSpPr>
        <p:spPr>
          <a:xfrm>
            <a:off x="3124200" y="5627255"/>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441" name="Shape 2441"/>
          <p:cNvCxnSpPr>
            <a:stCxn id="2442" idx="0"/>
            <a:endCxn id="2439" idx="0"/>
          </p:cNvCxnSpPr>
          <p:nvPr/>
        </p:nvCxnSpPr>
        <p:spPr>
          <a:xfrm rot="-5400000" flipH="1">
            <a:off x="5136300" y="5101055"/>
            <a:ext cx="600" cy="1053000"/>
          </a:xfrm>
          <a:prstGeom prst="curvedConnector3">
            <a:avLst>
              <a:gd name="adj1" fmla="val -39687500"/>
            </a:avLst>
          </a:prstGeom>
          <a:solidFill>
            <a:srgbClr val="00B8FF"/>
          </a:solidFill>
          <a:ln w="12700" cap="flat" cmpd="sng">
            <a:solidFill>
              <a:srgbClr val="404040"/>
            </a:solidFill>
            <a:prstDash val="solid"/>
            <a:round/>
            <a:headEnd type="none" w="med" len="med"/>
            <a:tailEnd type="triangle" w="lg" len="lg"/>
          </a:ln>
        </p:spPr>
      </p:cxnSp>
      <p:sp>
        <p:nvSpPr>
          <p:cNvPr id="2442" name="Shape 2442"/>
          <p:cNvSpPr/>
          <p:nvPr/>
        </p:nvSpPr>
        <p:spPr>
          <a:xfrm>
            <a:off x="4114800" y="5627255"/>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443" name="Shape 2443"/>
          <p:cNvSpPr txBox="1"/>
          <p:nvPr/>
        </p:nvSpPr>
        <p:spPr>
          <a:xfrm>
            <a:off x="4953000" y="5142658"/>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444" name="Shape 2444"/>
          <p:cNvSpPr/>
          <p:nvPr/>
        </p:nvSpPr>
        <p:spPr>
          <a:xfrm>
            <a:off x="4648200" y="5334000"/>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cxnSp>
        <p:nvCxnSpPr>
          <p:cNvPr id="2445" name="Shape 2445"/>
          <p:cNvCxnSpPr>
            <a:stCxn id="2440" idx="4"/>
            <a:endCxn id="2439" idx="4"/>
          </p:cNvCxnSpPr>
          <p:nvPr/>
        </p:nvCxnSpPr>
        <p:spPr>
          <a:xfrm rot="-5400000">
            <a:off x="4620600" y="4938455"/>
            <a:ext cx="3300" cy="2081700"/>
          </a:xfrm>
          <a:prstGeom prst="curvedConnector3">
            <a:avLst>
              <a:gd name="adj1" fmla="val -7620017"/>
            </a:avLst>
          </a:prstGeom>
          <a:solidFill>
            <a:srgbClr val="00B8FF"/>
          </a:solidFill>
          <a:ln w="12700" cap="flat" cmpd="sng">
            <a:solidFill>
              <a:srgbClr val="404040"/>
            </a:solidFill>
            <a:prstDash val="solid"/>
            <a:round/>
            <a:headEnd type="none" w="med" len="med"/>
            <a:tailEnd type="triangle" w="lg" len="lg"/>
          </a:ln>
        </p:spPr>
      </p:cxnSp>
      <p:sp>
        <p:nvSpPr>
          <p:cNvPr id="2446" name="Shape 2446"/>
          <p:cNvSpPr txBox="1"/>
          <p:nvPr/>
        </p:nvSpPr>
        <p:spPr>
          <a:xfrm>
            <a:off x="4629725" y="5985164"/>
            <a:ext cx="553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bornIn</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447" name="Shape 2447"/>
          <p:cNvSpPr/>
          <p:nvPr/>
        </p:nvSpPr>
        <p:spPr>
          <a:xfrm>
            <a:off x="3962400" y="6032550"/>
            <a:ext cx="2859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0.5</a:t>
            </a:r>
          </a:p>
        </p:txBody>
      </p:sp>
      <p:sp>
        <p:nvSpPr>
          <p:cNvPr id="2448" name="Shape 2448"/>
          <p:cNvSpPr/>
          <p:nvPr/>
        </p:nvSpPr>
        <p:spPr>
          <a:xfrm>
            <a:off x="4541980" y="6248400"/>
            <a:ext cx="685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s2, s3</a:t>
            </a:r>
          </a:p>
        </p:txBody>
      </p:sp>
      <p:sp>
        <p:nvSpPr>
          <p:cNvPr id="2449" name="Shape 2449"/>
          <p:cNvSpPr/>
          <p:nvPr/>
        </p:nvSpPr>
        <p:spPr>
          <a:xfrm>
            <a:off x="5029200" y="5410200"/>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450" name="Shape 2450"/>
          <p:cNvSpPr/>
          <p:nvPr/>
        </p:nvSpPr>
        <p:spPr>
          <a:xfrm>
            <a:off x="8257309" y="5613085"/>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451" name="Shape 2451"/>
          <p:cNvSpPr/>
          <p:nvPr/>
        </p:nvSpPr>
        <p:spPr>
          <a:xfrm>
            <a:off x="6172200" y="5613085"/>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452" name="Shape 2452"/>
          <p:cNvCxnSpPr>
            <a:stCxn id="2453" idx="0"/>
            <a:endCxn id="2450" idx="0"/>
          </p:cNvCxnSpPr>
          <p:nvPr/>
        </p:nvCxnSpPr>
        <p:spPr>
          <a:xfrm rot="-5400000" flipH="1">
            <a:off x="8160000" y="5111185"/>
            <a:ext cx="600" cy="1004400"/>
          </a:xfrm>
          <a:prstGeom prst="curvedConnector3">
            <a:avLst>
              <a:gd name="adj1" fmla="val -39687500"/>
            </a:avLst>
          </a:prstGeom>
          <a:solidFill>
            <a:srgbClr val="00B8FF"/>
          </a:solidFill>
          <a:ln w="12700" cap="flat" cmpd="sng">
            <a:solidFill>
              <a:srgbClr val="404040"/>
            </a:solidFill>
            <a:prstDash val="solid"/>
            <a:round/>
            <a:headEnd type="none" w="med" len="med"/>
            <a:tailEnd type="triangle" w="lg" len="lg"/>
          </a:ln>
        </p:spPr>
      </p:cxnSp>
      <p:cxnSp>
        <p:nvCxnSpPr>
          <p:cNvPr id="2454" name="Shape 2454"/>
          <p:cNvCxnSpPr>
            <a:stCxn id="2451" idx="0"/>
          </p:cNvCxnSpPr>
          <p:nvPr/>
        </p:nvCxnSpPr>
        <p:spPr>
          <a:xfrm rot="-5400000">
            <a:off x="7137450" y="5092435"/>
            <a:ext cx="12600" cy="1028700"/>
          </a:xfrm>
          <a:prstGeom prst="curvedConnector3">
            <a:avLst>
              <a:gd name="adj1" fmla="val 1763889"/>
            </a:avLst>
          </a:prstGeom>
          <a:solidFill>
            <a:srgbClr val="00B8FF"/>
          </a:solidFill>
          <a:ln w="12700" cap="flat" cmpd="sng">
            <a:solidFill>
              <a:srgbClr val="404040"/>
            </a:solidFill>
            <a:prstDash val="solid"/>
            <a:round/>
            <a:headEnd type="none" w="med" len="med"/>
            <a:tailEnd type="triangle" w="lg" len="lg"/>
          </a:ln>
        </p:spPr>
      </p:cxnSp>
      <p:sp>
        <p:nvSpPr>
          <p:cNvPr id="2455" name="Shape 2455"/>
          <p:cNvSpPr txBox="1"/>
          <p:nvPr/>
        </p:nvSpPr>
        <p:spPr>
          <a:xfrm>
            <a:off x="6684817" y="5105400"/>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453" name="Shape 2453"/>
          <p:cNvSpPr/>
          <p:nvPr/>
        </p:nvSpPr>
        <p:spPr>
          <a:xfrm>
            <a:off x="7162800" y="5613085"/>
            <a:ext cx="99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456" name="Shape 2456"/>
          <p:cNvSpPr txBox="1"/>
          <p:nvPr/>
        </p:nvSpPr>
        <p:spPr>
          <a:xfrm>
            <a:off x="8056417" y="5105400"/>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457" name="Shape 2457"/>
          <p:cNvSpPr/>
          <p:nvPr/>
        </p:nvSpPr>
        <p:spPr>
          <a:xfrm>
            <a:off x="6629400" y="5361396"/>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2458" name="Shape 2458"/>
          <p:cNvSpPr/>
          <p:nvPr/>
        </p:nvSpPr>
        <p:spPr>
          <a:xfrm>
            <a:off x="7786267" y="5308285"/>
            <a:ext cx="228600" cy="204300"/>
          </a:xfrm>
          <a:prstGeom prst="roundRect">
            <a:avLst>
              <a:gd name="adj" fmla="val 16667"/>
            </a:avLst>
          </a:prstGeom>
          <a:solidFill>
            <a:srgbClr val="3F3F3F"/>
          </a:solidFill>
          <a:ln w="9525" cap="flat" cmpd="sng">
            <a:solidFill>
              <a:srgbClr val="595959"/>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a:solidFill>
                  <a:srgbClr val="FFFFFF"/>
                </a:solidFill>
                <a:latin typeface="Arial"/>
                <a:ea typeface="Arial"/>
                <a:cs typeface="Arial"/>
                <a:sym typeface="Arial"/>
              </a:rPr>
              <a:t>1</a:t>
            </a:r>
          </a:p>
        </p:txBody>
      </p:sp>
      <p:sp>
        <p:nvSpPr>
          <p:cNvPr id="2459" name="Shape 2459"/>
          <p:cNvSpPr/>
          <p:nvPr/>
        </p:nvSpPr>
        <p:spPr>
          <a:xfrm>
            <a:off x="8132617" y="5426051"/>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460" name="Shape 2460"/>
          <p:cNvSpPr/>
          <p:nvPr/>
        </p:nvSpPr>
        <p:spPr>
          <a:xfrm>
            <a:off x="6913417" y="5426051"/>
            <a:ext cx="304800" cy="228600"/>
          </a:xfrm>
          <a:prstGeom prst="rect">
            <a:avLst/>
          </a:prstGeom>
          <a:solidFill>
            <a:schemeClr val="accent2"/>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s1</a:t>
            </a:r>
          </a:p>
        </p:txBody>
      </p:sp>
      <p:sp>
        <p:nvSpPr>
          <p:cNvPr id="2461" name="Shape 2461"/>
          <p:cNvSpPr txBox="1"/>
          <p:nvPr/>
        </p:nvSpPr>
        <p:spPr>
          <a:xfrm>
            <a:off x="7696200" y="3236375"/>
            <a:ext cx="812723" cy="307777"/>
          </a:xfrm>
          <a:prstGeom prst="rect">
            <a:avLst/>
          </a:prstGeom>
          <a:noFill/>
          <a:ln>
            <a:noFill/>
          </a:ln>
        </p:spPr>
        <p:txBody>
          <a:bodyPr wrap="none" lIns="0" tIns="0" rIns="0" bIns="0" anchor="t" anchorCtr="0">
            <a:spAutoFit/>
          </a:bodyPr>
          <a:lstStyle/>
          <a:p>
            <a:pPr marL="0" marR="0" lvl="0" indent="0" algn="l" rtl="0">
              <a:spcBef>
                <a:spcPts val="0"/>
              </a:spcBef>
              <a:spcAft>
                <a:spcPts val="0"/>
              </a:spcAft>
              <a:buSzPct val="25000"/>
              <a:buNone/>
            </a:pPr>
            <a:r>
              <a:rPr lang="en-US" sz="2000" dirty="0">
                <a:solidFill>
                  <a:srgbClr val="000000"/>
                </a:solidFill>
                <a:latin typeface="Arial" panose="020B0604020202020204" pitchFamily="34" charset="0"/>
                <a:ea typeface="Trebuchet MS"/>
                <a:cs typeface="Arial" panose="020B0604020202020204" pitchFamily="34" charset="0"/>
                <a:sym typeface="Trebuchet MS"/>
              </a:rPr>
              <a:t>Person</a:t>
            </a:r>
          </a:p>
        </p:txBody>
      </p:sp>
      <p:sp>
        <p:nvSpPr>
          <p:cNvPr id="2462" name="Shape 2462"/>
          <p:cNvSpPr txBox="1"/>
          <p:nvPr/>
        </p:nvSpPr>
        <p:spPr>
          <a:xfrm>
            <a:off x="7696200" y="3564253"/>
            <a:ext cx="655629" cy="307777"/>
          </a:xfrm>
          <a:prstGeom prst="rect">
            <a:avLst/>
          </a:prstGeom>
          <a:noFill/>
          <a:ln>
            <a:noFill/>
          </a:ln>
        </p:spPr>
        <p:txBody>
          <a:bodyPr wrap="none" lIns="0" tIns="0" rIns="0" bIns="0" anchor="t" anchorCtr="0">
            <a:spAutoFit/>
          </a:bodyPr>
          <a:lstStyle/>
          <a:p>
            <a:pPr marL="0" marR="0" lvl="0" indent="0" algn="l" rtl="0">
              <a:spcBef>
                <a:spcPts val="0"/>
              </a:spcBef>
              <a:spcAft>
                <a:spcPts val="0"/>
              </a:spcAft>
              <a:buSzPct val="25000"/>
              <a:buNone/>
            </a:pPr>
            <a:r>
              <a:rPr lang="en-US" sz="2000" dirty="0">
                <a:solidFill>
                  <a:srgbClr val="000000"/>
                </a:solidFill>
                <a:latin typeface="Arial" panose="020B0604020202020204" pitchFamily="34" charset="0"/>
                <a:ea typeface="Trebuchet MS"/>
                <a:cs typeface="Arial" panose="020B0604020202020204" pitchFamily="34" charset="0"/>
                <a:sym typeface="Trebuchet MS"/>
              </a:rPr>
              <a:t>Event</a:t>
            </a:r>
          </a:p>
        </p:txBody>
      </p:sp>
      <p:sp>
        <p:nvSpPr>
          <p:cNvPr id="2463" name="Shape 2463"/>
          <p:cNvSpPr txBox="1"/>
          <p:nvPr/>
        </p:nvSpPr>
        <p:spPr>
          <a:xfrm>
            <a:off x="7696200" y="3922164"/>
            <a:ext cx="642805" cy="307777"/>
          </a:xfrm>
          <a:prstGeom prst="rect">
            <a:avLst/>
          </a:prstGeom>
          <a:noFill/>
          <a:ln>
            <a:noFill/>
          </a:ln>
        </p:spPr>
        <p:txBody>
          <a:bodyPr wrap="none" lIns="0" tIns="0" rIns="0" bIns="0" anchor="t" anchorCtr="0">
            <a:spAutoFit/>
          </a:bodyPr>
          <a:lstStyle/>
          <a:p>
            <a:pPr marL="0" marR="0" lvl="0" indent="0" algn="l" rtl="0">
              <a:spcBef>
                <a:spcPts val="0"/>
              </a:spcBef>
              <a:spcAft>
                <a:spcPts val="0"/>
              </a:spcAft>
              <a:buSzPct val="25000"/>
              <a:buNone/>
            </a:pPr>
            <a:r>
              <a:rPr lang="en-US" sz="2000" dirty="0">
                <a:solidFill>
                  <a:srgbClr val="000000"/>
                </a:solidFill>
                <a:latin typeface="Arial" panose="020B0604020202020204" pitchFamily="34" charset="0"/>
                <a:ea typeface="Trebuchet MS"/>
                <a:cs typeface="Arial" panose="020B0604020202020204" pitchFamily="34" charset="0"/>
                <a:sym typeface="Trebuchet MS"/>
              </a:rPr>
              <a:t>Place</a:t>
            </a:r>
          </a:p>
        </p:txBody>
      </p:sp>
      <p:sp>
        <p:nvSpPr>
          <p:cNvPr id="2464" name="Shape 2464"/>
          <p:cNvSpPr txBox="1"/>
          <p:nvPr/>
        </p:nvSpPr>
        <p:spPr>
          <a:xfrm>
            <a:off x="5434298" y="3278810"/>
            <a:ext cx="2181599" cy="831000"/>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Semantic types</a:t>
            </a:r>
          </a:p>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of a new source</a:t>
            </a:r>
          </a:p>
        </p:txBody>
      </p:sp>
      <p:sp>
        <p:nvSpPr>
          <p:cNvPr id="2465" name="Shape 2465"/>
          <p:cNvSpPr txBox="1"/>
          <p:nvPr/>
        </p:nvSpPr>
        <p:spPr>
          <a:xfrm>
            <a:off x="466297" y="3463514"/>
            <a:ext cx="856004" cy="461624"/>
          </a:xfrm>
          <a:prstGeom prst="rect">
            <a:avLst/>
          </a:prstGeom>
          <a:noFill/>
          <a:ln>
            <a:noFill/>
          </a:ln>
        </p:spPr>
        <p:txBody>
          <a:bodyPr wrap="none" lIns="0" tIns="45700" rIns="0" bIns="45700" anchor="ctr" anchorCtr="0">
            <a:spAutoFit/>
          </a:bodyPr>
          <a:lstStyle/>
          <a:p>
            <a:pPr marL="0" marR="0" lvl="0" indent="0" algn="l" rtl="0">
              <a:spcBef>
                <a:spcPts val="0"/>
              </a:spcBef>
              <a:spcAft>
                <a:spcPts val="0"/>
              </a:spcAft>
              <a:buSzPct val="25000"/>
              <a:buNone/>
            </a:pPr>
            <a:r>
              <a:rPr lang="en-US" sz="2400" dirty="0">
                <a:solidFill>
                  <a:schemeClr val="accent4"/>
                </a:solidFill>
                <a:latin typeface="Arial" panose="020B0604020202020204" pitchFamily="34" charset="0"/>
                <a:ea typeface="Trebuchet MS"/>
                <a:cs typeface="Arial" panose="020B0604020202020204" pitchFamily="34" charset="0"/>
                <a:sym typeface="Trebuchet MS"/>
              </a:rPr>
              <a:t>Graph</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Shape 2470"/>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68</a:t>
            </a:fld>
            <a:endParaRPr lang="en-US" sz="1200">
              <a:solidFill>
                <a:srgbClr val="D10202"/>
              </a:solidFill>
              <a:latin typeface="Arial"/>
              <a:ea typeface="Arial"/>
              <a:cs typeface="Arial"/>
              <a:sym typeface="Arial"/>
            </a:endParaRPr>
          </a:p>
        </p:txBody>
      </p:sp>
      <p:sp>
        <p:nvSpPr>
          <p:cNvPr id="2471" name="Shape 2471"/>
          <p:cNvSpPr txBox="1">
            <a:spLocks noGrp="1"/>
          </p:cNvSpPr>
          <p:nvPr>
            <p:ph type="title"/>
          </p:nvPr>
        </p:nvSpPr>
        <p:spPr>
          <a:xfrm>
            <a:off x="457200" y="152400"/>
            <a:ext cx="8228013" cy="6857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Example Mapping</a:t>
            </a:r>
          </a:p>
        </p:txBody>
      </p:sp>
      <p:graphicFrame>
        <p:nvGraphicFramePr>
          <p:cNvPr id="2472" name="Shape 2472"/>
          <p:cNvGraphicFramePr/>
          <p:nvPr/>
        </p:nvGraphicFramePr>
        <p:xfrm>
          <a:off x="914400" y="914400"/>
          <a:ext cx="7315200" cy="1371650"/>
        </p:xfrm>
        <a:graphic>
          <a:graphicData uri="http://schemas.openxmlformats.org/drawingml/2006/table">
            <a:tbl>
              <a:tblPr bandRow="1">
                <a:noFill/>
                <a:tableStyleId>{A399751C-6827-4E41-B135-C0F853442EDF}</a:tableStyleId>
              </a:tblPr>
              <a:tblGrid>
                <a:gridCol w="2204575">
                  <a:extLst>
                    <a:ext uri="{9D8B030D-6E8A-4147-A177-3AD203B41FA5}">
                      <a16:colId xmlns:a16="http://schemas.microsoft.com/office/drawing/2014/main" val="20000"/>
                    </a:ext>
                  </a:extLst>
                </a:gridCol>
                <a:gridCol w="5110625">
                  <a:extLst>
                    <a:ext uri="{9D8B030D-6E8A-4147-A177-3AD203B41FA5}">
                      <a16:colId xmlns:a16="http://schemas.microsoft.com/office/drawing/2014/main" val="20001"/>
                    </a:ext>
                  </a:extLst>
                </a:gridCol>
              </a:tblGrid>
              <a:tr h="13875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title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10201"/>
                        </a:buClr>
                        <a:buSzPct val="25000"/>
                        <a:buFont typeface="Trebuchet MS"/>
                        <a:buNone/>
                      </a:pP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CulturalHeritageObject,title</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r>
                        <a:rPr lang="en-US" sz="1200" b="0" i="0" dirty="0">
                          <a:solidFill>
                            <a:schemeClr val="dk1"/>
                          </a:solidFill>
                          <a:latin typeface="Arial" panose="020B0604020202020204" pitchFamily="34" charset="0"/>
                          <a:ea typeface="Trebuchet MS"/>
                          <a:cs typeface="Arial" panose="020B0604020202020204" pitchFamily="34" charset="0"/>
                          <a:sym typeface="Trebuchet MS"/>
                        </a:rPr>
                        <a:t>   &lt;</a:t>
                      </a:r>
                      <a:r>
                        <a:rPr lang="en-US" sz="1200" b="0" i="0" dirty="0" err="1">
                          <a:solidFill>
                            <a:schemeClr val="dk1"/>
                          </a:solidFill>
                          <a:latin typeface="Arial" panose="020B0604020202020204" pitchFamily="34" charset="0"/>
                          <a:ea typeface="Trebuchet MS"/>
                          <a:cs typeface="Arial" panose="020B0604020202020204" pitchFamily="34" charset="0"/>
                          <a:sym typeface="Trebuchet MS"/>
                        </a:rPr>
                        <a:t>CulturalHeritageObject,label</a:t>
                      </a:r>
                      <a:r>
                        <a:rPr lang="en-US" sz="1200" b="0" i="0" dirty="0">
                          <a:solidFill>
                            <a:schemeClr val="dk1"/>
                          </a:solidFill>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credit</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10201"/>
                        </a:buClr>
                        <a:buSzPct val="25000"/>
                        <a:buFont typeface="Trebuchet MS"/>
                        <a:buNone/>
                      </a:pP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CulturalHeritageObject,provenance</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r>
                        <a:rPr lang="en-US" sz="1200" b="0" i="0" dirty="0">
                          <a:latin typeface="Arial" panose="020B0604020202020204" pitchFamily="34" charset="0"/>
                          <a:ea typeface="Trebuchet MS"/>
                          <a:cs typeface="Arial" panose="020B0604020202020204" pitchFamily="34" charset="0"/>
                          <a:sym typeface="Trebuchet MS"/>
                        </a:rPr>
                        <a:t>   &lt;</a:t>
                      </a:r>
                      <a:r>
                        <a:rPr lang="en-US" sz="1200" b="0" i="0" dirty="0" err="1">
                          <a:latin typeface="Arial" panose="020B0604020202020204" pitchFamily="34" charset="0"/>
                          <a:ea typeface="Trebuchet MS"/>
                          <a:cs typeface="Arial" panose="020B0604020202020204" pitchFamily="34" charset="0"/>
                          <a:sym typeface="Trebuchet MS"/>
                        </a:rPr>
                        <a:t>Person,note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classification</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10201"/>
                        </a:buClr>
                        <a:buSzPct val="25000"/>
                        <a:buFont typeface="Trebuchet MS"/>
                        <a:buNone/>
                      </a:pP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Concept,prefLabel</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r>
                        <a:rPr lang="en-US" sz="1200" b="0" i="0" dirty="0">
                          <a:latin typeface="Arial" panose="020B0604020202020204" pitchFamily="34" charset="0"/>
                          <a:ea typeface="Trebuchet MS"/>
                          <a:cs typeface="Arial" panose="020B0604020202020204" pitchFamily="34" charset="0"/>
                          <a:sym typeface="Trebuchet MS"/>
                        </a:rPr>
                        <a:t>   &lt;</a:t>
                      </a:r>
                      <a:r>
                        <a:rPr lang="en-US" sz="1200" b="0" i="0" dirty="0" err="1">
                          <a:latin typeface="Arial" panose="020B0604020202020204" pitchFamily="34" charset="0"/>
                          <a:ea typeface="Trebuchet MS"/>
                          <a:cs typeface="Arial" panose="020B0604020202020204" pitchFamily="34" charset="0"/>
                          <a:sym typeface="Trebuchet MS"/>
                        </a:rPr>
                        <a:t>Concept,label</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name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10201"/>
                        </a:buClr>
                        <a:buSzPct val="25000"/>
                        <a:buFont typeface="Trebuchet MS"/>
                        <a:buNone/>
                      </a:pP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aac:Person,name</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r>
                        <a:rPr lang="en-US" sz="1200" b="0" i="0" dirty="0">
                          <a:latin typeface="Arial" panose="020B0604020202020204" pitchFamily="34" charset="0"/>
                          <a:ea typeface="Trebuchet MS"/>
                          <a:cs typeface="Arial" panose="020B0604020202020204" pitchFamily="34" charset="0"/>
                          <a:sym typeface="Trebuchet MS"/>
                        </a:rPr>
                        <a:t>   &lt;</a:t>
                      </a:r>
                      <a:r>
                        <a:rPr lang="en-US" sz="1200" b="0" i="0" dirty="0" err="1">
                          <a:latin typeface="Arial" panose="020B0604020202020204" pitchFamily="34" charset="0"/>
                          <a:ea typeface="Trebuchet MS"/>
                          <a:cs typeface="Arial" panose="020B0604020202020204" pitchFamily="34" charset="0"/>
                          <a:sym typeface="Trebuchet MS"/>
                        </a:rPr>
                        <a:t>foaf:Person,name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chemeClr val="dk1"/>
                        </a:buClr>
                        <a:buSzPct val="25000"/>
                        <a:buFont typeface="Trebuchet MS"/>
                        <a:buNone/>
                      </a:pPr>
                      <a:r>
                        <a:rPr lang="en-US" sz="1200" b="0" i="0" dirty="0" err="1">
                          <a:latin typeface="Arial" panose="020B0604020202020204" pitchFamily="34" charset="0"/>
                          <a:ea typeface="Trebuchet MS"/>
                          <a:cs typeface="Arial" panose="020B0604020202020204" pitchFamily="34" charset="0"/>
                          <a:sym typeface="Trebuchet MS"/>
                        </a:rPr>
                        <a:t>imageURL</a:t>
                      </a:r>
                      <a:endParaRPr lang="en-US"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Document,uri</a:t>
                      </a:r>
                      <a:r>
                        <a:rPr lang="en-US" sz="1200" b="0" i="0" dirty="0">
                          <a:latin typeface="Arial" panose="020B0604020202020204" pitchFamily="34" charset="0"/>
                          <a:ea typeface="Trebuchet MS"/>
                          <a:cs typeface="Arial" panose="020B0604020202020204" pitchFamily="34" charset="0"/>
                          <a:sym typeface="Trebuchet MS"/>
                        </a:rPr>
                        <a:t>&gt;   </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WebResource,uri</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473" name="Shape 2473"/>
          <p:cNvSpPr/>
          <p:nvPr/>
        </p:nvSpPr>
        <p:spPr>
          <a:xfrm>
            <a:off x="3810000" y="5212117"/>
            <a:ext cx="1219199" cy="304799"/>
          </a:xfrm>
          <a:prstGeom prst="ellipse">
            <a:avLst/>
          </a:prstGeom>
          <a:solidFill>
            <a:srgbClr val="FFC182"/>
          </a:solidFill>
          <a:ln w="19050"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b="1">
                <a:solidFill>
                  <a:srgbClr val="D10201"/>
                </a:solidFill>
                <a:latin typeface="Arial"/>
                <a:ea typeface="Arial"/>
                <a:cs typeface="Arial"/>
                <a:sym typeface="Arial"/>
              </a:rPr>
              <a:t>aac:</a:t>
            </a:r>
            <a:r>
              <a:rPr lang="en-US" sz="1200" b="1" i="0" u="none" strike="noStrike" cap="none">
                <a:solidFill>
                  <a:srgbClr val="D10201"/>
                </a:solidFill>
                <a:latin typeface="Arial"/>
                <a:ea typeface="Arial"/>
                <a:cs typeface="Arial"/>
                <a:sym typeface="Arial"/>
              </a:rPr>
              <a:t>Person</a:t>
            </a:r>
          </a:p>
        </p:txBody>
      </p:sp>
      <p:sp>
        <p:nvSpPr>
          <p:cNvPr id="2474" name="Shape 2474"/>
          <p:cNvSpPr/>
          <p:nvPr/>
        </p:nvSpPr>
        <p:spPr>
          <a:xfrm>
            <a:off x="1676400" y="4191000"/>
            <a:ext cx="2434350" cy="335317"/>
          </a:xfrm>
          <a:prstGeom prst="ellipse">
            <a:avLst/>
          </a:prstGeom>
          <a:solidFill>
            <a:srgbClr val="FFC182"/>
          </a:solidFill>
          <a:ln w="19050"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C40005"/>
              </a:buClr>
              <a:buSzPct val="25000"/>
              <a:buFont typeface="Arial"/>
              <a:buNone/>
            </a:pPr>
            <a:r>
              <a:rPr lang="en-US" sz="1200" b="1" i="0" u="none" strike="noStrike" cap="none">
                <a:solidFill>
                  <a:srgbClr val="C40005"/>
                </a:solidFill>
                <a:latin typeface="Arial"/>
                <a:ea typeface="Arial"/>
                <a:cs typeface="Arial"/>
                <a:sym typeface="Arial"/>
              </a:rPr>
              <a:t>CulturalHeritageObject</a:t>
            </a:r>
          </a:p>
        </p:txBody>
      </p:sp>
      <p:cxnSp>
        <p:nvCxnSpPr>
          <p:cNvPr id="2475" name="Shape 2475"/>
          <p:cNvCxnSpPr>
            <a:stCxn id="2474" idx="4"/>
            <a:endCxn id="2473" idx="0"/>
          </p:cNvCxnSpPr>
          <p:nvPr/>
        </p:nvCxnSpPr>
        <p:spPr>
          <a:xfrm rot="-5400000" flipH="1">
            <a:off x="3313725" y="4106167"/>
            <a:ext cx="685800" cy="15261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2476" name="Shape 2476"/>
          <p:cNvCxnSpPr>
            <a:stCxn id="2473" idx="4"/>
          </p:cNvCxnSpPr>
          <p:nvPr/>
        </p:nvCxnSpPr>
        <p:spPr>
          <a:xfrm rot="5400000">
            <a:off x="3821399" y="5697217"/>
            <a:ext cx="778500" cy="417900"/>
          </a:xfrm>
          <a:prstGeom prst="curvedConnector3">
            <a:avLst>
              <a:gd name="adj1" fmla="val 50009"/>
            </a:avLst>
          </a:prstGeom>
          <a:solidFill>
            <a:srgbClr val="00B8FF"/>
          </a:solidFill>
          <a:ln w="9525" cap="flat" cmpd="sng">
            <a:solidFill>
              <a:schemeClr val="dk1"/>
            </a:solidFill>
            <a:prstDash val="dash"/>
            <a:round/>
            <a:headEnd type="none" w="med" len="med"/>
            <a:tailEnd type="triangle" w="lg" len="lg"/>
          </a:ln>
        </p:spPr>
      </p:cxnSp>
      <p:sp>
        <p:nvSpPr>
          <p:cNvPr id="2477" name="Shape 2477"/>
          <p:cNvSpPr txBox="1"/>
          <p:nvPr/>
        </p:nvSpPr>
        <p:spPr>
          <a:xfrm>
            <a:off x="3844171"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2478" name="Shape 2478"/>
          <p:cNvSpPr txBox="1"/>
          <p:nvPr/>
        </p:nvSpPr>
        <p:spPr>
          <a:xfrm>
            <a:off x="3521569" y="4875051"/>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creator</a:t>
            </a:r>
          </a:p>
        </p:txBody>
      </p:sp>
      <p:sp>
        <p:nvSpPr>
          <p:cNvPr id="2479" name="Shape 2479"/>
          <p:cNvSpPr txBox="1"/>
          <p:nvPr/>
        </p:nvSpPr>
        <p:spPr>
          <a:xfrm>
            <a:off x="3812621" y="6295550"/>
            <a:ext cx="378379" cy="230832"/>
          </a:xfrm>
          <a:prstGeom prst="rect">
            <a:avLst/>
          </a:prstGeom>
          <a:solidFill>
            <a:srgbClr val="FFC182"/>
          </a:solidFill>
          <a:ln w="19050"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name</a:t>
            </a:r>
          </a:p>
        </p:txBody>
      </p:sp>
      <p:cxnSp>
        <p:nvCxnSpPr>
          <p:cNvPr id="2480" name="Shape 2480"/>
          <p:cNvCxnSpPr>
            <a:stCxn id="2474" idx="3"/>
          </p:cNvCxnSpPr>
          <p:nvPr/>
        </p:nvCxnSpPr>
        <p:spPr>
          <a:xfrm rot="-5400000" flipH="1">
            <a:off x="2134902" y="4375210"/>
            <a:ext cx="735000" cy="9390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2481" name="Shape 2481"/>
          <p:cNvCxnSpPr>
            <a:stCxn id="2482" idx="4"/>
            <a:endCxn id="2483" idx="0"/>
          </p:cNvCxnSpPr>
          <p:nvPr/>
        </p:nvCxnSpPr>
        <p:spPr>
          <a:xfrm rot="5400000">
            <a:off x="2035499" y="5342617"/>
            <a:ext cx="762000" cy="1110600"/>
          </a:xfrm>
          <a:prstGeom prst="curvedConnector3">
            <a:avLst>
              <a:gd name="adj1" fmla="val 50000"/>
            </a:avLst>
          </a:prstGeom>
          <a:solidFill>
            <a:srgbClr val="00B8FF"/>
          </a:solidFill>
          <a:ln w="9525" cap="flat" cmpd="sng">
            <a:solidFill>
              <a:schemeClr val="dk1"/>
            </a:solidFill>
            <a:prstDash val="dash"/>
            <a:round/>
            <a:headEnd type="none" w="med" len="med"/>
            <a:tailEnd type="triangle" w="lg" len="lg"/>
          </a:ln>
        </p:spPr>
      </p:cxnSp>
      <p:cxnSp>
        <p:nvCxnSpPr>
          <p:cNvPr id="2484" name="Shape 2484"/>
          <p:cNvCxnSpPr>
            <a:stCxn id="2474" idx="2"/>
          </p:cNvCxnSpPr>
          <p:nvPr/>
        </p:nvCxnSpPr>
        <p:spPr>
          <a:xfrm flipH="1">
            <a:off x="706500" y="4358658"/>
            <a:ext cx="969900" cy="982800"/>
          </a:xfrm>
          <a:prstGeom prst="curvedConnector2">
            <a:avLst/>
          </a:prstGeom>
          <a:solidFill>
            <a:srgbClr val="00B8FF"/>
          </a:solidFill>
          <a:ln w="12700" cap="flat" cmpd="sng">
            <a:solidFill>
              <a:srgbClr val="3F3F3F"/>
            </a:solidFill>
            <a:prstDash val="dash"/>
            <a:round/>
            <a:headEnd type="none" w="med" len="med"/>
            <a:tailEnd type="triangle" w="lg" len="lg"/>
          </a:ln>
        </p:spPr>
      </p:cxnSp>
      <p:cxnSp>
        <p:nvCxnSpPr>
          <p:cNvPr id="2485" name="Shape 2485"/>
          <p:cNvCxnSpPr>
            <a:stCxn id="2474" idx="2"/>
          </p:cNvCxnSpPr>
          <p:nvPr/>
        </p:nvCxnSpPr>
        <p:spPr>
          <a:xfrm flipH="1">
            <a:off x="1445400" y="4358658"/>
            <a:ext cx="231000" cy="1440000"/>
          </a:xfrm>
          <a:prstGeom prst="curvedConnector2">
            <a:avLst/>
          </a:prstGeom>
          <a:solidFill>
            <a:srgbClr val="00B8FF"/>
          </a:solidFill>
          <a:ln w="9525" cap="flat" cmpd="sng">
            <a:solidFill>
              <a:schemeClr val="dk1"/>
            </a:solidFill>
            <a:prstDash val="dash"/>
            <a:round/>
            <a:headEnd type="none" w="med" len="med"/>
            <a:tailEnd type="triangle" w="lg" len="lg"/>
          </a:ln>
        </p:spPr>
      </p:cxnSp>
      <p:sp>
        <p:nvSpPr>
          <p:cNvPr id="2486" name="Shape 2486"/>
          <p:cNvSpPr txBox="1"/>
          <p:nvPr/>
        </p:nvSpPr>
        <p:spPr>
          <a:xfrm>
            <a:off x="2209800" y="4875051"/>
            <a:ext cx="616893"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hasType</a:t>
            </a:r>
          </a:p>
        </p:txBody>
      </p:sp>
      <p:sp>
        <p:nvSpPr>
          <p:cNvPr id="2487" name="Shape 2487"/>
          <p:cNvSpPr txBox="1"/>
          <p:nvPr/>
        </p:nvSpPr>
        <p:spPr>
          <a:xfrm>
            <a:off x="228600" y="4875051"/>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2488" name="Shape 2488"/>
          <p:cNvSpPr txBox="1"/>
          <p:nvPr/>
        </p:nvSpPr>
        <p:spPr>
          <a:xfrm>
            <a:off x="1600200" y="4875051"/>
            <a:ext cx="27755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title</a:t>
            </a:r>
          </a:p>
        </p:txBody>
      </p:sp>
      <p:sp>
        <p:nvSpPr>
          <p:cNvPr id="2489" name="Shape 2489"/>
          <p:cNvSpPr txBox="1"/>
          <p:nvPr/>
        </p:nvSpPr>
        <p:spPr>
          <a:xfrm>
            <a:off x="2133600" y="5897917"/>
            <a:ext cx="67978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prefLabel</a:t>
            </a:r>
          </a:p>
        </p:txBody>
      </p:sp>
      <p:sp>
        <p:nvSpPr>
          <p:cNvPr id="2483" name="Shape 2483"/>
          <p:cNvSpPr txBox="1"/>
          <p:nvPr/>
        </p:nvSpPr>
        <p:spPr>
          <a:xfrm>
            <a:off x="1676400" y="6278917"/>
            <a:ext cx="369391" cy="230832"/>
          </a:xfrm>
          <a:prstGeom prst="rect">
            <a:avLst/>
          </a:prstGeom>
          <a:solidFill>
            <a:srgbClr val="FFC182"/>
          </a:solidFill>
          <a:ln w="19050"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type</a:t>
            </a:r>
          </a:p>
        </p:txBody>
      </p:sp>
      <p:sp>
        <p:nvSpPr>
          <p:cNvPr id="2490" name="Shape 2490"/>
          <p:cNvSpPr txBox="1"/>
          <p:nvPr/>
        </p:nvSpPr>
        <p:spPr>
          <a:xfrm>
            <a:off x="152400" y="5341435"/>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creationDate</a:t>
            </a:r>
          </a:p>
        </p:txBody>
      </p:sp>
      <p:sp>
        <p:nvSpPr>
          <p:cNvPr id="2491" name="Shape 2491"/>
          <p:cNvSpPr txBox="1"/>
          <p:nvPr/>
        </p:nvSpPr>
        <p:spPr>
          <a:xfrm>
            <a:off x="1214659" y="5798635"/>
            <a:ext cx="461740" cy="230832"/>
          </a:xfrm>
          <a:prstGeom prst="rect">
            <a:avLst/>
          </a:prstGeom>
          <a:solidFill>
            <a:srgbClr val="FFC182"/>
          </a:solidFill>
          <a:ln w="19050"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title</a:t>
            </a:r>
          </a:p>
        </p:txBody>
      </p:sp>
      <p:sp>
        <p:nvSpPr>
          <p:cNvPr id="2482" name="Shape 2482"/>
          <p:cNvSpPr/>
          <p:nvPr/>
        </p:nvSpPr>
        <p:spPr>
          <a:xfrm>
            <a:off x="2286000" y="5212117"/>
            <a:ext cx="1371599" cy="304799"/>
          </a:xfrm>
          <a:prstGeom prst="ellipse">
            <a:avLst/>
          </a:prstGeom>
          <a:solidFill>
            <a:srgbClr val="FFC182"/>
          </a:solidFill>
          <a:ln w="19050"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b="1" i="0" u="none" strike="noStrike" cap="none">
                <a:solidFill>
                  <a:srgbClr val="D10201"/>
                </a:solidFill>
                <a:latin typeface="Arial"/>
                <a:ea typeface="Arial"/>
                <a:cs typeface="Arial"/>
                <a:sym typeface="Arial"/>
              </a:rPr>
              <a:t>Concept</a:t>
            </a:r>
          </a:p>
        </p:txBody>
      </p:sp>
      <p:sp>
        <p:nvSpPr>
          <p:cNvPr id="2492" name="Shape 2492"/>
          <p:cNvSpPr/>
          <p:nvPr/>
        </p:nvSpPr>
        <p:spPr>
          <a:xfrm>
            <a:off x="5257800" y="5212117"/>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2493" name="Shape 2493"/>
          <p:cNvCxnSpPr>
            <a:stCxn id="2474" idx="5"/>
            <a:endCxn id="2492" idx="0"/>
          </p:cNvCxnSpPr>
          <p:nvPr/>
        </p:nvCxnSpPr>
        <p:spPr>
          <a:xfrm rot="-5400000" flipH="1">
            <a:off x="4424297" y="3807160"/>
            <a:ext cx="735000" cy="20751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2494" name="Shape 2494"/>
          <p:cNvCxnSpPr>
            <a:stCxn id="2492" idx="4"/>
          </p:cNvCxnSpPr>
          <p:nvPr/>
        </p:nvCxnSpPr>
        <p:spPr>
          <a:xfrm rot="5400000">
            <a:off x="5334600" y="5784217"/>
            <a:ext cx="762000" cy="227400"/>
          </a:xfrm>
          <a:prstGeom prst="curvedConnector3">
            <a:avLst>
              <a:gd name="adj1" fmla="val 50000"/>
            </a:avLst>
          </a:prstGeom>
          <a:solidFill>
            <a:srgbClr val="00B8FF"/>
          </a:solidFill>
          <a:ln w="12700" cap="flat" cmpd="sng">
            <a:solidFill>
              <a:srgbClr val="3F3F3F"/>
            </a:solidFill>
            <a:prstDash val="dash"/>
            <a:round/>
            <a:headEnd type="none" w="med" len="med"/>
            <a:tailEnd type="triangle" w="lg" len="lg"/>
          </a:ln>
        </p:spPr>
      </p:cxnSp>
      <p:sp>
        <p:nvSpPr>
          <p:cNvPr id="2495" name="Shape 2495"/>
          <p:cNvSpPr txBox="1"/>
          <p:nvPr/>
        </p:nvSpPr>
        <p:spPr>
          <a:xfrm>
            <a:off x="53340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2496" name="Shape 2496"/>
          <p:cNvSpPr txBox="1"/>
          <p:nvPr/>
        </p:nvSpPr>
        <p:spPr>
          <a:xfrm>
            <a:off x="5038642" y="4951251"/>
            <a:ext cx="3717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2497" name="Shape 2497"/>
          <p:cNvSpPr txBox="1"/>
          <p:nvPr/>
        </p:nvSpPr>
        <p:spPr>
          <a:xfrm>
            <a:off x="5412821" y="6278917"/>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498" name="Shape 2498"/>
          <p:cNvCxnSpPr>
            <a:stCxn id="2492" idx="4"/>
          </p:cNvCxnSpPr>
          <p:nvPr/>
        </p:nvCxnSpPr>
        <p:spPr>
          <a:xfrm rot="-5400000" flipH="1">
            <a:off x="5734500" y="5611717"/>
            <a:ext cx="759900" cy="570300"/>
          </a:xfrm>
          <a:prstGeom prst="curvedConnector3">
            <a:avLst>
              <a:gd name="adj1" fmla="val 49991"/>
            </a:avLst>
          </a:prstGeom>
          <a:solidFill>
            <a:srgbClr val="00B8FF"/>
          </a:solidFill>
          <a:ln w="12700" cap="flat" cmpd="sng">
            <a:solidFill>
              <a:srgbClr val="0000FF"/>
            </a:solidFill>
            <a:prstDash val="dash"/>
            <a:round/>
            <a:headEnd type="none" w="med" len="med"/>
            <a:tailEnd type="triangle" w="lg" len="lg"/>
          </a:ln>
        </p:spPr>
      </p:cxnSp>
      <p:sp>
        <p:nvSpPr>
          <p:cNvPr id="2499" name="Shape 2499"/>
          <p:cNvSpPr txBox="1"/>
          <p:nvPr/>
        </p:nvSpPr>
        <p:spPr>
          <a:xfrm>
            <a:off x="63680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500" name="Shape 2500"/>
          <p:cNvSpPr txBox="1"/>
          <p:nvPr/>
        </p:nvSpPr>
        <p:spPr>
          <a:xfrm>
            <a:off x="6096000" y="6276685"/>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sp>
        <p:nvSpPr>
          <p:cNvPr id="2501" name="Shape 2501"/>
          <p:cNvSpPr/>
          <p:nvPr/>
        </p:nvSpPr>
        <p:spPr>
          <a:xfrm>
            <a:off x="6629400" y="52121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foaf:</a:t>
            </a:r>
            <a:r>
              <a:rPr lang="en-US" sz="1200" b="0" i="0" u="none" strike="noStrike" cap="none">
                <a:solidFill>
                  <a:srgbClr val="0000FF"/>
                </a:solidFill>
                <a:latin typeface="Arial"/>
                <a:ea typeface="Arial"/>
                <a:cs typeface="Arial"/>
                <a:sym typeface="Arial"/>
              </a:rPr>
              <a:t>Person</a:t>
            </a:r>
          </a:p>
        </p:txBody>
      </p:sp>
      <p:sp>
        <p:nvSpPr>
          <p:cNvPr id="2502" name="Shape 2502"/>
          <p:cNvSpPr/>
          <p:nvPr/>
        </p:nvSpPr>
        <p:spPr>
          <a:xfrm>
            <a:off x="3657600" y="2514600"/>
            <a:ext cx="2286000" cy="335317"/>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2503" name="Shape 2503"/>
          <p:cNvSpPr/>
          <p:nvPr/>
        </p:nvSpPr>
        <p:spPr>
          <a:xfrm>
            <a:off x="6400800" y="3352800"/>
            <a:ext cx="1447800" cy="335317"/>
          </a:xfrm>
          <a:prstGeom prst="ellipse">
            <a:avLst/>
          </a:prstGeom>
          <a:solidFill>
            <a:srgbClr val="FFC182"/>
          </a:solidFill>
          <a:ln w="19050"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b="1" i="0" u="none" strike="noStrike" cap="none">
                <a:solidFill>
                  <a:srgbClr val="D10201"/>
                </a:solidFill>
                <a:latin typeface="Arial"/>
                <a:ea typeface="Arial"/>
                <a:cs typeface="Arial"/>
                <a:sym typeface="Arial"/>
              </a:rPr>
              <a:t>WebResource</a:t>
            </a:r>
          </a:p>
        </p:txBody>
      </p:sp>
      <p:sp>
        <p:nvSpPr>
          <p:cNvPr id="2504" name="Shape 2504"/>
          <p:cNvSpPr txBox="1"/>
          <p:nvPr/>
        </p:nvSpPr>
        <p:spPr>
          <a:xfrm>
            <a:off x="7086600" y="4295485"/>
            <a:ext cx="457200" cy="230832"/>
          </a:xfrm>
          <a:prstGeom prst="rect">
            <a:avLst/>
          </a:prstGeom>
          <a:solidFill>
            <a:srgbClr val="FFC182"/>
          </a:solidFill>
          <a:ln w="19050"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image</a:t>
            </a:r>
          </a:p>
        </p:txBody>
      </p:sp>
      <p:cxnSp>
        <p:nvCxnSpPr>
          <p:cNvPr id="2505" name="Shape 2505"/>
          <p:cNvCxnSpPr>
            <a:stCxn id="2503" idx="4"/>
            <a:endCxn id="2504" idx="0"/>
          </p:cNvCxnSpPr>
          <p:nvPr/>
        </p:nvCxnSpPr>
        <p:spPr>
          <a:xfrm rot="-5400000" flipH="1">
            <a:off x="6916200" y="3896617"/>
            <a:ext cx="607500" cy="190500"/>
          </a:xfrm>
          <a:prstGeom prst="curvedConnector3">
            <a:avLst>
              <a:gd name="adj1" fmla="val 49989"/>
            </a:avLst>
          </a:prstGeom>
          <a:solidFill>
            <a:srgbClr val="00B8FF"/>
          </a:solidFill>
          <a:ln w="9525" cap="flat" cmpd="sng">
            <a:solidFill>
              <a:schemeClr val="dk1"/>
            </a:solidFill>
            <a:prstDash val="dash"/>
            <a:round/>
            <a:headEnd type="none" w="med" len="med"/>
            <a:tailEnd type="triangle" w="lg" len="lg"/>
          </a:ln>
        </p:spPr>
      </p:cxnSp>
      <p:sp>
        <p:nvSpPr>
          <p:cNvPr id="2506" name="Shape 2506"/>
          <p:cNvSpPr txBox="1"/>
          <p:nvPr/>
        </p:nvSpPr>
        <p:spPr>
          <a:xfrm>
            <a:off x="6953696" y="3960651"/>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uri</a:t>
            </a:r>
          </a:p>
        </p:txBody>
      </p:sp>
      <p:cxnSp>
        <p:nvCxnSpPr>
          <p:cNvPr id="2507" name="Shape 2507"/>
          <p:cNvCxnSpPr>
            <a:stCxn id="2502" idx="4"/>
            <a:endCxn id="2474" idx="0"/>
          </p:cNvCxnSpPr>
          <p:nvPr/>
        </p:nvCxnSpPr>
        <p:spPr>
          <a:xfrm rot="5400000">
            <a:off x="3176550" y="2566867"/>
            <a:ext cx="1341000" cy="1907100"/>
          </a:xfrm>
          <a:prstGeom prst="curvedConnector3">
            <a:avLst>
              <a:gd name="adj1" fmla="val 50003"/>
            </a:avLst>
          </a:prstGeom>
          <a:solidFill>
            <a:srgbClr val="00B8FF"/>
          </a:solidFill>
          <a:ln w="12700" cap="flat" cmpd="sng">
            <a:solidFill>
              <a:srgbClr val="404040"/>
            </a:solidFill>
            <a:prstDash val="solid"/>
            <a:round/>
            <a:headEnd type="none" w="med" len="med"/>
            <a:tailEnd type="triangle" w="lg" len="lg"/>
          </a:ln>
        </p:spPr>
      </p:cxnSp>
      <p:sp>
        <p:nvSpPr>
          <p:cNvPr id="2508" name="Shape 2508"/>
          <p:cNvSpPr txBox="1"/>
          <p:nvPr/>
        </p:nvSpPr>
        <p:spPr>
          <a:xfrm>
            <a:off x="3200400" y="3625333"/>
            <a:ext cx="1158732"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aggregatedCHO</a:t>
            </a:r>
          </a:p>
        </p:txBody>
      </p:sp>
      <p:sp>
        <p:nvSpPr>
          <p:cNvPr id="2509" name="Shape 2509"/>
          <p:cNvSpPr txBox="1"/>
          <p:nvPr/>
        </p:nvSpPr>
        <p:spPr>
          <a:xfrm>
            <a:off x="5783832" y="3154716"/>
            <a:ext cx="61696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hasView</a:t>
            </a:r>
          </a:p>
        </p:txBody>
      </p:sp>
      <p:cxnSp>
        <p:nvCxnSpPr>
          <p:cNvPr id="2510" name="Shape 2510"/>
          <p:cNvCxnSpPr>
            <a:stCxn id="2502" idx="4"/>
            <a:endCxn id="2503" idx="0"/>
          </p:cNvCxnSpPr>
          <p:nvPr/>
        </p:nvCxnSpPr>
        <p:spPr>
          <a:xfrm rot="-5400000" flipH="1">
            <a:off x="5711250" y="1939267"/>
            <a:ext cx="502800" cy="2324100"/>
          </a:xfrm>
          <a:prstGeom prst="curvedConnector3">
            <a:avLst>
              <a:gd name="adj1" fmla="val 50008"/>
            </a:avLst>
          </a:prstGeom>
          <a:solidFill>
            <a:srgbClr val="00B8FF"/>
          </a:solidFill>
          <a:ln w="12700" cap="flat" cmpd="sng">
            <a:solidFill>
              <a:srgbClr val="404040"/>
            </a:solidFill>
            <a:prstDash val="solid"/>
            <a:round/>
            <a:headEnd type="none" w="med" len="med"/>
            <a:tailEnd type="triangle" w="lg" len="lg"/>
          </a:ln>
        </p:spPr>
      </p:cxnSp>
      <p:sp>
        <p:nvSpPr>
          <p:cNvPr id="2511" name="Shape 2511"/>
          <p:cNvSpPr/>
          <p:nvPr/>
        </p:nvSpPr>
        <p:spPr>
          <a:xfrm>
            <a:off x="7848600" y="43739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Document</a:t>
            </a:r>
          </a:p>
        </p:txBody>
      </p:sp>
      <p:sp>
        <p:nvSpPr>
          <p:cNvPr id="2512" name="Shape 2512"/>
          <p:cNvSpPr txBox="1"/>
          <p:nvPr/>
        </p:nvSpPr>
        <p:spPr>
          <a:xfrm>
            <a:off x="8077200" y="5362285"/>
            <a:ext cx="7620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imageURL</a:t>
            </a:r>
          </a:p>
        </p:txBody>
      </p:sp>
      <p:cxnSp>
        <p:nvCxnSpPr>
          <p:cNvPr id="2513" name="Shape 2513"/>
          <p:cNvCxnSpPr>
            <a:stCxn id="2511" idx="4"/>
            <a:endCxn id="2512" idx="0"/>
          </p:cNvCxnSpPr>
          <p:nvPr/>
        </p:nvCxnSpPr>
        <p:spPr>
          <a:xfrm rot="-5400000" flipH="1">
            <a:off x="8097300" y="5001517"/>
            <a:ext cx="683700" cy="38100"/>
          </a:xfrm>
          <a:prstGeom prst="curvedConnector3">
            <a:avLst>
              <a:gd name="adj1" fmla="val 49990"/>
            </a:avLst>
          </a:prstGeom>
          <a:solidFill>
            <a:srgbClr val="00B8FF"/>
          </a:solidFill>
          <a:ln w="12700" cap="flat" cmpd="sng">
            <a:solidFill>
              <a:srgbClr val="0000FF"/>
            </a:solidFill>
            <a:prstDash val="dash"/>
            <a:round/>
            <a:headEnd type="none" w="med" len="med"/>
            <a:tailEnd type="triangle" w="lg" len="lg"/>
          </a:ln>
        </p:spPr>
      </p:cxnSp>
      <p:sp>
        <p:nvSpPr>
          <p:cNvPr id="2514" name="Shape 2514"/>
          <p:cNvSpPr txBox="1"/>
          <p:nvPr/>
        </p:nvSpPr>
        <p:spPr>
          <a:xfrm>
            <a:off x="73914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name</a:t>
            </a:r>
          </a:p>
        </p:txBody>
      </p:sp>
      <p:sp>
        <p:nvSpPr>
          <p:cNvPr id="2515" name="Shape 2515"/>
          <p:cNvSpPr txBox="1"/>
          <p:nvPr/>
        </p:nvSpPr>
        <p:spPr>
          <a:xfrm>
            <a:off x="7239000" y="6278917"/>
            <a:ext cx="3810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516" name="Shape 2516"/>
          <p:cNvCxnSpPr>
            <a:stCxn id="2501" idx="4"/>
            <a:endCxn id="2515" idx="0"/>
          </p:cNvCxnSpPr>
          <p:nvPr/>
        </p:nvCxnSpPr>
        <p:spPr>
          <a:xfrm rot="-5400000" flipH="1">
            <a:off x="6934200" y="5783617"/>
            <a:ext cx="762000" cy="2286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517" name="Shape 2517"/>
          <p:cNvSpPr txBox="1"/>
          <p:nvPr/>
        </p:nvSpPr>
        <p:spPr>
          <a:xfrm>
            <a:off x="2286000" y="6278917"/>
            <a:ext cx="12954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classification</a:t>
            </a:r>
          </a:p>
        </p:txBody>
      </p:sp>
      <p:cxnSp>
        <p:nvCxnSpPr>
          <p:cNvPr id="2518" name="Shape 2518"/>
          <p:cNvCxnSpPr>
            <a:stCxn id="2473" idx="4"/>
          </p:cNvCxnSpPr>
          <p:nvPr/>
        </p:nvCxnSpPr>
        <p:spPr>
          <a:xfrm rot="-5400000" flipH="1">
            <a:off x="4190399" y="5746117"/>
            <a:ext cx="762000" cy="3036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519" name="Shape 2519"/>
          <p:cNvSpPr txBox="1"/>
          <p:nvPr/>
        </p:nvSpPr>
        <p:spPr>
          <a:xfrm>
            <a:off x="46916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520" name="Shape 2520"/>
          <p:cNvSpPr txBox="1"/>
          <p:nvPr/>
        </p:nvSpPr>
        <p:spPr>
          <a:xfrm>
            <a:off x="4419600" y="6278917"/>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cxnSp>
        <p:nvCxnSpPr>
          <p:cNvPr id="2521" name="Shape 2521"/>
          <p:cNvCxnSpPr>
            <a:stCxn id="2482" idx="4"/>
            <a:endCxn id="2517" idx="0"/>
          </p:cNvCxnSpPr>
          <p:nvPr/>
        </p:nvCxnSpPr>
        <p:spPr>
          <a:xfrm rot="5400000">
            <a:off x="2571749" y="5878867"/>
            <a:ext cx="762000" cy="38100"/>
          </a:xfrm>
          <a:prstGeom prst="curvedConnector3">
            <a:avLst>
              <a:gd name="adj1" fmla="val 50000"/>
            </a:avLst>
          </a:prstGeom>
          <a:solidFill>
            <a:srgbClr val="00B8FF"/>
          </a:solidFill>
          <a:ln w="12700" cap="flat" cmpd="sng">
            <a:solidFill>
              <a:srgbClr val="0000FF"/>
            </a:solidFill>
            <a:prstDash val="dash"/>
            <a:round/>
            <a:headEnd type="none" w="med" len="med"/>
            <a:tailEnd type="triangle" w="lg" len="lg"/>
          </a:ln>
        </p:spPr>
      </p:cxnSp>
      <p:sp>
        <p:nvSpPr>
          <p:cNvPr id="2522" name="Shape 2522"/>
          <p:cNvSpPr txBox="1"/>
          <p:nvPr/>
        </p:nvSpPr>
        <p:spPr>
          <a:xfrm>
            <a:off x="3065783" y="5897917"/>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cxnSp>
        <p:nvCxnSpPr>
          <p:cNvPr id="2523" name="Shape 2523"/>
          <p:cNvCxnSpPr>
            <a:stCxn id="2474" idx="6"/>
            <a:endCxn id="2501" idx="0"/>
          </p:cNvCxnSpPr>
          <p:nvPr/>
        </p:nvCxnSpPr>
        <p:spPr>
          <a:xfrm>
            <a:off x="4110750" y="4358658"/>
            <a:ext cx="3090299" cy="8535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524" name="Shape 2524"/>
          <p:cNvSpPr txBox="1"/>
          <p:nvPr/>
        </p:nvSpPr>
        <p:spPr>
          <a:xfrm>
            <a:off x="5715000" y="4297717"/>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creator</a:t>
            </a:r>
          </a:p>
        </p:txBody>
      </p:sp>
      <p:sp>
        <p:nvSpPr>
          <p:cNvPr id="2525" name="Shape 2525"/>
          <p:cNvSpPr/>
          <p:nvPr/>
        </p:nvSpPr>
        <p:spPr>
          <a:xfrm>
            <a:off x="5029200" y="3733800"/>
            <a:ext cx="1295400" cy="259116"/>
          </a:xfrm>
          <a:prstGeom prst="ellipse">
            <a:avLst/>
          </a:prstGeom>
          <a:solidFill>
            <a:schemeClr val="lt1"/>
          </a:solidFill>
          <a:ln w="9525" cap="flat" cmpd="sng">
            <a:solidFill>
              <a:srgbClr val="008000"/>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8000"/>
              </a:buClr>
              <a:buSzPct val="25000"/>
              <a:buFont typeface="Arial"/>
              <a:buNone/>
            </a:pPr>
            <a:r>
              <a:rPr lang="en-US" sz="1200" b="0" i="0" u="none" strike="noStrike" cap="none">
                <a:solidFill>
                  <a:srgbClr val="008000"/>
                </a:solidFill>
                <a:latin typeface="Arial"/>
                <a:ea typeface="Arial"/>
                <a:cs typeface="Arial"/>
                <a:sym typeface="Arial"/>
              </a:rPr>
              <a:t>Aggregation</a:t>
            </a:r>
          </a:p>
        </p:txBody>
      </p:sp>
      <p:cxnSp>
        <p:nvCxnSpPr>
          <p:cNvPr id="2526" name="Shape 2526"/>
          <p:cNvCxnSpPr>
            <a:stCxn id="2525" idx="2"/>
            <a:endCxn id="2474" idx="7"/>
          </p:cNvCxnSpPr>
          <p:nvPr/>
        </p:nvCxnSpPr>
        <p:spPr>
          <a:xfrm flipH="1">
            <a:off x="3754200" y="3863358"/>
            <a:ext cx="1275000" cy="3768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527" name="Shape 2527"/>
          <p:cNvSpPr txBox="1"/>
          <p:nvPr/>
        </p:nvSpPr>
        <p:spPr>
          <a:xfrm>
            <a:off x="4221073" y="3960651"/>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528" name="Shape 2528"/>
          <p:cNvCxnSpPr>
            <a:stCxn id="2502" idx="4"/>
            <a:endCxn id="2525" idx="0"/>
          </p:cNvCxnSpPr>
          <p:nvPr/>
        </p:nvCxnSpPr>
        <p:spPr>
          <a:xfrm rot="-5400000" flipH="1">
            <a:off x="4796850" y="2853667"/>
            <a:ext cx="883800" cy="876300"/>
          </a:xfrm>
          <a:prstGeom prst="curvedConnector3">
            <a:avLst>
              <a:gd name="adj1" fmla="val 50005"/>
            </a:avLst>
          </a:prstGeom>
          <a:solidFill>
            <a:srgbClr val="00B8FF"/>
          </a:solidFill>
          <a:ln w="12700" cap="flat" cmpd="sng">
            <a:solidFill>
              <a:srgbClr val="008000"/>
            </a:solidFill>
            <a:prstDash val="solid"/>
            <a:round/>
            <a:headEnd type="none" w="med" len="med"/>
            <a:tailEnd type="triangle" w="lg" len="lg"/>
          </a:ln>
        </p:spPr>
      </p:cxnSp>
      <p:sp>
        <p:nvSpPr>
          <p:cNvPr id="2529" name="Shape 2529"/>
          <p:cNvSpPr txBox="1"/>
          <p:nvPr/>
        </p:nvSpPr>
        <p:spPr>
          <a:xfrm>
            <a:off x="4648200" y="3383317"/>
            <a:ext cx="83344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subClassOf</a:t>
            </a:r>
          </a:p>
        </p:txBody>
      </p:sp>
      <p:cxnSp>
        <p:nvCxnSpPr>
          <p:cNvPr id="2530" name="Shape 2530"/>
          <p:cNvCxnSpPr>
            <a:stCxn id="2502" idx="6"/>
            <a:endCxn id="2511" idx="7"/>
          </p:cNvCxnSpPr>
          <p:nvPr/>
        </p:nvCxnSpPr>
        <p:spPr>
          <a:xfrm>
            <a:off x="5943600" y="2682258"/>
            <a:ext cx="2880599" cy="1736400"/>
          </a:xfrm>
          <a:prstGeom prst="curvedConnector2">
            <a:avLst/>
          </a:prstGeom>
          <a:solidFill>
            <a:srgbClr val="00B8FF"/>
          </a:solidFill>
          <a:ln w="12700" cap="flat" cmpd="sng">
            <a:solidFill>
              <a:srgbClr val="008000"/>
            </a:solidFill>
            <a:prstDash val="solid"/>
            <a:round/>
            <a:headEnd type="none" w="med" len="med"/>
            <a:tailEnd type="triangle" w="lg" len="lg"/>
          </a:ln>
        </p:spPr>
      </p:cxnSp>
      <p:sp>
        <p:nvSpPr>
          <p:cNvPr id="2531" name="Shape 2531"/>
          <p:cNvSpPr txBox="1"/>
          <p:nvPr/>
        </p:nvSpPr>
        <p:spPr>
          <a:xfrm>
            <a:off x="7391975" y="2741450"/>
            <a:ext cx="38042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page</a:t>
            </a:r>
          </a:p>
        </p:txBody>
      </p:sp>
      <p:sp>
        <p:nvSpPr>
          <p:cNvPr id="2532" name="Shape 2532"/>
          <p:cNvSpPr txBox="1"/>
          <p:nvPr/>
        </p:nvSpPr>
        <p:spPr>
          <a:xfrm>
            <a:off x="840820" y="3230916"/>
            <a:ext cx="606978" cy="230832"/>
          </a:xfrm>
          <a:prstGeom prst="rect">
            <a:avLst/>
          </a:prstGeom>
          <a:solidFill>
            <a:srgbClr val="FFC182"/>
          </a:solidFill>
          <a:ln w="19050"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credit</a:t>
            </a:r>
          </a:p>
        </p:txBody>
      </p:sp>
      <p:sp>
        <p:nvSpPr>
          <p:cNvPr id="2533" name="Shape 2533"/>
          <p:cNvSpPr txBox="1"/>
          <p:nvPr/>
        </p:nvSpPr>
        <p:spPr>
          <a:xfrm>
            <a:off x="1828800" y="3078516"/>
            <a:ext cx="4572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title</a:t>
            </a:r>
          </a:p>
        </p:txBody>
      </p:sp>
      <p:cxnSp>
        <p:nvCxnSpPr>
          <p:cNvPr id="2534" name="Shape 2534"/>
          <p:cNvCxnSpPr>
            <a:stCxn id="2474" idx="2"/>
            <a:endCxn id="2533" idx="2"/>
          </p:cNvCxnSpPr>
          <p:nvPr/>
        </p:nvCxnSpPr>
        <p:spPr>
          <a:xfrm rot="10800000" flipH="1">
            <a:off x="1676400" y="3307158"/>
            <a:ext cx="381000" cy="1051500"/>
          </a:xfrm>
          <a:prstGeom prst="curvedConnector4">
            <a:avLst>
              <a:gd name="adj1" fmla="val -60000"/>
              <a:gd name="adj2" fmla="val 57974"/>
            </a:avLst>
          </a:prstGeom>
          <a:solidFill>
            <a:srgbClr val="00B8FF"/>
          </a:solidFill>
          <a:ln w="12700" cap="flat" cmpd="sng">
            <a:solidFill>
              <a:srgbClr val="0000FF"/>
            </a:solidFill>
            <a:prstDash val="dash"/>
            <a:round/>
            <a:headEnd type="none" w="med" len="med"/>
            <a:tailEnd type="triangle" w="lg" len="lg"/>
          </a:ln>
        </p:spPr>
      </p:cxnSp>
      <p:cxnSp>
        <p:nvCxnSpPr>
          <p:cNvPr id="2535" name="Shape 2535"/>
          <p:cNvCxnSpPr>
            <a:stCxn id="2474" idx="2"/>
            <a:endCxn id="2532" idx="2"/>
          </p:cNvCxnSpPr>
          <p:nvPr/>
        </p:nvCxnSpPr>
        <p:spPr>
          <a:xfrm rot="10800000">
            <a:off x="1144200" y="3461658"/>
            <a:ext cx="532200" cy="897000"/>
          </a:xfrm>
          <a:prstGeom prst="curvedConnector2">
            <a:avLst/>
          </a:prstGeom>
          <a:solidFill>
            <a:srgbClr val="00B8FF"/>
          </a:solidFill>
          <a:ln w="9525" cap="flat" cmpd="sng">
            <a:solidFill>
              <a:srgbClr val="0000FF"/>
            </a:solidFill>
            <a:prstDash val="dash"/>
            <a:round/>
            <a:headEnd type="none" w="med" len="med"/>
            <a:tailEnd type="triangle" w="lg" len="lg"/>
          </a:ln>
        </p:spPr>
      </p:cxnSp>
      <p:sp>
        <p:nvSpPr>
          <p:cNvPr id="2536" name="Shape 2536"/>
          <p:cNvSpPr txBox="1"/>
          <p:nvPr/>
        </p:nvSpPr>
        <p:spPr>
          <a:xfrm>
            <a:off x="533400" y="3916717"/>
            <a:ext cx="84231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provenance</a:t>
            </a:r>
          </a:p>
        </p:txBody>
      </p:sp>
      <p:sp>
        <p:nvSpPr>
          <p:cNvPr id="2537" name="Shape 2537"/>
          <p:cNvSpPr txBox="1"/>
          <p:nvPr/>
        </p:nvSpPr>
        <p:spPr>
          <a:xfrm>
            <a:off x="1617983" y="3853933"/>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sp>
        <p:nvSpPr>
          <p:cNvPr id="2538" name="Shape 2538"/>
          <p:cNvSpPr txBox="1"/>
          <p:nvPr/>
        </p:nvSpPr>
        <p:spPr>
          <a:xfrm>
            <a:off x="8553896" y="4951251"/>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uri</a:t>
            </a:r>
          </a:p>
        </p:txBody>
      </p:sp>
      <p:cxnSp>
        <p:nvCxnSpPr>
          <p:cNvPr id="2539" name="Shape 2539"/>
          <p:cNvCxnSpPr>
            <a:stCxn id="2502" idx="3"/>
            <a:endCxn id="2474" idx="1"/>
          </p:cNvCxnSpPr>
          <p:nvPr/>
        </p:nvCxnSpPr>
        <p:spPr>
          <a:xfrm rot="5400000">
            <a:off x="2292876" y="2540710"/>
            <a:ext cx="1439400" cy="1959600"/>
          </a:xfrm>
          <a:prstGeom prst="curvedConnector3">
            <a:avLst>
              <a:gd name="adj1" fmla="val 49996"/>
            </a:avLst>
          </a:prstGeom>
          <a:solidFill>
            <a:srgbClr val="00B8FF"/>
          </a:solidFill>
          <a:ln w="12700" cap="flat" cmpd="sng">
            <a:solidFill>
              <a:srgbClr val="008000"/>
            </a:solidFill>
            <a:prstDash val="solid"/>
            <a:round/>
            <a:headEnd type="none" w="med" len="med"/>
            <a:tailEnd type="triangle" w="lg" len="lg"/>
          </a:ln>
        </p:spPr>
      </p:cxnSp>
      <p:sp>
        <p:nvSpPr>
          <p:cNvPr id="2540" name="Shape 2540"/>
          <p:cNvSpPr txBox="1"/>
          <p:nvPr/>
        </p:nvSpPr>
        <p:spPr>
          <a:xfrm>
            <a:off x="2667000" y="3244333"/>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541" name="Shape 2541"/>
          <p:cNvCxnSpPr>
            <a:stCxn id="2503" idx="5"/>
            <a:endCxn id="2511" idx="1"/>
          </p:cNvCxnSpPr>
          <p:nvPr/>
        </p:nvCxnSpPr>
        <p:spPr>
          <a:xfrm rot="-5400000" flipH="1">
            <a:off x="7436624" y="3838960"/>
            <a:ext cx="779400" cy="379500"/>
          </a:xfrm>
          <a:prstGeom prst="curvedConnector3">
            <a:avLst>
              <a:gd name="adj1" fmla="val 50009"/>
            </a:avLst>
          </a:prstGeom>
          <a:solidFill>
            <a:srgbClr val="00B8FF"/>
          </a:solidFill>
          <a:ln w="12700" cap="flat" cmpd="sng">
            <a:solidFill>
              <a:srgbClr val="008000"/>
            </a:solidFill>
            <a:prstDash val="solid"/>
            <a:round/>
            <a:headEnd type="none" w="med" len="med"/>
            <a:tailEnd type="triangle" w="lg" len="lg"/>
          </a:ln>
        </p:spPr>
      </p:cxnSp>
      <p:sp>
        <p:nvSpPr>
          <p:cNvPr id="2542" name="Shape 2542"/>
          <p:cNvSpPr txBox="1"/>
          <p:nvPr/>
        </p:nvSpPr>
        <p:spPr>
          <a:xfrm>
            <a:off x="7693054" y="3764317"/>
            <a:ext cx="76514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isShownAt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548"/>
        <p:cNvGrpSpPr/>
        <p:nvPr/>
      </p:nvGrpSpPr>
      <p:grpSpPr>
        <a:xfrm>
          <a:off x="0" y="0"/>
          <a:ext cx="0" cy="0"/>
          <a:chOff x="0" y="0"/>
          <a:chExt cx="0" cy="0"/>
        </a:xfrm>
      </p:grpSpPr>
      <p:sp>
        <p:nvSpPr>
          <p:cNvPr id="549" name="Shape 549"/>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Key Ingredient: Source Mappings</a:t>
            </a:r>
          </a:p>
        </p:txBody>
      </p:sp>
      <p:sp>
        <p:nvSpPr>
          <p:cNvPr id="550" name="Shape 550"/>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6</a:t>
            </a:fld>
            <a:endParaRPr lang="en-US" sz="1200" b="0" i="0" u="none" strike="noStrike" cap="none">
              <a:solidFill>
                <a:srgbClr val="D10202"/>
              </a:solidFill>
              <a:latin typeface="Arial"/>
              <a:ea typeface="Arial"/>
              <a:cs typeface="Arial"/>
              <a:sym typeface="Arial"/>
            </a:endParaRPr>
          </a:p>
        </p:txBody>
      </p:sp>
      <p:sp>
        <p:nvSpPr>
          <p:cNvPr id="551" name="Shape 551"/>
          <p:cNvSpPr/>
          <p:nvPr/>
        </p:nvSpPr>
        <p:spPr>
          <a:xfrm>
            <a:off x="2342153" y="3452773"/>
            <a:ext cx="4096757" cy="425890"/>
          </a:xfrm>
          <a:prstGeom prst="roundRect">
            <a:avLst>
              <a:gd name="adj" fmla="val 16667"/>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552" name="Shape 552"/>
          <p:cNvGrpSpPr/>
          <p:nvPr/>
        </p:nvGrpSpPr>
        <p:grpSpPr>
          <a:xfrm>
            <a:off x="2138876" y="4598750"/>
            <a:ext cx="458370" cy="1598548"/>
            <a:chOff x="8161650" y="2241506"/>
            <a:chExt cx="891658" cy="3109619"/>
          </a:xfrm>
        </p:grpSpPr>
        <p:sp>
          <p:nvSpPr>
            <p:cNvPr id="553" name="Shape 553"/>
            <p:cNvSpPr/>
            <p:nvPr/>
          </p:nvSpPr>
          <p:spPr>
            <a:xfrm>
              <a:off x="8231803" y="2890451"/>
              <a:ext cx="751349" cy="2460673"/>
            </a:xfrm>
            <a:prstGeom prst="can">
              <a:avLst>
                <a:gd name="adj" fmla="val 25000"/>
              </a:avLst>
            </a:prstGeom>
            <a:solidFill>
              <a:srgbClr val="9BBB59"/>
            </a:solidFill>
            <a:ln w="25400" cap="flat" cmpd="sng">
              <a:solidFill>
                <a:srgbClr val="71884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554" name="Shape 554"/>
            <p:cNvSpPr/>
            <p:nvPr/>
          </p:nvSpPr>
          <p:spPr>
            <a:xfrm>
              <a:off x="8161650" y="2241506"/>
              <a:ext cx="891658" cy="3109619"/>
            </a:xfrm>
            <a:prstGeom prst="can">
              <a:avLst>
                <a:gd name="adj" fmla="val 25000"/>
              </a:avLst>
            </a:prstGeom>
            <a:solidFill>
              <a:srgbClr val="C2D59B">
                <a:alpha val="49803"/>
              </a:srgbClr>
            </a:solidFill>
            <a:ln w="76200" cap="flat" cmpd="sng">
              <a:solidFill>
                <a:srgbClr val="71884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555" name="Shape 555"/>
          <p:cNvGrpSpPr/>
          <p:nvPr/>
        </p:nvGrpSpPr>
        <p:grpSpPr>
          <a:xfrm>
            <a:off x="3492727" y="4598750"/>
            <a:ext cx="458370" cy="1598548"/>
            <a:chOff x="1324800" y="2659715"/>
            <a:chExt cx="891658" cy="3109619"/>
          </a:xfrm>
        </p:grpSpPr>
        <p:sp>
          <p:nvSpPr>
            <p:cNvPr id="556" name="Shape 556"/>
            <p:cNvSpPr/>
            <p:nvPr/>
          </p:nvSpPr>
          <p:spPr>
            <a:xfrm rot="-1543026">
              <a:off x="1505012" y="4317018"/>
              <a:ext cx="605178" cy="522789"/>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557" name="Shape 557"/>
            <p:cNvSpPr/>
            <p:nvPr/>
          </p:nvSpPr>
          <p:spPr>
            <a:xfrm>
              <a:off x="1459179" y="3787828"/>
              <a:ext cx="605178" cy="359296"/>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558" name="Shape 558"/>
            <p:cNvSpPr/>
            <p:nvPr/>
          </p:nvSpPr>
          <p:spPr>
            <a:xfrm rot="-2537895">
              <a:off x="1534541" y="3244726"/>
              <a:ext cx="372708" cy="368142"/>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559" name="Shape 559"/>
            <p:cNvSpPr/>
            <p:nvPr/>
          </p:nvSpPr>
          <p:spPr>
            <a:xfrm rot="1544199">
              <a:off x="1481995" y="5061122"/>
              <a:ext cx="605177" cy="522789"/>
            </a:xfrm>
            <a:prstGeom prst="cloud">
              <a:avLst/>
            </a:prstGeom>
            <a:solidFill>
              <a:srgbClr val="8064A2"/>
            </a:solidFill>
            <a:ln w="12700" cap="flat" cmpd="sng">
              <a:solidFill>
                <a:srgbClr val="8064A2"/>
              </a:solidFill>
              <a:prstDash val="solid"/>
              <a:round/>
              <a:headEnd type="none" w="med" len="med"/>
              <a:tailEnd type="none" w="med" len="med"/>
            </a:ln>
            <a:effectLst>
              <a:outerShdw blurRad="50799" dist="25400" algn="bl" rotWithShape="0">
                <a:srgbClr val="000000">
                  <a:alpha val="60000"/>
                </a:srgbClr>
              </a:outerShdw>
            </a:effectLst>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1F497D"/>
                </a:solidFill>
                <a:latin typeface="Calibri"/>
                <a:ea typeface="Calibri"/>
                <a:cs typeface="Calibri"/>
                <a:sym typeface="Calibri"/>
              </a:endParaRPr>
            </a:p>
          </p:txBody>
        </p:sp>
        <p:sp>
          <p:nvSpPr>
            <p:cNvPr id="560" name="Shape 560"/>
            <p:cNvSpPr/>
            <p:nvPr/>
          </p:nvSpPr>
          <p:spPr>
            <a:xfrm>
              <a:off x="1324800" y="2659715"/>
              <a:ext cx="891658" cy="3109619"/>
            </a:xfrm>
            <a:prstGeom prst="can">
              <a:avLst>
                <a:gd name="adj" fmla="val 25000"/>
              </a:avLst>
            </a:prstGeom>
            <a:solidFill>
              <a:srgbClr val="B2A0C7">
                <a:alpha val="49803"/>
              </a:srgbClr>
            </a:solidFill>
            <a:ln w="76200" cap="flat" cmpd="sng">
              <a:solidFill>
                <a:srgbClr val="8064A2"/>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561" name="Shape 561"/>
          <p:cNvGrpSpPr/>
          <p:nvPr/>
        </p:nvGrpSpPr>
        <p:grpSpPr>
          <a:xfrm>
            <a:off x="4846576" y="4598750"/>
            <a:ext cx="458370" cy="1598549"/>
            <a:chOff x="4016953" y="421422"/>
            <a:chExt cx="891658" cy="3109619"/>
          </a:xfrm>
        </p:grpSpPr>
        <p:sp>
          <p:nvSpPr>
            <p:cNvPr id="562" name="Shape 562"/>
            <p:cNvSpPr/>
            <p:nvPr/>
          </p:nvSpPr>
          <p:spPr>
            <a:xfrm>
              <a:off x="4084158" y="2915339"/>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563" name="Shape 563"/>
            <p:cNvSpPr/>
            <p:nvPr/>
          </p:nvSpPr>
          <p:spPr>
            <a:xfrm>
              <a:off x="4084158" y="2354177"/>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564" name="Shape 564"/>
            <p:cNvSpPr/>
            <p:nvPr/>
          </p:nvSpPr>
          <p:spPr>
            <a:xfrm>
              <a:off x="4084158" y="1785410"/>
              <a:ext cx="751349" cy="615703"/>
            </a:xfrm>
            <a:prstGeom prst="can">
              <a:avLst>
                <a:gd name="adj" fmla="val 25000"/>
              </a:avLst>
            </a:prstGeom>
            <a:solidFill>
              <a:srgbClr val="95B3D7"/>
            </a:solidFill>
            <a:ln w="254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sp>
          <p:nvSpPr>
            <p:cNvPr id="565" name="Shape 565"/>
            <p:cNvSpPr/>
            <p:nvPr/>
          </p:nvSpPr>
          <p:spPr>
            <a:xfrm>
              <a:off x="4016953" y="421422"/>
              <a:ext cx="891658" cy="3109619"/>
            </a:xfrm>
            <a:prstGeom prst="can">
              <a:avLst>
                <a:gd name="adj" fmla="val 25000"/>
              </a:avLst>
            </a:prstGeom>
            <a:solidFill>
              <a:srgbClr val="93B3D7">
                <a:alpha val="49803"/>
              </a:srgbClr>
            </a:solidFill>
            <a:ln w="76200" cap="flat" cmpd="sng">
              <a:solidFill>
                <a:srgbClr val="4F81B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grpSp>
        <p:nvGrpSpPr>
          <p:cNvPr id="566" name="Shape 566"/>
          <p:cNvGrpSpPr/>
          <p:nvPr/>
        </p:nvGrpSpPr>
        <p:grpSpPr>
          <a:xfrm>
            <a:off x="6200426" y="4624159"/>
            <a:ext cx="458370" cy="1598548"/>
            <a:chOff x="5393448" y="2915339"/>
            <a:chExt cx="891658" cy="3109619"/>
          </a:xfrm>
        </p:grpSpPr>
        <p:sp>
          <p:nvSpPr>
            <p:cNvPr id="567" name="Shape 567"/>
            <p:cNvSpPr/>
            <p:nvPr/>
          </p:nvSpPr>
          <p:spPr>
            <a:xfrm>
              <a:off x="5393448" y="2915339"/>
              <a:ext cx="891658" cy="3109619"/>
            </a:xfrm>
            <a:prstGeom prst="can">
              <a:avLst>
                <a:gd name="adj" fmla="val 25000"/>
              </a:avLst>
            </a:prstGeom>
            <a:solidFill>
              <a:srgbClr val="FFFFFF"/>
            </a:solidFill>
            <a:ln w="76200" cap="flat" cmpd="sng">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600" b="0" i="0" u="none" strike="noStrike" cap="none">
                <a:solidFill>
                  <a:srgbClr val="1F497D"/>
                </a:solidFill>
                <a:latin typeface="Calibri"/>
                <a:ea typeface="Calibri"/>
                <a:cs typeface="Calibri"/>
                <a:sym typeface="Calibri"/>
              </a:endParaRPr>
            </a:p>
          </p:txBody>
        </p:sp>
        <p:grpSp>
          <p:nvGrpSpPr>
            <p:cNvPr id="568" name="Shape 568"/>
            <p:cNvGrpSpPr/>
            <p:nvPr/>
          </p:nvGrpSpPr>
          <p:grpSpPr>
            <a:xfrm>
              <a:off x="5550535" y="4056564"/>
              <a:ext cx="608694" cy="463009"/>
              <a:chOff x="2385215" y="4257014"/>
              <a:chExt cx="718597" cy="1242505"/>
            </a:xfrm>
          </p:grpSpPr>
          <p:sp>
            <p:nvSpPr>
              <p:cNvPr id="569" name="Shape 569"/>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570" name="Shape 570"/>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71" name="Shape 571"/>
              <p:cNvCxnSpPr>
                <a:stCxn id="569" idx="2"/>
                <a:endCxn id="570"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572" name="Shape 572"/>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73" name="Shape 573"/>
              <p:cNvCxnSpPr>
                <a:stCxn id="570" idx="2"/>
                <a:endCxn id="572"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574" name="Shape 574"/>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75" name="Shape 575"/>
              <p:cNvCxnSpPr>
                <a:stCxn id="570" idx="2"/>
                <a:endCxn id="574"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576" name="Shape 576"/>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77" name="Shape 577"/>
              <p:cNvCxnSpPr>
                <a:stCxn id="570" idx="2"/>
                <a:endCxn id="576"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578" name="Shape 578"/>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79" name="Shape 579"/>
              <p:cNvCxnSpPr>
                <a:stCxn id="569" idx="2"/>
                <a:endCxn id="578"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580" name="Shape 580"/>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81" name="Shape 581"/>
              <p:cNvCxnSpPr>
                <a:stCxn id="578" idx="2"/>
                <a:endCxn id="580"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582" name="Shape 582"/>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83" name="Shape 583"/>
              <p:cNvCxnSpPr>
                <a:stCxn id="578" idx="2"/>
                <a:endCxn id="582"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584" name="Shape 584"/>
            <p:cNvGrpSpPr/>
            <p:nvPr/>
          </p:nvGrpSpPr>
          <p:grpSpPr>
            <a:xfrm>
              <a:off x="5550535" y="4706164"/>
              <a:ext cx="608694" cy="463009"/>
              <a:chOff x="2385215" y="4257014"/>
              <a:chExt cx="718597" cy="1242505"/>
            </a:xfrm>
          </p:grpSpPr>
          <p:sp>
            <p:nvSpPr>
              <p:cNvPr id="585" name="Shape 585"/>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586" name="Shape 586"/>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87" name="Shape 587"/>
              <p:cNvCxnSpPr>
                <a:stCxn id="585" idx="2"/>
                <a:endCxn id="586"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588" name="Shape 588"/>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89" name="Shape 589"/>
              <p:cNvCxnSpPr>
                <a:stCxn id="586" idx="2"/>
                <a:endCxn id="588"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590" name="Shape 590"/>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91" name="Shape 591"/>
              <p:cNvCxnSpPr>
                <a:stCxn id="586" idx="2"/>
                <a:endCxn id="590"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592" name="Shape 592"/>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93" name="Shape 593"/>
              <p:cNvCxnSpPr>
                <a:stCxn id="586" idx="2"/>
                <a:endCxn id="592"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594" name="Shape 594"/>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95" name="Shape 595"/>
              <p:cNvCxnSpPr>
                <a:stCxn id="585" idx="2"/>
                <a:endCxn id="594"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596" name="Shape 596"/>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97" name="Shape 597"/>
              <p:cNvCxnSpPr>
                <a:stCxn id="594" idx="2"/>
                <a:endCxn id="596"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598" name="Shape 598"/>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599" name="Shape 599"/>
              <p:cNvCxnSpPr>
                <a:stCxn id="594" idx="2"/>
                <a:endCxn id="598"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600" name="Shape 600"/>
            <p:cNvGrpSpPr/>
            <p:nvPr/>
          </p:nvGrpSpPr>
          <p:grpSpPr>
            <a:xfrm>
              <a:off x="5550535" y="5355762"/>
              <a:ext cx="608694" cy="463009"/>
              <a:chOff x="2385215" y="4257014"/>
              <a:chExt cx="718597" cy="1242505"/>
            </a:xfrm>
          </p:grpSpPr>
          <p:sp>
            <p:nvSpPr>
              <p:cNvPr id="601" name="Shape 601"/>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02" name="Shape 602"/>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03" name="Shape 603"/>
              <p:cNvCxnSpPr>
                <a:stCxn id="601" idx="2"/>
                <a:endCxn id="602"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604" name="Shape 604"/>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05" name="Shape 605"/>
              <p:cNvCxnSpPr>
                <a:stCxn id="602" idx="2"/>
                <a:endCxn id="604"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606" name="Shape 606"/>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07" name="Shape 607"/>
              <p:cNvCxnSpPr>
                <a:stCxn id="602" idx="2"/>
                <a:endCxn id="606"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608" name="Shape 608"/>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09" name="Shape 609"/>
              <p:cNvCxnSpPr>
                <a:stCxn id="602" idx="2"/>
                <a:endCxn id="608"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610" name="Shape 610"/>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11" name="Shape 611"/>
              <p:cNvCxnSpPr>
                <a:stCxn id="601" idx="2"/>
                <a:endCxn id="610"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612" name="Shape 612"/>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13" name="Shape 613"/>
              <p:cNvCxnSpPr>
                <a:stCxn id="610" idx="2"/>
                <a:endCxn id="612"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614" name="Shape 614"/>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15" name="Shape 615"/>
              <p:cNvCxnSpPr>
                <a:stCxn id="610" idx="2"/>
                <a:endCxn id="614"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nvGrpSpPr>
            <p:cNvPr id="616" name="Shape 616"/>
            <p:cNvGrpSpPr/>
            <p:nvPr/>
          </p:nvGrpSpPr>
          <p:grpSpPr>
            <a:xfrm>
              <a:off x="5550535" y="3406965"/>
              <a:ext cx="608694" cy="463009"/>
              <a:chOff x="2385215" y="4257014"/>
              <a:chExt cx="718597" cy="1242505"/>
            </a:xfrm>
          </p:grpSpPr>
          <p:sp>
            <p:nvSpPr>
              <p:cNvPr id="617" name="Shape 617"/>
              <p:cNvSpPr/>
              <p:nvPr/>
            </p:nvSpPr>
            <p:spPr>
              <a:xfrm>
                <a:off x="2385215" y="4257014"/>
                <a:ext cx="239990" cy="115416"/>
              </a:xfrm>
              <a:prstGeom prst="rect">
                <a:avLst/>
              </a:prstGeom>
              <a:solidFill>
                <a:srgbClr val="FABF8E"/>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18" name="Shape 618"/>
              <p:cNvSpPr/>
              <p:nvPr/>
            </p:nvSpPr>
            <p:spPr>
              <a:xfrm>
                <a:off x="2620900" y="4418946"/>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19" name="Shape 619"/>
              <p:cNvCxnSpPr>
                <a:stCxn id="617" idx="2"/>
                <a:endCxn id="618" idx="1"/>
              </p:cNvCxnSpPr>
              <p:nvPr/>
            </p:nvCxnSpPr>
            <p:spPr>
              <a:xfrm rot="-5400000" flipH="1">
                <a:off x="2510610" y="4367030"/>
                <a:ext cx="105000" cy="115800"/>
              </a:xfrm>
              <a:prstGeom prst="bentConnector2">
                <a:avLst/>
              </a:prstGeom>
              <a:noFill/>
              <a:ln w="9525" cap="flat" cmpd="sng">
                <a:solidFill>
                  <a:srgbClr val="984807"/>
                </a:solidFill>
                <a:prstDash val="solid"/>
                <a:round/>
                <a:headEnd type="none" w="med" len="med"/>
                <a:tailEnd type="none" w="med" len="med"/>
              </a:ln>
            </p:spPr>
          </p:cxnSp>
          <p:sp>
            <p:nvSpPr>
              <p:cNvPr id="620" name="Shape 620"/>
              <p:cNvSpPr/>
              <p:nvPr/>
            </p:nvSpPr>
            <p:spPr>
              <a:xfrm>
                <a:off x="2863822" y="457661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21" name="Shape 621"/>
              <p:cNvCxnSpPr>
                <a:stCxn id="618" idx="2"/>
                <a:endCxn id="620" idx="1"/>
              </p:cNvCxnSpPr>
              <p:nvPr/>
            </p:nvCxnSpPr>
            <p:spPr>
              <a:xfrm rot="-5400000" flipH="1">
                <a:off x="2752145" y="4523112"/>
                <a:ext cx="100200" cy="122700"/>
              </a:xfrm>
              <a:prstGeom prst="bentConnector2">
                <a:avLst/>
              </a:prstGeom>
              <a:noFill/>
              <a:ln w="9525" cap="flat" cmpd="sng">
                <a:solidFill>
                  <a:srgbClr val="984807"/>
                </a:solidFill>
                <a:prstDash val="solid"/>
                <a:round/>
                <a:headEnd type="none" w="med" len="med"/>
                <a:tailEnd type="none" w="med" len="med"/>
              </a:ln>
            </p:spPr>
          </p:cxnSp>
          <p:sp>
            <p:nvSpPr>
              <p:cNvPr id="622" name="Shape 622"/>
              <p:cNvSpPr/>
              <p:nvPr/>
            </p:nvSpPr>
            <p:spPr>
              <a:xfrm>
                <a:off x="2863822" y="4739360"/>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23" name="Shape 623"/>
              <p:cNvCxnSpPr>
                <a:stCxn id="618" idx="2"/>
                <a:endCxn id="622" idx="1"/>
              </p:cNvCxnSpPr>
              <p:nvPr/>
            </p:nvCxnSpPr>
            <p:spPr>
              <a:xfrm rot="-5400000" flipH="1">
                <a:off x="2670695" y="4604562"/>
                <a:ext cx="263100" cy="122700"/>
              </a:xfrm>
              <a:prstGeom prst="bentConnector2">
                <a:avLst/>
              </a:prstGeom>
              <a:noFill/>
              <a:ln w="9525" cap="flat" cmpd="sng">
                <a:solidFill>
                  <a:srgbClr val="984807"/>
                </a:solidFill>
                <a:prstDash val="solid"/>
                <a:round/>
                <a:headEnd type="none" w="med" len="med"/>
                <a:tailEnd type="none" w="med" len="med"/>
              </a:ln>
            </p:spPr>
          </p:cxnSp>
          <p:sp>
            <p:nvSpPr>
              <p:cNvPr id="624" name="Shape 624"/>
              <p:cNvSpPr/>
              <p:nvPr/>
            </p:nvSpPr>
            <p:spPr>
              <a:xfrm>
                <a:off x="2863822" y="4902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25" name="Shape 625"/>
              <p:cNvCxnSpPr>
                <a:stCxn id="618" idx="2"/>
                <a:endCxn id="624" idx="1"/>
              </p:cNvCxnSpPr>
              <p:nvPr/>
            </p:nvCxnSpPr>
            <p:spPr>
              <a:xfrm rot="-5400000" flipH="1">
                <a:off x="2589245" y="4686012"/>
                <a:ext cx="426000" cy="122700"/>
              </a:xfrm>
              <a:prstGeom prst="bentConnector2">
                <a:avLst/>
              </a:prstGeom>
              <a:noFill/>
              <a:ln w="9525" cap="flat" cmpd="sng">
                <a:solidFill>
                  <a:srgbClr val="984807"/>
                </a:solidFill>
                <a:prstDash val="solid"/>
                <a:round/>
                <a:headEnd type="none" w="med" len="med"/>
                <a:tailEnd type="none" w="med" len="med"/>
              </a:ln>
            </p:spPr>
          </p:cxnSp>
          <p:sp>
            <p:nvSpPr>
              <p:cNvPr id="626" name="Shape 626"/>
              <p:cNvSpPr/>
              <p:nvPr/>
            </p:nvSpPr>
            <p:spPr>
              <a:xfrm>
                <a:off x="2620900" y="5063689"/>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27" name="Shape 627"/>
              <p:cNvCxnSpPr>
                <a:stCxn id="617" idx="2"/>
                <a:endCxn id="626" idx="1"/>
              </p:cNvCxnSpPr>
              <p:nvPr/>
            </p:nvCxnSpPr>
            <p:spPr>
              <a:xfrm rot="-5400000" flipH="1">
                <a:off x="2188860" y="4688780"/>
                <a:ext cx="748500" cy="115800"/>
              </a:xfrm>
              <a:prstGeom prst="bentConnector2">
                <a:avLst/>
              </a:prstGeom>
              <a:noFill/>
              <a:ln w="9525" cap="flat" cmpd="sng">
                <a:solidFill>
                  <a:srgbClr val="984807"/>
                </a:solidFill>
                <a:prstDash val="solid"/>
                <a:round/>
                <a:headEnd type="none" w="med" len="med"/>
                <a:tailEnd type="none" w="med" len="med"/>
              </a:ln>
            </p:spPr>
          </p:cxnSp>
          <p:sp>
            <p:nvSpPr>
              <p:cNvPr id="628" name="Shape 628"/>
              <p:cNvSpPr/>
              <p:nvPr/>
            </p:nvSpPr>
            <p:spPr>
              <a:xfrm>
                <a:off x="2863822" y="5221362"/>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29" name="Shape 629"/>
              <p:cNvCxnSpPr>
                <a:stCxn id="626" idx="2"/>
                <a:endCxn id="628" idx="1"/>
              </p:cNvCxnSpPr>
              <p:nvPr/>
            </p:nvCxnSpPr>
            <p:spPr>
              <a:xfrm rot="-5400000" flipH="1">
                <a:off x="2752145" y="5167855"/>
                <a:ext cx="100200" cy="122700"/>
              </a:xfrm>
              <a:prstGeom prst="bentConnector2">
                <a:avLst/>
              </a:prstGeom>
              <a:noFill/>
              <a:ln w="9525" cap="flat" cmpd="sng">
                <a:solidFill>
                  <a:srgbClr val="984807"/>
                </a:solidFill>
                <a:prstDash val="solid"/>
                <a:round/>
                <a:headEnd type="none" w="med" len="med"/>
                <a:tailEnd type="none" w="med" len="med"/>
              </a:ln>
            </p:spPr>
          </p:cxnSp>
          <p:sp>
            <p:nvSpPr>
              <p:cNvPr id="630" name="Shape 630"/>
              <p:cNvSpPr/>
              <p:nvPr/>
            </p:nvSpPr>
            <p:spPr>
              <a:xfrm>
                <a:off x="2863822" y="5384103"/>
                <a:ext cx="239990" cy="115416"/>
              </a:xfrm>
              <a:prstGeom prst="rect">
                <a:avLst/>
              </a:prstGeom>
              <a:solidFill>
                <a:srgbClr val="FABF8E"/>
              </a:solidFill>
              <a:ln w="9525" cap="flat" cmpd="sng">
                <a:solidFill>
                  <a:srgbClr val="974806"/>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31" name="Shape 631"/>
              <p:cNvCxnSpPr>
                <a:stCxn id="626" idx="2"/>
                <a:endCxn id="630" idx="1"/>
              </p:cNvCxnSpPr>
              <p:nvPr/>
            </p:nvCxnSpPr>
            <p:spPr>
              <a:xfrm rot="-5400000" flipH="1">
                <a:off x="2670695" y="5249305"/>
                <a:ext cx="263100" cy="122700"/>
              </a:xfrm>
              <a:prstGeom prst="bentConnector2">
                <a:avLst/>
              </a:prstGeom>
              <a:noFill/>
              <a:ln w="9525" cap="flat" cmpd="sng">
                <a:solidFill>
                  <a:srgbClr val="984807"/>
                </a:solidFill>
                <a:prstDash val="solid"/>
                <a:round/>
                <a:headEnd type="none" w="med" len="med"/>
                <a:tailEnd type="none" w="med" len="med"/>
              </a:ln>
            </p:spPr>
          </p:cxnSp>
        </p:grpSp>
      </p:grpSp>
      <p:sp>
        <p:nvSpPr>
          <p:cNvPr id="632" name="Shape 632"/>
          <p:cNvSpPr txBox="1"/>
          <p:nvPr/>
        </p:nvSpPr>
        <p:spPr>
          <a:xfrm>
            <a:off x="6556293" y="2245533"/>
            <a:ext cx="2118037"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F497D"/>
              </a:buClr>
              <a:buSzPct val="25000"/>
              <a:buFont typeface="Trebuchet MS"/>
              <a:buNone/>
            </a:pPr>
            <a:r>
              <a:rPr lang="en-US" sz="2400" u="none" strike="noStrike" cap="none" dirty="0">
                <a:solidFill>
                  <a:srgbClr val="1F497D"/>
                </a:solidFill>
                <a:latin typeface="Arial" panose="020B0604020202020204" pitchFamily="34" charset="0"/>
                <a:ea typeface="Trebuchet MS"/>
                <a:cs typeface="Arial" panose="020B0604020202020204" pitchFamily="34" charset="0"/>
                <a:sym typeface="Trebuchet MS"/>
              </a:rPr>
              <a:t>Domain Model</a:t>
            </a:r>
          </a:p>
        </p:txBody>
      </p:sp>
      <p:sp>
        <p:nvSpPr>
          <p:cNvPr id="633" name="Shape 633"/>
          <p:cNvSpPr/>
          <p:nvPr/>
        </p:nvSpPr>
        <p:spPr>
          <a:xfrm>
            <a:off x="2395557" y="2721314"/>
            <a:ext cx="654026" cy="1720129"/>
          </a:xfrm>
          <a:custGeom>
            <a:avLst/>
            <a:gdLst/>
            <a:ahLst/>
            <a:cxnLst/>
            <a:rect l="0" t="0" r="0" b="0"/>
            <a:pathLst>
              <a:path w="120000" h="120000" extrusionOk="0">
                <a:moveTo>
                  <a:pt x="120000" y="0"/>
                </a:moveTo>
                <a:cubicBezTo>
                  <a:pt x="85170" y="59527"/>
                  <a:pt x="25133" y="52913"/>
                  <a:pt x="0" y="120000"/>
                </a:cubicBezTo>
              </a:path>
            </a:pathLst>
          </a:custGeom>
          <a:noFill/>
          <a:ln w="57150" cap="flat" cmpd="sng">
            <a:solidFill>
              <a:srgbClr val="C2D59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634" name="Shape 634"/>
          <p:cNvSpPr/>
          <p:nvPr/>
        </p:nvSpPr>
        <p:spPr>
          <a:xfrm>
            <a:off x="3692233" y="2721314"/>
            <a:ext cx="247135" cy="1720129"/>
          </a:xfrm>
          <a:custGeom>
            <a:avLst/>
            <a:gdLst/>
            <a:ahLst/>
            <a:cxnLst/>
            <a:rect l="0" t="0" r="0" b="0"/>
            <a:pathLst>
              <a:path w="120000" h="120000" extrusionOk="0">
                <a:moveTo>
                  <a:pt x="120000" y="0"/>
                </a:moveTo>
                <a:cubicBezTo>
                  <a:pt x="85170" y="59527"/>
                  <a:pt x="25133" y="52913"/>
                  <a:pt x="0" y="120000"/>
                </a:cubicBezTo>
              </a:path>
            </a:pathLst>
          </a:custGeom>
          <a:noFill/>
          <a:ln w="57150" cap="flat" cmpd="sng">
            <a:solidFill>
              <a:srgbClr val="B2A0C7"/>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635" name="Shape 635"/>
          <p:cNvSpPr/>
          <p:nvPr/>
        </p:nvSpPr>
        <p:spPr>
          <a:xfrm flipH="1">
            <a:off x="4881124" y="2721314"/>
            <a:ext cx="215236" cy="1720129"/>
          </a:xfrm>
          <a:custGeom>
            <a:avLst/>
            <a:gdLst/>
            <a:ahLst/>
            <a:cxnLst/>
            <a:rect l="0" t="0" r="0" b="0"/>
            <a:pathLst>
              <a:path w="120000" h="120000" extrusionOk="0">
                <a:moveTo>
                  <a:pt x="120000" y="0"/>
                </a:moveTo>
                <a:cubicBezTo>
                  <a:pt x="85170" y="59527"/>
                  <a:pt x="25133" y="52913"/>
                  <a:pt x="0" y="120000"/>
                </a:cubicBezTo>
              </a:path>
            </a:pathLst>
          </a:custGeom>
          <a:noFill/>
          <a:ln w="57150" cap="flat" cmpd="sng">
            <a:solidFill>
              <a:srgbClr val="8CB3E3"/>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636" name="Shape 636"/>
          <p:cNvSpPr/>
          <p:nvPr/>
        </p:nvSpPr>
        <p:spPr>
          <a:xfrm flipH="1">
            <a:off x="5588872" y="2721314"/>
            <a:ext cx="847187" cy="1720129"/>
          </a:xfrm>
          <a:custGeom>
            <a:avLst/>
            <a:gdLst/>
            <a:ahLst/>
            <a:cxnLst/>
            <a:rect l="0" t="0" r="0" b="0"/>
            <a:pathLst>
              <a:path w="120000" h="120000" extrusionOk="0">
                <a:moveTo>
                  <a:pt x="120000" y="0"/>
                </a:moveTo>
                <a:cubicBezTo>
                  <a:pt x="85170" y="59527"/>
                  <a:pt x="25133" y="52913"/>
                  <a:pt x="0" y="120000"/>
                </a:cubicBezTo>
              </a:path>
            </a:pathLst>
          </a:custGeom>
          <a:noFill/>
          <a:ln w="57150" cap="flat" cmpd="sng">
            <a:solidFill>
              <a:srgbClr val="E6913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637" name="Shape 637"/>
          <p:cNvSpPr/>
          <p:nvPr/>
        </p:nvSpPr>
        <p:spPr>
          <a:xfrm>
            <a:off x="2483174" y="3521217"/>
            <a:ext cx="311813" cy="311813"/>
          </a:xfrm>
          <a:prstGeom prst="ellipse">
            <a:avLst/>
          </a:prstGeom>
          <a:solidFill>
            <a:srgbClr val="7692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638" name="Shape 638"/>
          <p:cNvSpPr/>
          <p:nvPr/>
        </p:nvSpPr>
        <p:spPr>
          <a:xfrm>
            <a:off x="3631678" y="3521219"/>
            <a:ext cx="311813" cy="311813"/>
          </a:xfrm>
          <a:prstGeom prst="ellipse">
            <a:avLst/>
          </a:prstGeom>
          <a:solidFill>
            <a:srgbClr val="8064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639" name="Shape 639"/>
          <p:cNvSpPr/>
          <p:nvPr/>
        </p:nvSpPr>
        <p:spPr>
          <a:xfrm>
            <a:off x="4854182" y="3513614"/>
            <a:ext cx="311813" cy="311813"/>
          </a:xfrm>
          <a:prstGeom prst="ellipse">
            <a:avLst/>
          </a:prstGeom>
          <a:solidFill>
            <a:srgbClr val="1F497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640" name="Shape 640"/>
          <p:cNvSpPr/>
          <p:nvPr/>
        </p:nvSpPr>
        <p:spPr>
          <a:xfrm>
            <a:off x="5979973" y="3513614"/>
            <a:ext cx="311813" cy="311813"/>
          </a:xfrm>
          <a:prstGeom prst="ellipse">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
        <p:nvSpPr>
          <p:cNvPr id="641" name="Shape 641"/>
          <p:cNvSpPr txBox="1"/>
          <p:nvPr/>
        </p:nvSpPr>
        <p:spPr>
          <a:xfrm>
            <a:off x="6489587" y="3450521"/>
            <a:ext cx="2502011" cy="46166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u="none" strike="noStrike" cap="none" dirty="0">
                <a:solidFill>
                  <a:srgbClr val="1F497D"/>
                </a:solidFill>
                <a:latin typeface="Arial" panose="020B0604020202020204" pitchFamily="34" charset="0"/>
                <a:ea typeface="Trebuchet MS"/>
                <a:cs typeface="Arial" panose="020B0604020202020204" pitchFamily="34" charset="0"/>
                <a:sym typeface="Trebuchet MS"/>
              </a:rPr>
              <a:t>Source Mappings</a:t>
            </a:r>
          </a:p>
        </p:txBody>
      </p:sp>
      <p:grpSp>
        <p:nvGrpSpPr>
          <p:cNvPr id="642" name="Shape 642"/>
          <p:cNvGrpSpPr/>
          <p:nvPr/>
        </p:nvGrpSpPr>
        <p:grpSpPr>
          <a:xfrm>
            <a:off x="2372050" y="2206414"/>
            <a:ext cx="4096757" cy="431244"/>
            <a:chOff x="2950298" y="2796794"/>
            <a:chExt cx="4096757" cy="431244"/>
          </a:xfrm>
        </p:grpSpPr>
        <p:sp>
          <p:nvSpPr>
            <p:cNvPr id="643" name="Shape 643"/>
            <p:cNvSpPr/>
            <p:nvPr/>
          </p:nvSpPr>
          <p:spPr>
            <a:xfrm>
              <a:off x="2950298" y="2796794"/>
              <a:ext cx="4096757" cy="431244"/>
            </a:xfrm>
            <a:prstGeom prst="roundRect">
              <a:avLst>
                <a:gd name="adj" fmla="val 16667"/>
              </a:avLst>
            </a:prstGeom>
            <a:solidFill>
              <a:srgbClr val="FBCDB7"/>
            </a:solidFill>
            <a:ln w="12700" cap="flat" cmpd="sng">
              <a:solidFill>
                <a:srgbClr val="F5913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grpSp>
          <p:nvGrpSpPr>
            <p:cNvPr id="644" name="Shape 644"/>
            <p:cNvGrpSpPr/>
            <p:nvPr/>
          </p:nvGrpSpPr>
          <p:grpSpPr>
            <a:xfrm>
              <a:off x="3713828" y="2839243"/>
              <a:ext cx="2569697" cy="346348"/>
              <a:chOff x="3340364" y="2190253"/>
              <a:chExt cx="2880067" cy="352727"/>
            </a:xfrm>
          </p:grpSpPr>
          <p:grpSp>
            <p:nvGrpSpPr>
              <p:cNvPr id="645" name="Shape 645"/>
              <p:cNvGrpSpPr/>
              <p:nvPr/>
            </p:nvGrpSpPr>
            <p:grpSpPr>
              <a:xfrm>
                <a:off x="4693665" y="2241793"/>
                <a:ext cx="1526765" cy="301186"/>
                <a:chOff x="4871492" y="1569891"/>
                <a:chExt cx="2024915" cy="410303"/>
              </a:xfrm>
            </p:grpSpPr>
            <p:sp>
              <p:nvSpPr>
                <p:cNvPr id="646" name="Shape 646"/>
                <p:cNvSpPr/>
                <p:nvPr/>
              </p:nvSpPr>
              <p:spPr>
                <a:xfrm>
                  <a:off x="6147923" y="1759135"/>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47" name="Shape 647"/>
                <p:cNvSpPr/>
                <p:nvPr/>
              </p:nvSpPr>
              <p:spPr>
                <a:xfrm>
                  <a:off x="5711148" y="167900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48" name="Shape 648"/>
                <p:cNvSpPr/>
                <p:nvPr/>
              </p:nvSpPr>
              <p:spPr>
                <a:xfrm>
                  <a:off x="5248460" y="1854863"/>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49" name="Shape 649"/>
                <p:cNvSpPr/>
                <p:nvPr/>
              </p:nvSpPr>
              <p:spPr>
                <a:xfrm>
                  <a:off x="4871492"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50" name="Shape 650"/>
                <p:cNvSpPr/>
                <p:nvPr/>
              </p:nvSpPr>
              <p:spPr>
                <a:xfrm>
                  <a:off x="5191921" y="161137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51" name="Shape 651"/>
                <p:cNvSpPr/>
                <p:nvPr/>
              </p:nvSpPr>
              <p:spPr>
                <a:xfrm>
                  <a:off x="5838455" y="186286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52" name="Shape 652"/>
                <p:cNvSpPr/>
                <p:nvPr/>
              </p:nvSpPr>
              <p:spPr>
                <a:xfrm>
                  <a:off x="6776828"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53" name="Shape 653"/>
                <p:cNvSpPr/>
                <p:nvPr/>
              </p:nvSpPr>
              <p:spPr>
                <a:xfrm>
                  <a:off x="6663585" y="1569891"/>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54" name="Shape 654"/>
                <p:cNvCxnSpPr>
                  <a:stCxn id="647" idx="4"/>
                  <a:endCxn id="646" idx="0"/>
                </p:cNvCxnSpPr>
                <p:nvPr/>
              </p:nvCxnSpPr>
              <p:spPr>
                <a:xfrm rot="10800000" flipH="1">
                  <a:off x="5770938" y="1759435"/>
                  <a:ext cx="436500" cy="369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55" name="Shape 655"/>
                <p:cNvCxnSpPr>
                  <a:stCxn id="647" idx="4"/>
                  <a:endCxn id="648" idx="0"/>
                </p:cNvCxnSpPr>
                <p:nvPr/>
              </p:nvCxnSpPr>
              <p:spPr>
                <a:xfrm flipH="1">
                  <a:off x="5308038" y="1796335"/>
                  <a:ext cx="462900" cy="58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56" name="Shape 656"/>
                <p:cNvCxnSpPr>
                  <a:stCxn id="648" idx="4"/>
                  <a:endCxn id="649" idx="0"/>
                </p:cNvCxnSpPr>
                <p:nvPr/>
              </p:nvCxnSpPr>
              <p:spPr>
                <a:xfrm rot="10800000">
                  <a:off x="4931450" y="1820690"/>
                  <a:ext cx="376800" cy="1515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57" name="Shape 657"/>
                <p:cNvCxnSpPr>
                  <a:stCxn id="647" idx="3"/>
                  <a:endCxn id="650" idx="7"/>
                </p:cNvCxnSpPr>
                <p:nvPr/>
              </p:nvCxnSpPr>
              <p:spPr>
                <a:xfrm rot="10800000">
                  <a:off x="5293960" y="1628553"/>
                  <a:ext cx="434700" cy="150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58" name="Shape 658"/>
                <p:cNvCxnSpPr>
                  <a:stCxn id="646" idx="3"/>
                  <a:endCxn id="651" idx="0"/>
                </p:cNvCxnSpPr>
                <p:nvPr/>
              </p:nvCxnSpPr>
              <p:spPr>
                <a:xfrm flipH="1">
                  <a:off x="5898435" y="1859280"/>
                  <a:ext cx="267000" cy="3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59" name="Shape 659"/>
                <p:cNvCxnSpPr>
                  <a:stCxn id="646" idx="4"/>
                  <a:endCxn id="652" idx="0"/>
                </p:cNvCxnSpPr>
                <p:nvPr/>
              </p:nvCxnSpPr>
              <p:spPr>
                <a:xfrm rot="10800000" flipH="1">
                  <a:off x="6207713" y="1820662"/>
                  <a:ext cx="628800" cy="55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60" name="Shape 660"/>
                <p:cNvCxnSpPr/>
                <p:nvPr/>
              </p:nvCxnSpPr>
              <p:spPr>
                <a:xfrm rot="10800000" flipH="1">
                  <a:off x="6218887" y="1627743"/>
                  <a:ext cx="504486" cy="126657"/>
                </a:xfrm>
                <a:prstGeom prst="straightConnector1">
                  <a:avLst/>
                </a:prstGeom>
                <a:solidFill>
                  <a:srgbClr val="C0504D"/>
                </a:solidFill>
                <a:ln w="12700" cap="flat" cmpd="sng">
                  <a:solidFill>
                    <a:srgbClr val="C0504D"/>
                  </a:solidFill>
                  <a:prstDash val="solid"/>
                  <a:round/>
                  <a:headEnd type="none" w="med" len="med"/>
                  <a:tailEnd type="none" w="med" len="med"/>
                </a:ln>
              </p:spPr>
            </p:cxnSp>
          </p:grpSp>
          <p:grpSp>
            <p:nvGrpSpPr>
              <p:cNvPr id="661" name="Shape 661"/>
              <p:cNvGrpSpPr/>
              <p:nvPr/>
            </p:nvGrpSpPr>
            <p:grpSpPr>
              <a:xfrm rot="10800000" flipH="1">
                <a:off x="3340364" y="2190253"/>
                <a:ext cx="1526765" cy="326924"/>
                <a:chOff x="4871492" y="1569891"/>
                <a:chExt cx="2024915" cy="410303"/>
              </a:xfrm>
            </p:grpSpPr>
            <p:sp>
              <p:nvSpPr>
                <p:cNvPr id="662" name="Shape 662"/>
                <p:cNvSpPr/>
                <p:nvPr/>
              </p:nvSpPr>
              <p:spPr>
                <a:xfrm>
                  <a:off x="6147923" y="1759135"/>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63" name="Shape 663"/>
                <p:cNvSpPr/>
                <p:nvPr/>
              </p:nvSpPr>
              <p:spPr>
                <a:xfrm>
                  <a:off x="5711148" y="167900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64" name="Shape 664"/>
                <p:cNvSpPr/>
                <p:nvPr/>
              </p:nvSpPr>
              <p:spPr>
                <a:xfrm>
                  <a:off x="5248460" y="1854863"/>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65" name="Shape 665"/>
                <p:cNvSpPr/>
                <p:nvPr/>
              </p:nvSpPr>
              <p:spPr>
                <a:xfrm>
                  <a:off x="4871492"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66" name="Shape 666"/>
                <p:cNvSpPr/>
                <p:nvPr/>
              </p:nvSpPr>
              <p:spPr>
                <a:xfrm>
                  <a:off x="5191921" y="161137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67" name="Shape 667"/>
                <p:cNvSpPr/>
                <p:nvPr/>
              </p:nvSpPr>
              <p:spPr>
                <a:xfrm>
                  <a:off x="5838455" y="1862868"/>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68" name="Shape 668"/>
                <p:cNvSpPr/>
                <p:nvPr/>
              </p:nvSpPr>
              <p:spPr>
                <a:xfrm>
                  <a:off x="6776828" y="1820784"/>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sp>
              <p:nvSpPr>
                <p:cNvPr id="669" name="Shape 669"/>
                <p:cNvSpPr/>
                <p:nvPr/>
              </p:nvSpPr>
              <p:spPr>
                <a:xfrm>
                  <a:off x="6663585" y="1569891"/>
                  <a:ext cx="119579" cy="117326"/>
                </a:xfrm>
                <a:prstGeom prst="ellipse">
                  <a:avLst/>
                </a:prstGeom>
                <a:solidFill>
                  <a:srgbClr val="C0504D"/>
                </a:solidFill>
                <a:ln w="12700" cap="flat" cmpd="sng">
                  <a:solidFill>
                    <a:srgbClr val="C0504D"/>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Font typeface="Arial"/>
                    <a:buNone/>
                  </a:pPr>
                  <a:endParaRPr sz="1600" b="0" i="0" u="none" strike="noStrike" cap="none">
                    <a:solidFill>
                      <a:srgbClr val="464653"/>
                    </a:solidFill>
                    <a:latin typeface="Calibri"/>
                    <a:ea typeface="Calibri"/>
                    <a:cs typeface="Calibri"/>
                    <a:sym typeface="Calibri"/>
                  </a:endParaRPr>
                </a:p>
              </p:txBody>
            </p:sp>
            <p:cxnSp>
              <p:nvCxnSpPr>
                <p:cNvPr id="670" name="Shape 670"/>
                <p:cNvCxnSpPr>
                  <a:stCxn id="663" idx="4"/>
                  <a:endCxn id="662" idx="0"/>
                </p:cNvCxnSpPr>
                <p:nvPr/>
              </p:nvCxnSpPr>
              <p:spPr>
                <a:xfrm rot="10800000" flipH="1">
                  <a:off x="5770938" y="1759135"/>
                  <a:ext cx="436500" cy="372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71" name="Shape 671"/>
                <p:cNvCxnSpPr>
                  <a:stCxn id="663" idx="4"/>
                  <a:endCxn id="664" idx="0"/>
                </p:cNvCxnSpPr>
                <p:nvPr/>
              </p:nvCxnSpPr>
              <p:spPr>
                <a:xfrm flipH="1">
                  <a:off x="5308038" y="1796335"/>
                  <a:ext cx="462900" cy="588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72" name="Shape 672"/>
                <p:cNvCxnSpPr>
                  <a:stCxn id="664" idx="4"/>
                  <a:endCxn id="665" idx="0"/>
                </p:cNvCxnSpPr>
                <p:nvPr/>
              </p:nvCxnSpPr>
              <p:spPr>
                <a:xfrm rot="10800000">
                  <a:off x="4931450" y="1820690"/>
                  <a:ext cx="376800" cy="1515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73" name="Shape 673"/>
                <p:cNvCxnSpPr>
                  <a:stCxn id="663" idx="3"/>
                  <a:endCxn id="666" idx="7"/>
                </p:cNvCxnSpPr>
                <p:nvPr/>
              </p:nvCxnSpPr>
              <p:spPr>
                <a:xfrm rot="10800000">
                  <a:off x="5293960" y="1628553"/>
                  <a:ext cx="434700" cy="150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74" name="Shape 674"/>
                <p:cNvCxnSpPr>
                  <a:stCxn id="662" idx="3"/>
                  <a:endCxn id="667" idx="0"/>
                </p:cNvCxnSpPr>
                <p:nvPr/>
              </p:nvCxnSpPr>
              <p:spPr>
                <a:xfrm flipH="1">
                  <a:off x="5898435" y="1859280"/>
                  <a:ext cx="267000" cy="36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75" name="Shape 675"/>
                <p:cNvCxnSpPr>
                  <a:stCxn id="662" idx="4"/>
                  <a:endCxn id="668" idx="0"/>
                </p:cNvCxnSpPr>
                <p:nvPr/>
              </p:nvCxnSpPr>
              <p:spPr>
                <a:xfrm rot="10800000" flipH="1">
                  <a:off x="6207713" y="1820962"/>
                  <a:ext cx="628800" cy="55500"/>
                </a:xfrm>
                <a:prstGeom prst="straightConnector1">
                  <a:avLst/>
                </a:prstGeom>
                <a:solidFill>
                  <a:srgbClr val="C0504D"/>
                </a:solidFill>
                <a:ln w="12700" cap="flat" cmpd="sng">
                  <a:solidFill>
                    <a:srgbClr val="C0504D"/>
                  </a:solidFill>
                  <a:prstDash val="solid"/>
                  <a:round/>
                  <a:headEnd type="none" w="med" len="med"/>
                  <a:tailEnd type="none" w="med" len="med"/>
                </a:ln>
              </p:spPr>
            </p:cxnSp>
            <p:cxnSp>
              <p:nvCxnSpPr>
                <p:cNvPr id="676" name="Shape 676"/>
                <p:cNvCxnSpPr/>
                <p:nvPr/>
              </p:nvCxnSpPr>
              <p:spPr>
                <a:xfrm rot="10800000" flipH="1">
                  <a:off x="6218887" y="1627743"/>
                  <a:ext cx="504486" cy="126657"/>
                </a:xfrm>
                <a:prstGeom prst="straightConnector1">
                  <a:avLst/>
                </a:prstGeom>
                <a:solidFill>
                  <a:srgbClr val="C0504D"/>
                </a:solidFill>
                <a:ln w="12700" cap="flat" cmpd="sng">
                  <a:solidFill>
                    <a:srgbClr val="C0504D"/>
                  </a:solidFill>
                  <a:prstDash val="solid"/>
                  <a:round/>
                  <a:headEnd type="none" w="med" len="med"/>
                  <a:tailEnd type="none" w="med" len="med"/>
                </a:ln>
              </p:spPr>
            </p:cxnSp>
          </p:grpSp>
        </p:grpSp>
      </p:grpSp>
      <p:sp>
        <p:nvSpPr>
          <p:cNvPr id="677" name="Shape 677"/>
          <p:cNvSpPr txBox="1"/>
          <p:nvPr/>
        </p:nvSpPr>
        <p:spPr>
          <a:xfrm rot="-384525">
            <a:off x="51526" y="2818866"/>
            <a:ext cx="2047369" cy="83099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1628F"/>
              </a:buClr>
              <a:buSzPct val="25000"/>
              <a:buFont typeface="Trebuchet MS"/>
              <a:buNone/>
            </a:pPr>
            <a:r>
              <a:rPr lang="en-US" sz="1600" u="none" strike="noStrike" cap="none" dirty="0">
                <a:solidFill>
                  <a:srgbClr val="11628F"/>
                </a:solidFill>
                <a:latin typeface="Arial" panose="020B0604020202020204" pitchFamily="34" charset="0"/>
                <a:ea typeface="Trebuchet MS"/>
                <a:cs typeface="Arial" panose="020B0604020202020204" pitchFamily="34" charset="0"/>
                <a:sym typeface="Trebuchet MS"/>
              </a:rPr>
              <a:t>Describe how data in sources relate to the domain model</a:t>
            </a:r>
          </a:p>
        </p:txBody>
      </p:sp>
      <p:sp>
        <p:nvSpPr>
          <p:cNvPr id="678" name="Shape 678"/>
          <p:cNvSpPr/>
          <p:nvPr/>
        </p:nvSpPr>
        <p:spPr>
          <a:xfrm flipH="1">
            <a:off x="1096014" y="3670864"/>
            <a:ext cx="1089900" cy="261257"/>
          </a:xfrm>
          <a:custGeom>
            <a:avLst/>
            <a:gdLst/>
            <a:ahLst/>
            <a:cxnLst/>
            <a:rect l="0" t="0" r="0" b="0"/>
            <a:pathLst>
              <a:path w="120000" h="120000" extrusionOk="0">
                <a:moveTo>
                  <a:pt x="120000" y="0"/>
                </a:moveTo>
                <a:cubicBezTo>
                  <a:pt x="111964" y="223933"/>
                  <a:pt x="59815" y="78111"/>
                  <a:pt x="0" y="11952"/>
                </a:cubicBezTo>
              </a:path>
            </a:pathLst>
          </a:custGeom>
          <a:noFill/>
          <a:ln w="38100" cap="flat" cmpd="sng">
            <a:solidFill>
              <a:srgbClr val="11618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Shape 254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69</a:t>
            </a:fld>
            <a:endParaRPr lang="en-US" sz="1200">
              <a:solidFill>
                <a:srgbClr val="D10202"/>
              </a:solidFill>
              <a:latin typeface="Arial"/>
              <a:ea typeface="Arial"/>
              <a:cs typeface="Arial"/>
              <a:sym typeface="Arial"/>
            </a:endParaRPr>
          </a:p>
        </p:txBody>
      </p:sp>
      <p:sp>
        <p:nvSpPr>
          <p:cNvPr id="2548" name="Shape 2548"/>
          <p:cNvSpPr txBox="1">
            <a:spLocks noGrp="1"/>
          </p:cNvSpPr>
          <p:nvPr>
            <p:ph type="title"/>
          </p:nvPr>
        </p:nvSpPr>
        <p:spPr>
          <a:xfrm>
            <a:off x="457200" y="152400"/>
            <a:ext cx="8228013" cy="6857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Steiner Tree</a:t>
            </a:r>
          </a:p>
        </p:txBody>
      </p:sp>
      <p:graphicFrame>
        <p:nvGraphicFramePr>
          <p:cNvPr id="2549" name="Shape 2549"/>
          <p:cNvGraphicFramePr/>
          <p:nvPr/>
        </p:nvGraphicFramePr>
        <p:xfrm>
          <a:off x="914400" y="914400"/>
          <a:ext cx="7315200" cy="1371650"/>
        </p:xfrm>
        <a:graphic>
          <a:graphicData uri="http://schemas.openxmlformats.org/drawingml/2006/table">
            <a:tbl>
              <a:tblPr bandRow="1">
                <a:noFill/>
                <a:tableStyleId>{A399751C-6827-4E41-B135-C0F853442EDF}</a:tableStyleId>
              </a:tblPr>
              <a:tblGrid>
                <a:gridCol w="2204575">
                  <a:extLst>
                    <a:ext uri="{9D8B030D-6E8A-4147-A177-3AD203B41FA5}">
                      <a16:colId xmlns:a16="http://schemas.microsoft.com/office/drawing/2014/main" val="20000"/>
                    </a:ext>
                  </a:extLst>
                </a:gridCol>
                <a:gridCol w="5110625">
                  <a:extLst>
                    <a:ext uri="{9D8B030D-6E8A-4147-A177-3AD203B41FA5}">
                      <a16:colId xmlns:a16="http://schemas.microsoft.com/office/drawing/2014/main" val="20001"/>
                    </a:ext>
                  </a:extLst>
                </a:gridCol>
              </a:tblGrid>
              <a:tr h="13875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title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10201"/>
                        </a:buClr>
                        <a:buSzPct val="25000"/>
                        <a:buFont typeface="Trebuchet MS"/>
                        <a:buNone/>
                      </a:pP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CulturalHeritageObject,title</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r>
                        <a:rPr lang="en-US" sz="1200" b="0" i="0" dirty="0">
                          <a:solidFill>
                            <a:schemeClr val="dk1"/>
                          </a:solidFill>
                          <a:latin typeface="Arial" panose="020B0604020202020204" pitchFamily="34" charset="0"/>
                          <a:ea typeface="Trebuchet MS"/>
                          <a:cs typeface="Arial" panose="020B0604020202020204" pitchFamily="34" charset="0"/>
                          <a:sym typeface="Trebuchet MS"/>
                        </a:rPr>
                        <a:t>   &lt;</a:t>
                      </a:r>
                      <a:r>
                        <a:rPr lang="en-US" sz="1200" b="0" i="0" dirty="0" err="1">
                          <a:solidFill>
                            <a:schemeClr val="dk1"/>
                          </a:solidFill>
                          <a:latin typeface="Arial" panose="020B0604020202020204" pitchFamily="34" charset="0"/>
                          <a:ea typeface="Trebuchet MS"/>
                          <a:cs typeface="Arial" panose="020B0604020202020204" pitchFamily="34" charset="0"/>
                          <a:sym typeface="Trebuchet MS"/>
                        </a:rPr>
                        <a:t>CulturalHeritageObject,label</a:t>
                      </a:r>
                      <a:r>
                        <a:rPr lang="en-US" sz="1200" b="0" i="0" dirty="0">
                          <a:solidFill>
                            <a:schemeClr val="dk1"/>
                          </a:solidFill>
                          <a:latin typeface="Arial" panose="020B0604020202020204" pitchFamily="34" charset="0"/>
                          <a:ea typeface="Trebuchet MS"/>
                          <a:cs typeface="Arial" panose="020B0604020202020204" pitchFamily="34" charset="0"/>
                          <a:sym typeface="Trebuchet MS"/>
                        </a:rPr>
                        <a:t>&gt; </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credit</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10201"/>
                        </a:buClr>
                        <a:buSzPct val="25000"/>
                        <a:buFont typeface="Trebuchet MS"/>
                        <a:buNone/>
                      </a:pP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CulturalHeritageObject,provenance</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r>
                        <a:rPr lang="en-US" sz="1200" b="0" i="0" dirty="0">
                          <a:latin typeface="Arial" panose="020B0604020202020204" pitchFamily="34" charset="0"/>
                          <a:ea typeface="Trebuchet MS"/>
                          <a:cs typeface="Arial" panose="020B0604020202020204" pitchFamily="34" charset="0"/>
                          <a:sym typeface="Trebuchet MS"/>
                        </a:rPr>
                        <a:t>   &lt;</a:t>
                      </a:r>
                      <a:r>
                        <a:rPr lang="en-US" sz="1200" b="0" i="0" dirty="0" err="1">
                          <a:latin typeface="Arial" panose="020B0604020202020204" pitchFamily="34" charset="0"/>
                          <a:ea typeface="Trebuchet MS"/>
                          <a:cs typeface="Arial" panose="020B0604020202020204" pitchFamily="34" charset="0"/>
                          <a:sym typeface="Trebuchet MS"/>
                        </a:rPr>
                        <a:t>Person,note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classification</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10201"/>
                        </a:buClr>
                        <a:buSzPct val="25000"/>
                        <a:buFont typeface="Trebuchet MS"/>
                        <a:buNone/>
                      </a:pP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Concept,prefLabel</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r>
                        <a:rPr lang="en-US" sz="1200" b="0" i="0" dirty="0">
                          <a:latin typeface="Arial" panose="020B0604020202020204" pitchFamily="34" charset="0"/>
                          <a:ea typeface="Trebuchet MS"/>
                          <a:cs typeface="Arial" panose="020B0604020202020204" pitchFamily="34" charset="0"/>
                          <a:sym typeface="Trebuchet MS"/>
                        </a:rPr>
                        <a:t>   &lt;</a:t>
                      </a:r>
                      <a:r>
                        <a:rPr lang="en-US" sz="1200" b="0" i="0" dirty="0" err="1">
                          <a:latin typeface="Arial" panose="020B0604020202020204" pitchFamily="34" charset="0"/>
                          <a:ea typeface="Trebuchet MS"/>
                          <a:cs typeface="Arial" panose="020B0604020202020204" pitchFamily="34" charset="0"/>
                          <a:sym typeface="Trebuchet MS"/>
                        </a:rPr>
                        <a:t>Concept,label</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400">
                <a:tc>
                  <a:txBody>
                    <a:bodyPr/>
                    <a:lstStyle/>
                    <a:p>
                      <a:pPr marL="0" marR="0" lvl="0" indent="0" algn="ctr" rtl="0">
                        <a:spcBef>
                          <a:spcPts val="0"/>
                        </a:spcBef>
                        <a:buSzPct val="25000"/>
                        <a:buNone/>
                      </a:pPr>
                      <a:r>
                        <a:rPr lang="en-US" sz="1200" b="0" i="0" dirty="0">
                          <a:latin typeface="Arial" panose="020B0604020202020204" pitchFamily="34" charset="0"/>
                          <a:ea typeface="Trebuchet MS"/>
                          <a:cs typeface="Arial" panose="020B0604020202020204" pitchFamily="34" charset="0"/>
                          <a:sym typeface="Trebuchet MS"/>
                        </a:rPr>
                        <a:t>name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D10201"/>
                        </a:buClr>
                        <a:buSzPct val="25000"/>
                        <a:buFont typeface="Trebuchet MS"/>
                        <a:buNone/>
                      </a:pP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aac:Person,name</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r>
                        <a:rPr lang="en-US" sz="1200" b="0" i="0" dirty="0">
                          <a:latin typeface="Arial" panose="020B0604020202020204" pitchFamily="34" charset="0"/>
                          <a:ea typeface="Trebuchet MS"/>
                          <a:cs typeface="Arial" panose="020B0604020202020204" pitchFamily="34" charset="0"/>
                          <a:sym typeface="Trebuchet MS"/>
                        </a:rPr>
                        <a:t>   &lt;</a:t>
                      </a:r>
                      <a:r>
                        <a:rPr lang="en-US" sz="1200" b="0" i="0" dirty="0" err="1">
                          <a:latin typeface="Arial" panose="020B0604020202020204" pitchFamily="34" charset="0"/>
                          <a:ea typeface="Trebuchet MS"/>
                          <a:cs typeface="Arial" panose="020B0604020202020204" pitchFamily="34" charset="0"/>
                          <a:sym typeface="Trebuchet MS"/>
                        </a:rPr>
                        <a:t>foaf:Person,name</a:t>
                      </a:r>
                      <a:r>
                        <a:rPr lang="en-US" sz="1200" b="0" i="0" dirty="0">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chemeClr val="dk1"/>
                        </a:buClr>
                        <a:buSzPct val="25000"/>
                        <a:buFont typeface="Trebuchet MS"/>
                        <a:buNone/>
                      </a:pPr>
                      <a:r>
                        <a:rPr lang="en-US" sz="1200" b="0" i="0" dirty="0" err="1">
                          <a:latin typeface="Arial" panose="020B0604020202020204" pitchFamily="34" charset="0"/>
                          <a:ea typeface="Trebuchet MS"/>
                          <a:cs typeface="Arial" panose="020B0604020202020204" pitchFamily="34" charset="0"/>
                          <a:sym typeface="Trebuchet MS"/>
                        </a:rPr>
                        <a:t>imageURL</a:t>
                      </a:r>
                      <a:endParaRPr lang="en-US" sz="1200" b="0" i="0" dirty="0">
                        <a:latin typeface="Arial" panose="020B0604020202020204" pitchFamily="34" charset="0"/>
                        <a:ea typeface="Trebuchet MS"/>
                        <a:cs typeface="Arial" panose="020B0604020202020204" pitchFamily="34" charset="0"/>
                        <a:sym typeface="Trebuchet MS"/>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Trebuchet MS"/>
                        <a:buNone/>
                      </a:pPr>
                      <a:r>
                        <a:rPr lang="en-US" sz="1200" b="0" i="0" dirty="0">
                          <a:latin typeface="Arial" panose="020B0604020202020204" pitchFamily="34" charset="0"/>
                          <a:ea typeface="Trebuchet MS"/>
                          <a:cs typeface="Arial" panose="020B0604020202020204" pitchFamily="34" charset="0"/>
                          <a:sym typeface="Trebuchet MS"/>
                        </a:rPr>
                        <a:t>&lt;</a:t>
                      </a:r>
                      <a:r>
                        <a:rPr lang="en-US" sz="1200" b="0" i="0" dirty="0" err="1">
                          <a:latin typeface="Arial" panose="020B0604020202020204" pitchFamily="34" charset="0"/>
                          <a:ea typeface="Trebuchet MS"/>
                          <a:cs typeface="Arial" panose="020B0604020202020204" pitchFamily="34" charset="0"/>
                          <a:sym typeface="Trebuchet MS"/>
                        </a:rPr>
                        <a:t>Document,uri</a:t>
                      </a:r>
                      <a:r>
                        <a:rPr lang="en-US" sz="1200" b="0" i="0" dirty="0">
                          <a:latin typeface="Arial" panose="020B0604020202020204" pitchFamily="34" charset="0"/>
                          <a:ea typeface="Trebuchet MS"/>
                          <a:cs typeface="Arial" panose="020B0604020202020204" pitchFamily="34" charset="0"/>
                          <a:sym typeface="Trebuchet MS"/>
                        </a:rPr>
                        <a:t>&gt;   </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&lt;</a:t>
                      </a:r>
                      <a:r>
                        <a:rPr lang="en-US" sz="1200" b="0" i="0" dirty="0" err="1">
                          <a:solidFill>
                            <a:srgbClr val="D10201"/>
                          </a:solidFill>
                          <a:latin typeface="Arial" panose="020B0604020202020204" pitchFamily="34" charset="0"/>
                          <a:ea typeface="Trebuchet MS"/>
                          <a:cs typeface="Arial" panose="020B0604020202020204" pitchFamily="34" charset="0"/>
                          <a:sym typeface="Trebuchet MS"/>
                        </a:rPr>
                        <a:t>WebResource,uri</a:t>
                      </a:r>
                      <a:r>
                        <a:rPr lang="en-US" sz="1200" b="0" i="0" dirty="0">
                          <a:solidFill>
                            <a:srgbClr val="D10201"/>
                          </a:solidFill>
                          <a:latin typeface="Arial" panose="020B0604020202020204" pitchFamily="34" charset="0"/>
                          <a:ea typeface="Trebuchet MS"/>
                          <a:cs typeface="Arial" panose="020B0604020202020204" pitchFamily="34" charset="0"/>
                          <a:sym typeface="Trebuchet MS"/>
                        </a:rPr>
                        <a:t>&gt;</a:t>
                      </a:r>
                    </a:p>
                  </a:txBody>
                  <a:tcPr marL="91450" marR="91450" marT="45725" marB="45725">
                    <a:lnL w="12700"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550" name="Shape 2550"/>
          <p:cNvSpPr/>
          <p:nvPr/>
        </p:nvSpPr>
        <p:spPr>
          <a:xfrm>
            <a:off x="3810000" y="5212117"/>
            <a:ext cx="1219199" cy="304799"/>
          </a:xfrm>
          <a:prstGeom prst="ellipse">
            <a:avLst/>
          </a:prstGeom>
          <a:solidFill>
            <a:srgbClr val="FFC182"/>
          </a:solidFill>
          <a:ln w="28575"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b="1">
                <a:solidFill>
                  <a:srgbClr val="D10201"/>
                </a:solidFill>
                <a:latin typeface="Arial"/>
                <a:ea typeface="Arial"/>
                <a:cs typeface="Arial"/>
                <a:sym typeface="Arial"/>
              </a:rPr>
              <a:t>aac:</a:t>
            </a:r>
            <a:r>
              <a:rPr lang="en-US" sz="1200" b="1" i="0" u="none" strike="noStrike" cap="none">
                <a:solidFill>
                  <a:srgbClr val="D10201"/>
                </a:solidFill>
                <a:latin typeface="Arial"/>
                <a:ea typeface="Arial"/>
                <a:cs typeface="Arial"/>
                <a:sym typeface="Arial"/>
              </a:rPr>
              <a:t>Person</a:t>
            </a:r>
          </a:p>
        </p:txBody>
      </p:sp>
      <p:sp>
        <p:nvSpPr>
          <p:cNvPr id="2551" name="Shape 2551"/>
          <p:cNvSpPr/>
          <p:nvPr/>
        </p:nvSpPr>
        <p:spPr>
          <a:xfrm>
            <a:off x="1676400" y="4191000"/>
            <a:ext cx="2434350" cy="335317"/>
          </a:xfrm>
          <a:prstGeom prst="ellipse">
            <a:avLst/>
          </a:prstGeom>
          <a:solidFill>
            <a:srgbClr val="FFC182"/>
          </a:solidFill>
          <a:ln w="28575"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C40005"/>
              </a:buClr>
              <a:buSzPct val="25000"/>
              <a:buFont typeface="Arial"/>
              <a:buNone/>
            </a:pPr>
            <a:r>
              <a:rPr lang="en-US" sz="1200" b="1" i="0" u="none" strike="noStrike" cap="none">
                <a:solidFill>
                  <a:srgbClr val="C40005"/>
                </a:solidFill>
                <a:latin typeface="Arial"/>
                <a:ea typeface="Arial"/>
                <a:cs typeface="Arial"/>
                <a:sym typeface="Arial"/>
              </a:rPr>
              <a:t>CulturalHeritageObject</a:t>
            </a:r>
          </a:p>
        </p:txBody>
      </p:sp>
      <p:cxnSp>
        <p:nvCxnSpPr>
          <p:cNvPr id="2552" name="Shape 2552"/>
          <p:cNvCxnSpPr>
            <a:stCxn id="2551" idx="4"/>
            <a:endCxn id="2550" idx="0"/>
          </p:cNvCxnSpPr>
          <p:nvPr/>
        </p:nvCxnSpPr>
        <p:spPr>
          <a:xfrm rot="-5400000" flipH="1">
            <a:off x="3313725" y="4106167"/>
            <a:ext cx="685800" cy="1526100"/>
          </a:xfrm>
          <a:prstGeom prst="curvedConnector3">
            <a:avLst>
              <a:gd name="adj1" fmla="val 50000"/>
            </a:avLst>
          </a:prstGeom>
          <a:solidFill>
            <a:srgbClr val="00B8FF"/>
          </a:solidFill>
          <a:ln w="28575" cap="flat" cmpd="sng">
            <a:solidFill>
              <a:srgbClr val="D10201"/>
            </a:solidFill>
            <a:prstDash val="solid"/>
            <a:round/>
            <a:headEnd type="none" w="med" len="med"/>
            <a:tailEnd type="triangle" w="lg" len="lg"/>
          </a:ln>
        </p:spPr>
      </p:cxnSp>
      <p:cxnSp>
        <p:nvCxnSpPr>
          <p:cNvPr id="2553" name="Shape 2553"/>
          <p:cNvCxnSpPr>
            <a:stCxn id="2550" idx="4"/>
          </p:cNvCxnSpPr>
          <p:nvPr/>
        </p:nvCxnSpPr>
        <p:spPr>
          <a:xfrm rot="5400000">
            <a:off x="3821399" y="5697217"/>
            <a:ext cx="778500" cy="417900"/>
          </a:xfrm>
          <a:prstGeom prst="curvedConnector3">
            <a:avLst>
              <a:gd name="adj1" fmla="val 50009"/>
            </a:avLst>
          </a:prstGeom>
          <a:solidFill>
            <a:srgbClr val="00B8FF"/>
          </a:solidFill>
          <a:ln w="28575" cap="flat" cmpd="sng">
            <a:solidFill>
              <a:srgbClr val="D10201"/>
            </a:solidFill>
            <a:prstDash val="dash"/>
            <a:round/>
            <a:headEnd type="none" w="med" len="med"/>
            <a:tailEnd type="triangle" w="lg" len="lg"/>
          </a:ln>
        </p:spPr>
      </p:cxnSp>
      <p:sp>
        <p:nvSpPr>
          <p:cNvPr id="2554" name="Shape 2554"/>
          <p:cNvSpPr txBox="1"/>
          <p:nvPr/>
        </p:nvSpPr>
        <p:spPr>
          <a:xfrm>
            <a:off x="3844171" y="5897917"/>
            <a:ext cx="44008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D10201"/>
                </a:solidFill>
                <a:latin typeface="Arial"/>
                <a:ea typeface="Arial"/>
                <a:cs typeface="Arial"/>
                <a:sym typeface="Arial"/>
              </a:rPr>
              <a:t>name</a:t>
            </a:r>
          </a:p>
        </p:txBody>
      </p:sp>
      <p:sp>
        <p:nvSpPr>
          <p:cNvPr id="2555" name="Shape 2555"/>
          <p:cNvSpPr txBox="1"/>
          <p:nvPr/>
        </p:nvSpPr>
        <p:spPr>
          <a:xfrm>
            <a:off x="3521569" y="4875051"/>
            <a:ext cx="559861"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D10201"/>
                </a:solidFill>
                <a:latin typeface="Arial"/>
                <a:ea typeface="Arial"/>
                <a:cs typeface="Arial"/>
                <a:sym typeface="Arial"/>
              </a:rPr>
              <a:t>creator</a:t>
            </a:r>
          </a:p>
        </p:txBody>
      </p:sp>
      <p:sp>
        <p:nvSpPr>
          <p:cNvPr id="2556" name="Shape 2556"/>
          <p:cNvSpPr txBox="1"/>
          <p:nvPr/>
        </p:nvSpPr>
        <p:spPr>
          <a:xfrm>
            <a:off x="3812621" y="6295550"/>
            <a:ext cx="378379" cy="230832"/>
          </a:xfrm>
          <a:prstGeom prst="rect">
            <a:avLst/>
          </a:prstGeom>
          <a:solidFill>
            <a:srgbClr val="FFC182"/>
          </a:solidFill>
          <a:ln w="28575"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name</a:t>
            </a:r>
          </a:p>
        </p:txBody>
      </p:sp>
      <p:cxnSp>
        <p:nvCxnSpPr>
          <p:cNvPr id="2557" name="Shape 2557"/>
          <p:cNvCxnSpPr>
            <a:stCxn id="2551" idx="3"/>
          </p:cNvCxnSpPr>
          <p:nvPr/>
        </p:nvCxnSpPr>
        <p:spPr>
          <a:xfrm rot="-5400000" flipH="1">
            <a:off x="2134902" y="4375210"/>
            <a:ext cx="735000" cy="939000"/>
          </a:xfrm>
          <a:prstGeom prst="curvedConnector3">
            <a:avLst>
              <a:gd name="adj1" fmla="val 49994"/>
            </a:avLst>
          </a:prstGeom>
          <a:solidFill>
            <a:srgbClr val="00B8FF"/>
          </a:solidFill>
          <a:ln w="28575" cap="flat" cmpd="sng">
            <a:solidFill>
              <a:srgbClr val="D10201"/>
            </a:solidFill>
            <a:prstDash val="solid"/>
            <a:round/>
            <a:headEnd type="none" w="med" len="med"/>
            <a:tailEnd type="triangle" w="lg" len="lg"/>
          </a:ln>
        </p:spPr>
      </p:cxnSp>
      <p:cxnSp>
        <p:nvCxnSpPr>
          <p:cNvPr id="2558" name="Shape 2558"/>
          <p:cNvCxnSpPr>
            <a:stCxn id="2559" idx="4"/>
            <a:endCxn id="2560" idx="0"/>
          </p:cNvCxnSpPr>
          <p:nvPr/>
        </p:nvCxnSpPr>
        <p:spPr>
          <a:xfrm rot="5400000">
            <a:off x="2035499" y="5342617"/>
            <a:ext cx="762000" cy="1110600"/>
          </a:xfrm>
          <a:prstGeom prst="curvedConnector3">
            <a:avLst>
              <a:gd name="adj1" fmla="val 50000"/>
            </a:avLst>
          </a:prstGeom>
          <a:solidFill>
            <a:srgbClr val="00B8FF"/>
          </a:solidFill>
          <a:ln w="28575" cap="flat" cmpd="sng">
            <a:solidFill>
              <a:srgbClr val="D10201"/>
            </a:solidFill>
            <a:prstDash val="dash"/>
            <a:round/>
            <a:headEnd type="none" w="med" len="med"/>
            <a:tailEnd type="triangle" w="lg" len="lg"/>
          </a:ln>
        </p:spPr>
      </p:cxnSp>
      <p:cxnSp>
        <p:nvCxnSpPr>
          <p:cNvPr id="2561" name="Shape 2561"/>
          <p:cNvCxnSpPr>
            <a:stCxn id="2551" idx="2"/>
          </p:cNvCxnSpPr>
          <p:nvPr/>
        </p:nvCxnSpPr>
        <p:spPr>
          <a:xfrm flipH="1">
            <a:off x="706500" y="4358658"/>
            <a:ext cx="969900" cy="982800"/>
          </a:xfrm>
          <a:prstGeom prst="curvedConnector2">
            <a:avLst/>
          </a:prstGeom>
          <a:solidFill>
            <a:srgbClr val="00B8FF"/>
          </a:solidFill>
          <a:ln w="12700" cap="flat" cmpd="sng">
            <a:solidFill>
              <a:srgbClr val="3F3F3F">
                <a:alpha val="49803"/>
              </a:srgbClr>
            </a:solidFill>
            <a:prstDash val="dash"/>
            <a:round/>
            <a:headEnd type="none" w="med" len="med"/>
            <a:tailEnd type="triangle" w="lg" len="lg"/>
          </a:ln>
        </p:spPr>
      </p:cxnSp>
      <p:cxnSp>
        <p:nvCxnSpPr>
          <p:cNvPr id="2562" name="Shape 2562"/>
          <p:cNvCxnSpPr>
            <a:stCxn id="2551" idx="2"/>
          </p:cNvCxnSpPr>
          <p:nvPr/>
        </p:nvCxnSpPr>
        <p:spPr>
          <a:xfrm flipH="1">
            <a:off x="1445400" y="4358658"/>
            <a:ext cx="231000" cy="1440000"/>
          </a:xfrm>
          <a:prstGeom prst="curvedConnector2">
            <a:avLst/>
          </a:prstGeom>
          <a:solidFill>
            <a:srgbClr val="00B8FF"/>
          </a:solidFill>
          <a:ln w="28575" cap="flat" cmpd="sng">
            <a:solidFill>
              <a:srgbClr val="D10201"/>
            </a:solidFill>
            <a:prstDash val="dash"/>
            <a:round/>
            <a:headEnd type="none" w="med" len="med"/>
            <a:tailEnd type="triangle" w="lg" len="lg"/>
          </a:ln>
        </p:spPr>
      </p:cxnSp>
      <p:sp>
        <p:nvSpPr>
          <p:cNvPr id="2563" name="Shape 2563"/>
          <p:cNvSpPr txBox="1"/>
          <p:nvPr/>
        </p:nvSpPr>
        <p:spPr>
          <a:xfrm>
            <a:off x="2209800" y="4875051"/>
            <a:ext cx="661381"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D10201"/>
                </a:solidFill>
                <a:latin typeface="Arial"/>
                <a:ea typeface="Arial"/>
                <a:cs typeface="Arial"/>
                <a:sym typeface="Arial"/>
              </a:rPr>
              <a:t>hasType</a:t>
            </a:r>
          </a:p>
        </p:txBody>
      </p:sp>
      <p:sp>
        <p:nvSpPr>
          <p:cNvPr id="2564" name="Shape 2564"/>
          <p:cNvSpPr txBox="1"/>
          <p:nvPr/>
        </p:nvSpPr>
        <p:spPr>
          <a:xfrm>
            <a:off x="228600" y="4875051"/>
            <a:ext cx="55136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created</a:t>
            </a:r>
          </a:p>
        </p:txBody>
      </p:sp>
      <p:sp>
        <p:nvSpPr>
          <p:cNvPr id="2565" name="Shape 2565"/>
          <p:cNvSpPr txBox="1"/>
          <p:nvPr/>
        </p:nvSpPr>
        <p:spPr>
          <a:xfrm>
            <a:off x="1600200" y="4875051"/>
            <a:ext cx="311671"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C40005"/>
                </a:solidFill>
                <a:latin typeface="Arial"/>
                <a:ea typeface="Arial"/>
                <a:cs typeface="Arial"/>
                <a:sym typeface="Arial"/>
              </a:rPr>
              <a:t>title</a:t>
            </a:r>
          </a:p>
        </p:txBody>
      </p:sp>
      <p:sp>
        <p:nvSpPr>
          <p:cNvPr id="2566" name="Shape 2566"/>
          <p:cNvSpPr txBox="1"/>
          <p:nvPr/>
        </p:nvSpPr>
        <p:spPr>
          <a:xfrm>
            <a:off x="2133600" y="5897917"/>
            <a:ext cx="730731"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D10201"/>
                </a:solidFill>
                <a:latin typeface="Arial"/>
                <a:ea typeface="Arial"/>
                <a:cs typeface="Arial"/>
                <a:sym typeface="Arial"/>
              </a:rPr>
              <a:t>prefLabel</a:t>
            </a:r>
          </a:p>
        </p:txBody>
      </p:sp>
      <p:sp>
        <p:nvSpPr>
          <p:cNvPr id="2560" name="Shape 2560"/>
          <p:cNvSpPr txBox="1"/>
          <p:nvPr/>
        </p:nvSpPr>
        <p:spPr>
          <a:xfrm>
            <a:off x="1676400" y="6278917"/>
            <a:ext cx="369391" cy="230832"/>
          </a:xfrm>
          <a:prstGeom prst="rect">
            <a:avLst/>
          </a:prstGeom>
          <a:solidFill>
            <a:srgbClr val="FFC182"/>
          </a:solidFill>
          <a:ln w="28575"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type</a:t>
            </a:r>
          </a:p>
        </p:txBody>
      </p:sp>
      <p:sp>
        <p:nvSpPr>
          <p:cNvPr id="2567" name="Shape 2567"/>
          <p:cNvSpPr txBox="1"/>
          <p:nvPr/>
        </p:nvSpPr>
        <p:spPr>
          <a:xfrm>
            <a:off x="152400" y="5341435"/>
            <a:ext cx="1108176"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creationDate</a:t>
            </a:r>
          </a:p>
        </p:txBody>
      </p:sp>
      <p:sp>
        <p:nvSpPr>
          <p:cNvPr id="2568" name="Shape 2568"/>
          <p:cNvSpPr txBox="1"/>
          <p:nvPr/>
        </p:nvSpPr>
        <p:spPr>
          <a:xfrm>
            <a:off x="1214659" y="5798635"/>
            <a:ext cx="461740" cy="230832"/>
          </a:xfrm>
          <a:prstGeom prst="rect">
            <a:avLst/>
          </a:prstGeom>
          <a:solidFill>
            <a:srgbClr val="FFC182"/>
          </a:solidFill>
          <a:ln w="28575"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title</a:t>
            </a:r>
          </a:p>
        </p:txBody>
      </p:sp>
      <p:sp>
        <p:nvSpPr>
          <p:cNvPr id="2559" name="Shape 2559"/>
          <p:cNvSpPr/>
          <p:nvPr/>
        </p:nvSpPr>
        <p:spPr>
          <a:xfrm>
            <a:off x="2286000" y="5212117"/>
            <a:ext cx="1371599" cy="304799"/>
          </a:xfrm>
          <a:prstGeom prst="ellipse">
            <a:avLst/>
          </a:prstGeom>
          <a:solidFill>
            <a:srgbClr val="FFC182"/>
          </a:solidFill>
          <a:ln w="28575"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b="1" i="0" u="none" strike="noStrike" cap="none">
                <a:solidFill>
                  <a:srgbClr val="D10201"/>
                </a:solidFill>
                <a:latin typeface="Arial"/>
                <a:ea typeface="Arial"/>
                <a:cs typeface="Arial"/>
                <a:sym typeface="Arial"/>
              </a:rPr>
              <a:t>Concept</a:t>
            </a:r>
          </a:p>
        </p:txBody>
      </p:sp>
      <p:sp>
        <p:nvSpPr>
          <p:cNvPr id="2569" name="Shape 2569"/>
          <p:cNvSpPr/>
          <p:nvPr/>
        </p:nvSpPr>
        <p:spPr>
          <a:xfrm>
            <a:off x="5257800" y="5212117"/>
            <a:ext cx="1143000" cy="304799"/>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a:solidFill>
                  <a:schemeClr val="dk1"/>
                </a:solidFill>
                <a:latin typeface="Arial"/>
                <a:ea typeface="Arial"/>
                <a:cs typeface="Arial"/>
                <a:sym typeface="Arial"/>
              </a:rPr>
              <a:t>aac:</a:t>
            </a:r>
            <a:r>
              <a:rPr lang="en-US" sz="1200" b="0" i="0" u="none" strike="noStrike" cap="none">
                <a:solidFill>
                  <a:schemeClr val="dk1"/>
                </a:solidFill>
                <a:latin typeface="Arial"/>
                <a:ea typeface="Arial"/>
                <a:cs typeface="Arial"/>
                <a:sym typeface="Arial"/>
              </a:rPr>
              <a:t>Person</a:t>
            </a:r>
          </a:p>
        </p:txBody>
      </p:sp>
      <p:cxnSp>
        <p:nvCxnSpPr>
          <p:cNvPr id="2570" name="Shape 2570"/>
          <p:cNvCxnSpPr>
            <a:stCxn id="2551" idx="5"/>
            <a:endCxn id="2569" idx="0"/>
          </p:cNvCxnSpPr>
          <p:nvPr/>
        </p:nvCxnSpPr>
        <p:spPr>
          <a:xfrm rot="-5400000" flipH="1">
            <a:off x="4424297" y="3807160"/>
            <a:ext cx="735000" cy="2075100"/>
          </a:xfrm>
          <a:prstGeom prst="curvedConnector3">
            <a:avLst>
              <a:gd name="adj1" fmla="val 49994"/>
            </a:avLst>
          </a:prstGeom>
          <a:solidFill>
            <a:srgbClr val="00B8FF"/>
          </a:solidFill>
          <a:ln w="12700" cap="flat" cmpd="sng">
            <a:solidFill>
              <a:srgbClr val="404040">
                <a:alpha val="49803"/>
              </a:srgbClr>
            </a:solidFill>
            <a:prstDash val="solid"/>
            <a:round/>
            <a:headEnd type="none" w="med" len="med"/>
            <a:tailEnd type="triangle" w="lg" len="lg"/>
          </a:ln>
        </p:spPr>
      </p:cxnSp>
      <p:cxnSp>
        <p:nvCxnSpPr>
          <p:cNvPr id="2571" name="Shape 2571"/>
          <p:cNvCxnSpPr>
            <a:stCxn id="2569" idx="4"/>
          </p:cNvCxnSpPr>
          <p:nvPr/>
        </p:nvCxnSpPr>
        <p:spPr>
          <a:xfrm rot="5400000">
            <a:off x="5334600" y="5784217"/>
            <a:ext cx="762000" cy="227400"/>
          </a:xfrm>
          <a:prstGeom prst="curvedConnector3">
            <a:avLst>
              <a:gd name="adj1" fmla="val 50000"/>
            </a:avLst>
          </a:prstGeom>
          <a:solidFill>
            <a:srgbClr val="00B8FF"/>
          </a:solidFill>
          <a:ln w="12700" cap="flat" cmpd="sng">
            <a:solidFill>
              <a:srgbClr val="3F3F3F">
                <a:alpha val="49803"/>
              </a:srgbClr>
            </a:solidFill>
            <a:prstDash val="dash"/>
            <a:round/>
            <a:headEnd type="none" w="med" len="med"/>
            <a:tailEnd type="triangle" w="lg" len="lg"/>
          </a:ln>
        </p:spPr>
      </p:cxnSp>
      <p:sp>
        <p:nvSpPr>
          <p:cNvPr id="2572" name="Shape 2572"/>
          <p:cNvSpPr txBox="1"/>
          <p:nvPr/>
        </p:nvSpPr>
        <p:spPr>
          <a:xfrm>
            <a:off x="53340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chemeClr val="dk1"/>
                </a:solidFill>
                <a:latin typeface="Arial"/>
                <a:ea typeface="Arial"/>
                <a:cs typeface="Arial"/>
                <a:sym typeface="Arial"/>
              </a:rPr>
              <a:t>name</a:t>
            </a:r>
          </a:p>
        </p:txBody>
      </p:sp>
      <p:sp>
        <p:nvSpPr>
          <p:cNvPr id="2573" name="Shape 2573"/>
          <p:cNvSpPr txBox="1"/>
          <p:nvPr/>
        </p:nvSpPr>
        <p:spPr>
          <a:xfrm>
            <a:off x="5038642" y="4951251"/>
            <a:ext cx="3717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00"/>
                </a:solidFill>
                <a:latin typeface="Arial"/>
                <a:ea typeface="Arial"/>
                <a:cs typeface="Arial"/>
                <a:sym typeface="Arial"/>
              </a:rPr>
              <a:t>sitter</a:t>
            </a:r>
          </a:p>
        </p:txBody>
      </p:sp>
      <p:sp>
        <p:nvSpPr>
          <p:cNvPr id="2574" name="Shape 2574"/>
          <p:cNvSpPr txBox="1"/>
          <p:nvPr/>
        </p:nvSpPr>
        <p:spPr>
          <a:xfrm>
            <a:off x="5412821" y="6278917"/>
            <a:ext cx="378379" cy="230832"/>
          </a:xfrm>
          <a:prstGeom prst="rect">
            <a:avLst/>
          </a:prstGeom>
          <a:solidFill>
            <a:schemeClr val="lt1"/>
          </a:solidFill>
          <a:ln w="9525" cap="flat" cmpd="sng">
            <a:solidFill>
              <a:schemeClr val="dk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575" name="Shape 2575"/>
          <p:cNvCxnSpPr>
            <a:stCxn id="2569" idx="4"/>
          </p:cNvCxnSpPr>
          <p:nvPr/>
        </p:nvCxnSpPr>
        <p:spPr>
          <a:xfrm rot="-5400000" flipH="1">
            <a:off x="5734500" y="5611717"/>
            <a:ext cx="759900" cy="570300"/>
          </a:xfrm>
          <a:prstGeom prst="curvedConnector3">
            <a:avLst>
              <a:gd name="adj1" fmla="val 49991"/>
            </a:avLst>
          </a:prstGeom>
          <a:solidFill>
            <a:srgbClr val="00B8FF"/>
          </a:solidFill>
          <a:ln w="12700" cap="flat" cmpd="sng">
            <a:solidFill>
              <a:srgbClr val="0000FF">
                <a:alpha val="49803"/>
              </a:srgbClr>
            </a:solidFill>
            <a:prstDash val="dash"/>
            <a:round/>
            <a:headEnd type="none" w="med" len="med"/>
            <a:tailEnd type="triangle" w="lg" len="lg"/>
          </a:ln>
        </p:spPr>
      </p:cxnSp>
      <p:sp>
        <p:nvSpPr>
          <p:cNvPr id="2576" name="Shape 2576"/>
          <p:cNvSpPr txBox="1"/>
          <p:nvPr/>
        </p:nvSpPr>
        <p:spPr>
          <a:xfrm>
            <a:off x="63680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577" name="Shape 2577"/>
          <p:cNvSpPr txBox="1"/>
          <p:nvPr/>
        </p:nvSpPr>
        <p:spPr>
          <a:xfrm>
            <a:off x="6096000" y="6276685"/>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sp>
        <p:nvSpPr>
          <p:cNvPr id="2578" name="Shape 2578"/>
          <p:cNvSpPr/>
          <p:nvPr/>
        </p:nvSpPr>
        <p:spPr>
          <a:xfrm>
            <a:off x="6629400" y="52121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foaf:</a:t>
            </a:r>
            <a:r>
              <a:rPr lang="en-US" sz="1200" b="0" i="0" u="none" strike="noStrike" cap="none">
                <a:solidFill>
                  <a:srgbClr val="0000FF"/>
                </a:solidFill>
                <a:latin typeface="Arial"/>
                <a:ea typeface="Arial"/>
                <a:cs typeface="Arial"/>
                <a:sym typeface="Arial"/>
              </a:rPr>
              <a:t>Person</a:t>
            </a:r>
          </a:p>
        </p:txBody>
      </p:sp>
      <p:sp>
        <p:nvSpPr>
          <p:cNvPr id="2579" name="Shape 2579"/>
          <p:cNvSpPr/>
          <p:nvPr/>
        </p:nvSpPr>
        <p:spPr>
          <a:xfrm>
            <a:off x="3657600" y="2514600"/>
            <a:ext cx="2286000" cy="335317"/>
          </a:xfrm>
          <a:prstGeom prst="ellipse">
            <a:avLst/>
          </a:prstGeom>
          <a:solidFill>
            <a:schemeClr val="lt1"/>
          </a:solidFill>
          <a:ln w="28575"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Europeana</a:t>
            </a:r>
            <a:r>
              <a:rPr lang="en-US" sz="1200">
                <a:solidFill>
                  <a:schemeClr val="dk1"/>
                </a:solidFill>
                <a:latin typeface="Arial"/>
                <a:ea typeface="Arial"/>
                <a:cs typeface="Arial"/>
                <a:sym typeface="Arial"/>
              </a:rPr>
              <a:t>Aggregation</a:t>
            </a:r>
          </a:p>
        </p:txBody>
      </p:sp>
      <p:sp>
        <p:nvSpPr>
          <p:cNvPr id="2580" name="Shape 2580"/>
          <p:cNvSpPr/>
          <p:nvPr/>
        </p:nvSpPr>
        <p:spPr>
          <a:xfrm>
            <a:off x="6400800" y="3352800"/>
            <a:ext cx="1447800" cy="335317"/>
          </a:xfrm>
          <a:prstGeom prst="ellipse">
            <a:avLst/>
          </a:prstGeom>
          <a:solidFill>
            <a:srgbClr val="FFC182"/>
          </a:solidFill>
          <a:ln w="28575" cap="flat" cmpd="sng">
            <a:solidFill>
              <a:srgbClr val="D10201"/>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D10201"/>
              </a:buClr>
              <a:buSzPct val="25000"/>
              <a:buFont typeface="Arial"/>
              <a:buNone/>
            </a:pPr>
            <a:r>
              <a:rPr lang="en-US" sz="1200" b="1" i="0" u="none" strike="noStrike" cap="none">
                <a:solidFill>
                  <a:srgbClr val="D10201"/>
                </a:solidFill>
                <a:latin typeface="Arial"/>
                <a:ea typeface="Arial"/>
                <a:cs typeface="Arial"/>
                <a:sym typeface="Arial"/>
              </a:rPr>
              <a:t>WebResource</a:t>
            </a:r>
          </a:p>
        </p:txBody>
      </p:sp>
      <p:sp>
        <p:nvSpPr>
          <p:cNvPr id="2581" name="Shape 2581"/>
          <p:cNvSpPr txBox="1"/>
          <p:nvPr/>
        </p:nvSpPr>
        <p:spPr>
          <a:xfrm>
            <a:off x="7086600" y="4295485"/>
            <a:ext cx="457200" cy="230832"/>
          </a:xfrm>
          <a:prstGeom prst="rect">
            <a:avLst/>
          </a:prstGeom>
          <a:solidFill>
            <a:srgbClr val="FFC182"/>
          </a:solidFill>
          <a:ln w="28575"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image</a:t>
            </a:r>
          </a:p>
        </p:txBody>
      </p:sp>
      <p:cxnSp>
        <p:nvCxnSpPr>
          <p:cNvPr id="2582" name="Shape 2582"/>
          <p:cNvCxnSpPr>
            <a:stCxn id="2580" idx="4"/>
            <a:endCxn id="2581" idx="0"/>
          </p:cNvCxnSpPr>
          <p:nvPr/>
        </p:nvCxnSpPr>
        <p:spPr>
          <a:xfrm rot="-5400000" flipH="1">
            <a:off x="6916200" y="3896617"/>
            <a:ext cx="607500" cy="190500"/>
          </a:xfrm>
          <a:prstGeom prst="curvedConnector3">
            <a:avLst>
              <a:gd name="adj1" fmla="val 49989"/>
            </a:avLst>
          </a:prstGeom>
          <a:solidFill>
            <a:srgbClr val="00B8FF"/>
          </a:solidFill>
          <a:ln w="28575" cap="flat" cmpd="sng">
            <a:solidFill>
              <a:srgbClr val="D10201"/>
            </a:solidFill>
            <a:prstDash val="dash"/>
            <a:round/>
            <a:headEnd type="none" w="med" len="med"/>
            <a:tailEnd type="triangle" w="lg" len="lg"/>
          </a:ln>
        </p:spPr>
      </p:cxnSp>
      <p:sp>
        <p:nvSpPr>
          <p:cNvPr id="2583" name="Shape 2583"/>
          <p:cNvSpPr txBox="1"/>
          <p:nvPr/>
        </p:nvSpPr>
        <p:spPr>
          <a:xfrm>
            <a:off x="6953696" y="3960651"/>
            <a:ext cx="234726"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D10201"/>
                </a:solidFill>
                <a:latin typeface="Arial"/>
                <a:ea typeface="Arial"/>
                <a:cs typeface="Arial"/>
                <a:sym typeface="Arial"/>
              </a:rPr>
              <a:t>uri</a:t>
            </a:r>
          </a:p>
        </p:txBody>
      </p:sp>
      <p:cxnSp>
        <p:nvCxnSpPr>
          <p:cNvPr id="2584" name="Shape 2584"/>
          <p:cNvCxnSpPr>
            <a:stCxn id="2579" idx="4"/>
            <a:endCxn id="2551" idx="0"/>
          </p:cNvCxnSpPr>
          <p:nvPr/>
        </p:nvCxnSpPr>
        <p:spPr>
          <a:xfrm rot="5400000">
            <a:off x="3176550" y="2566867"/>
            <a:ext cx="1341000" cy="1907100"/>
          </a:xfrm>
          <a:prstGeom prst="curvedConnector3">
            <a:avLst>
              <a:gd name="adj1" fmla="val 50003"/>
            </a:avLst>
          </a:prstGeom>
          <a:solidFill>
            <a:srgbClr val="00B8FF"/>
          </a:solidFill>
          <a:ln w="28575" cap="flat" cmpd="sng">
            <a:solidFill>
              <a:srgbClr val="D10201"/>
            </a:solidFill>
            <a:prstDash val="solid"/>
            <a:round/>
            <a:headEnd type="none" w="med" len="med"/>
            <a:tailEnd type="triangle" w="lg" len="lg"/>
          </a:ln>
        </p:spPr>
      </p:cxnSp>
      <p:sp>
        <p:nvSpPr>
          <p:cNvPr id="2585" name="Shape 2585"/>
          <p:cNvSpPr txBox="1"/>
          <p:nvPr/>
        </p:nvSpPr>
        <p:spPr>
          <a:xfrm>
            <a:off x="3210072" y="3625333"/>
            <a:ext cx="1209528"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D10201"/>
                </a:solidFill>
                <a:latin typeface="Arial"/>
                <a:ea typeface="Arial"/>
                <a:cs typeface="Arial"/>
                <a:sym typeface="Arial"/>
              </a:rPr>
              <a:t>aggregatedCHO</a:t>
            </a:r>
          </a:p>
        </p:txBody>
      </p:sp>
      <p:sp>
        <p:nvSpPr>
          <p:cNvPr id="2586" name="Shape 2586"/>
          <p:cNvSpPr txBox="1"/>
          <p:nvPr/>
        </p:nvSpPr>
        <p:spPr>
          <a:xfrm>
            <a:off x="5783832" y="3154716"/>
            <a:ext cx="65288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D10201"/>
                </a:solidFill>
                <a:latin typeface="Arial"/>
                <a:ea typeface="Arial"/>
                <a:cs typeface="Arial"/>
                <a:sym typeface="Arial"/>
              </a:rPr>
              <a:t>hasView</a:t>
            </a:r>
          </a:p>
        </p:txBody>
      </p:sp>
      <p:cxnSp>
        <p:nvCxnSpPr>
          <p:cNvPr id="2587" name="Shape 2587"/>
          <p:cNvCxnSpPr>
            <a:stCxn id="2579" idx="4"/>
            <a:endCxn id="2580" idx="0"/>
          </p:cNvCxnSpPr>
          <p:nvPr/>
        </p:nvCxnSpPr>
        <p:spPr>
          <a:xfrm rot="-5400000" flipH="1">
            <a:off x="5711250" y="1939267"/>
            <a:ext cx="502800" cy="2324100"/>
          </a:xfrm>
          <a:prstGeom prst="curvedConnector3">
            <a:avLst>
              <a:gd name="adj1" fmla="val 50008"/>
            </a:avLst>
          </a:prstGeom>
          <a:solidFill>
            <a:srgbClr val="00B8FF"/>
          </a:solidFill>
          <a:ln w="28575" cap="flat" cmpd="sng">
            <a:solidFill>
              <a:srgbClr val="D10201"/>
            </a:solidFill>
            <a:prstDash val="solid"/>
            <a:round/>
            <a:headEnd type="none" w="med" len="med"/>
            <a:tailEnd type="triangle" w="lg" len="lg"/>
          </a:ln>
        </p:spPr>
      </p:cxnSp>
      <p:sp>
        <p:nvSpPr>
          <p:cNvPr id="2588" name="Shape 2588"/>
          <p:cNvSpPr/>
          <p:nvPr/>
        </p:nvSpPr>
        <p:spPr>
          <a:xfrm>
            <a:off x="7848600" y="4373917"/>
            <a:ext cx="1143000" cy="304799"/>
          </a:xfrm>
          <a:prstGeom prst="ellipse">
            <a:avLst/>
          </a:prstGeom>
          <a:solidFill>
            <a:schemeClr val="lt1"/>
          </a:solidFill>
          <a:ln w="9525" cap="flat" cmpd="sng">
            <a:solidFill>
              <a:srgbClr val="0000F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200">
                <a:solidFill>
                  <a:srgbClr val="0000FF"/>
                </a:solidFill>
                <a:latin typeface="Arial"/>
                <a:ea typeface="Arial"/>
                <a:cs typeface="Arial"/>
                <a:sym typeface="Arial"/>
              </a:rPr>
              <a:t>Document</a:t>
            </a:r>
          </a:p>
        </p:txBody>
      </p:sp>
      <p:sp>
        <p:nvSpPr>
          <p:cNvPr id="2589" name="Shape 2589"/>
          <p:cNvSpPr txBox="1"/>
          <p:nvPr/>
        </p:nvSpPr>
        <p:spPr>
          <a:xfrm>
            <a:off x="8077200" y="5362285"/>
            <a:ext cx="7620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imageURL</a:t>
            </a:r>
          </a:p>
        </p:txBody>
      </p:sp>
      <p:cxnSp>
        <p:nvCxnSpPr>
          <p:cNvPr id="2590" name="Shape 2590"/>
          <p:cNvCxnSpPr>
            <a:stCxn id="2588" idx="4"/>
            <a:endCxn id="2589" idx="0"/>
          </p:cNvCxnSpPr>
          <p:nvPr/>
        </p:nvCxnSpPr>
        <p:spPr>
          <a:xfrm rot="-5400000" flipH="1">
            <a:off x="8097300" y="5001517"/>
            <a:ext cx="683700" cy="38100"/>
          </a:xfrm>
          <a:prstGeom prst="curvedConnector3">
            <a:avLst>
              <a:gd name="adj1" fmla="val 49990"/>
            </a:avLst>
          </a:prstGeom>
          <a:solidFill>
            <a:srgbClr val="00B8FF"/>
          </a:solidFill>
          <a:ln w="12700" cap="flat" cmpd="sng">
            <a:solidFill>
              <a:srgbClr val="0000FF">
                <a:alpha val="49803"/>
              </a:srgbClr>
            </a:solidFill>
            <a:prstDash val="dash"/>
            <a:round/>
            <a:headEnd type="none" w="med" len="med"/>
            <a:tailEnd type="triangle" w="lg" len="lg"/>
          </a:ln>
        </p:spPr>
      </p:cxnSp>
      <p:sp>
        <p:nvSpPr>
          <p:cNvPr id="2591" name="Shape 2591"/>
          <p:cNvSpPr txBox="1"/>
          <p:nvPr/>
        </p:nvSpPr>
        <p:spPr>
          <a:xfrm>
            <a:off x="7391400" y="5897917"/>
            <a:ext cx="423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name</a:t>
            </a:r>
          </a:p>
        </p:txBody>
      </p:sp>
      <p:sp>
        <p:nvSpPr>
          <p:cNvPr id="2592" name="Shape 2592"/>
          <p:cNvSpPr txBox="1"/>
          <p:nvPr/>
        </p:nvSpPr>
        <p:spPr>
          <a:xfrm>
            <a:off x="7239000" y="6278917"/>
            <a:ext cx="3810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name</a:t>
            </a:r>
          </a:p>
        </p:txBody>
      </p:sp>
      <p:cxnSp>
        <p:nvCxnSpPr>
          <p:cNvPr id="2593" name="Shape 2593"/>
          <p:cNvCxnSpPr>
            <a:stCxn id="2578" idx="4"/>
            <a:endCxn id="2592" idx="0"/>
          </p:cNvCxnSpPr>
          <p:nvPr/>
        </p:nvCxnSpPr>
        <p:spPr>
          <a:xfrm rot="-5400000" flipH="1">
            <a:off x="6934200" y="5783617"/>
            <a:ext cx="762000" cy="228600"/>
          </a:xfrm>
          <a:prstGeom prst="curvedConnector3">
            <a:avLst>
              <a:gd name="adj1" fmla="val 50000"/>
            </a:avLst>
          </a:prstGeom>
          <a:solidFill>
            <a:srgbClr val="00B8FF"/>
          </a:solidFill>
          <a:ln w="12700" cap="flat" cmpd="sng">
            <a:solidFill>
              <a:srgbClr val="0000FF">
                <a:alpha val="49803"/>
              </a:srgbClr>
            </a:solidFill>
            <a:prstDash val="dash"/>
            <a:round/>
            <a:headEnd type="none" w="med" len="med"/>
            <a:tailEnd type="triangle" w="lg" len="lg"/>
          </a:ln>
        </p:spPr>
      </p:cxnSp>
      <p:sp>
        <p:nvSpPr>
          <p:cNvPr id="2594" name="Shape 2594"/>
          <p:cNvSpPr txBox="1"/>
          <p:nvPr/>
        </p:nvSpPr>
        <p:spPr>
          <a:xfrm>
            <a:off x="2286000" y="6278917"/>
            <a:ext cx="1295400"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classification</a:t>
            </a:r>
          </a:p>
        </p:txBody>
      </p:sp>
      <p:cxnSp>
        <p:nvCxnSpPr>
          <p:cNvPr id="2595" name="Shape 2595"/>
          <p:cNvCxnSpPr>
            <a:stCxn id="2550" idx="4"/>
          </p:cNvCxnSpPr>
          <p:nvPr/>
        </p:nvCxnSpPr>
        <p:spPr>
          <a:xfrm rot="-5400000" flipH="1">
            <a:off x="4190399" y="5746117"/>
            <a:ext cx="762000" cy="303600"/>
          </a:xfrm>
          <a:prstGeom prst="curvedConnector3">
            <a:avLst>
              <a:gd name="adj1" fmla="val 50000"/>
            </a:avLst>
          </a:prstGeom>
          <a:solidFill>
            <a:srgbClr val="00B8FF"/>
          </a:solidFill>
          <a:ln w="12700" cap="flat" cmpd="sng">
            <a:solidFill>
              <a:srgbClr val="0000FF">
                <a:alpha val="49803"/>
              </a:srgbClr>
            </a:solidFill>
            <a:prstDash val="dash"/>
            <a:round/>
            <a:headEnd type="none" w="med" len="med"/>
            <a:tailEnd type="triangle" w="lg" len="lg"/>
          </a:ln>
        </p:spPr>
      </p:cxnSp>
      <p:sp>
        <p:nvSpPr>
          <p:cNvPr id="2596" name="Shape 2596"/>
          <p:cNvSpPr txBox="1"/>
          <p:nvPr/>
        </p:nvSpPr>
        <p:spPr>
          <a:xfrm>
            <a:off x="4691605" y="5897917"/>
            <a:ext cx="33759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note</a:t>
            </a:r>
          </a:p>
        </p:txBody>
      </p:sp>
      <p:sp>
        <p:nvSpPr>
          <p:cNvPr id="2597" name="Shape 2597"/>
          <p:cNvSpPr txBox="1"/>
          <p:nvPr/>
        </p:nvSpPr>
        <p:spPr>
          <a:xfrm>
            <a:off x="4419600" y="6278917"/>
            <a:ext cx="606978" cy="230832"/>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credit</a:t>
            </a:r>
          </a:p>
        </p:txBody>
      </p:sp>
      <p:cxnSp>
        <p:nvCxnSpPr>
          <p:cNvPr id="2598" name="Shape 2598"/>
          <p:cNvCxnSpPr>
            <a:stCxn id="2559" idx="4"/>
            <a:endCxn id="2594" idx="0"/>
          </p:cNvCxnSpPr>
          <p:nvPr/>
        </p:nvCxnSpPr>
        <p:spPr>
          <a:xfrm rot="5400000">
            <a:off x="2571749" y="5878867"/>
            <a:ext cx="762000" cy="38100"/>
          </a:xfrm>
          <a:prstGeom prst="curvedConnector3">
            <a:avLst>
              <a:gd name="adj1" fmla="val 50000"/>
            </a:avLst>
          </a:prstGeom>
          <a:solidFill>
            <a:srgbClr val="00B8FF"/>
          </a:solidFill>
          <a:ln w="12700" cap="flat" cmpd="sng">
            <a:solidFill>
              <a:srgbClr val="0000FF">
                <a:alpha val="49803"/>
              </a:srgbClr>
            </a:solidFill>
            <a:prstDash val="dash"/>
            <a:round/>
            <a:headEnd type="none" w="med" len="med"/>
            <a:tailEnd type="triangle" w="lg" len="lg"/>
          </a:ln>
        </p:spPr>
      </p:cxnSp>
      <p:sp>
        <p:nvSpPr>
          <p:cNvPr id="2599" name="Shape 2599"/>
          <p:cNvSpPr txBox="1"/>
          <p:nvPr/>
        </p:nvSpPr>
        <p:spPr>
          <a:xfrm>
            <a:off x="3065783" y="5897917"/>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cxnSp>
        <p:nvCxnSpPr>
          <p:cNvPr id="2600" name="Shape 2600"/>
          <p:cNvCxnSpPr>
            <a:stCxn id="2551" idx="6"/>
            <a:endCxn id="2578" idx="0"/>
          </p:cNvCxnSpPr>
          <p:nvPr/>
        </p:nvCxnSpPr>
        <p:spPr>
          <a:xfrm>
            <a:off x="4110750" y="4358658"/>
            <a:ext cx="3090299" cy="853500"/>
          </a:xfrm>
          <a:prstGeom prst="curvedConnector2">
            <a:avLst/>
          </a:prstGeom>
          <a:solidFill>
            <a:srgbClr val="00B8FF"/>
          </a:solidFill>
          <a:ln w="12700" cap="flat" cmpd="sng">
            <a:solidFill>
              <a:srgbClr val="008000">
                <a:alpha val="49803"/>
              </a:srgbClr>
            </a:solidFill>
            <a:prstDash val="solid"/>
            <a:round/>
            <a:headEnd type="none" w="med" len="med"/>
            <a:tailEnd type="triangle" w="lg" len="lg"/>
          </a:ln>
        </p:spPr>
      </p:cxnSp>
      <p:sp>
        <p:nvSpPr>
          <p:cNvPr id="2601" name="Shape 2601"/>
          <p:cNvSpPr txBox="1"/>
          <p:nvPr/>
        </p:nvSpPr>
        <p:spPr>
          <a:xfrm>
            <a:off x="5715000" y="4297717"/>
            <a:ext cx="517029"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creator</a:t>
            </a:r>
          </a:p>
        </p:txBody>
      </p:sp>
      <p:sp>
        <p:nvSpPr>
          <p:cNvPr id="2602" name="Shape 2602"/>
          <p:cNvSpPr/>
          <p:nvPr/>
        </p:nvSpPr>
        <p:spPr>
          <a:xfrm>
            <a:off x="5029200" y="3733800"/>
            <a:ext cx="1295400" cy="259116"/>
          </a:xfrm>
          <a:prstGeom prst="ellipse">
            <a:avLst/>
          </a:prstGeom>
          <a:solidFill>
            <a:schemeClr val="lt1"/>
          </a:solidFill>
          <a:ln w="9525" cap="flat" cmpd="sng">
            <a:solidFill>
              <a:srgbClr val="008000">
                <a:alpha val="49803"/>
              </a:srgbClr>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rgbClr val="008000"/>
              </a:buClr>
              <a:buSzPct val="25000"/>
              <a:buFont typeface="Arial"/>
              <a:buNone/>
            </a:pPr>
            <a:r>
              <a:rPr lang="en-US" sz="1200" b="0" i="0" u="none" strike="noStrike" cap="none">
                <a:solidFill>
                  <a:srgbClr val="008000"/>
                </a:solidFill>
                <a:latin typeface="Arial"/>
                <a:ea typeface="Arial"/>
                <a:cs typeface="Arial"/>
                <a:sym typeface="Arial"/>
              </a:rPr>
              <a:t>Aggregation</a:t>
            </a:r>
          </a:p>
        </p:txBody>
      </p:sp>
      <p:cxnSp>
        <p:nvCxnSpPr>
          <p:cNvPr id="2603" name="Shape 2603"/>
          <p:cNvCxnSpPr>
            <a:stCxn id="2602" idx="2"/>
            <a:endCxn id="2551" idx="7"/>
          </p:cNvCxnSpPr>
          <p:nvPr/>
        </p:nvCxnSpPr>
        <p:spPr>
          <a:xfrm flipH="1">
            <a:off x="3754200" y="3863358"/>
            <a:ext cx="1275000" cy="376800"/>
          </a:xfrm>
          <a:prstGeom prst="curvedConnector2">
            <a:avLst/>
          </a:prstGeom>
          <a:solidFill>
            <a:srgbClr val="00B8FF"/>
          </a:solidFill>
          <a:ln w="12700" cap="flat" cmpd="sng">
            <a:solidFill>
              <a:srgbClr val="008000">
                <a:alpha val="49803"/>
              </a:srgbClr>
            </a:solidFill>
            <a:prstDash val="solid"/>
            <a:round/>
            <a:headEnd type="none" w="med" len="med"/>
            <a:tailEnd type="triangle" w="lg" len="lg"/>
          </a:ln>
        </p:spPr>
      </p:cxnSp>
      <p:sp>
        <p:nvSpPr>
          <p:cNvPr id="2604" name="Shape 2604"/>
          <p:cNvSpPr txBox="1"/>
          <p:nvPr/>
        </p:nvSpPr>
        <p:spPr>
          <a:xfrm>
            <a:off x="4221073" y="3960651"/>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605" name="Shape 2605"/>
          <p:cNvCxnSpPr>
            <a:stCxn id="2579" idx="4"/>
            <a:endCxn id="2602" idx="0"/>
          </p:cNvCxnSpPr>
          <p:nvPr/>
        </p:nvCxnSpPr>
        <p:spPr>
          <a:xfrm rot="-5400000" flipH="1">
            <a:off x="4796850" y="2853667"/>
            <a:ext cx="883800" cy="876300"/>
          </a:xfrm>
          <a:prstGeom prst="curvedConnector3">
            <a:avLst>
              <a:gd name="adj1" fmla="val 50005"/>
            </a:avLst>
          </a:prstGeom>
          <a:solidFill>
            <a:srgbClr val="00B8FF"/>
          </a:solidFill>
          <a:ln w="12700" cap="flat" cmpd="sng">
            <a:solidFill>
              <a:srgbClr val="008000">
                <a:alpha val="49803"/>
              </a:srgbClr>
            </a:solidFill>
            <a:prstDash val="solid"/>
            <a:round/>
            <a:headEnd type="none" w="med" len="med"/>
            <a:tailEnd type="triangle" w="lg" len="lg"/>
          </a:ln>
        </p:spPr>
      </p:cxnSp>
      <p:sp>
        <p:nvSpPr>
          <p:cNvPr id="2606" name="Shape 2606"/>
          <p:cNvSpPr txBox="1"/>
          <p:nvPr/>
        </p:nvSpPr>
        <p:spPr>
          <a:xfrm>
            <a:off x="4648200" y="3383317"/>
            <a:ext cx="83344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subClassOf</a:t>
            </a:r>
          </a:p>
        </p:txBody>
      </p:sp>
      <p:cxnSp>
        <p:nvCxnSpPr>
          <p:cNvPr id="2607" name="Shape 2607"/>
          <p:cNvCxnSpPr>
            <a:stCxn id="2579" idx="6"/>
            <a:endCxn id="2588" idx="7"/>
          </p:cNvCxnSpPr>
          <p:nvPr/>
        </p:nvCxnSpPr>
        <p:spPr>
          <a:xfrm>
            <a:off x="5943600" y="2682258"/>
            <a:ext cx="2880599" cy="1736400"/>
          </a:xfrm>
          <a:prstGeom prst="curvedConnector2">
            <a:avLst/>
          </a:prstGeom>
          <a:solidFill>
            <a:srgbClr val="00B8FF"/>
          </a:solidFill>
          <a:ln w="12700" cap="flat" cmpd="sng">
            <a:solidFill>
              <a:srgbClr val="008000">
                <a:alpha val="49803"/>
              </a:srgbClr>
            </a:solidFill>
            <a:prstDash val="solid"/>
            <a:round/>
            <a:headEnd type="none" w="med" len="med"/>
            <a:tailEnd type="triangle" w="lg" len="lg"/>
          </a:ln>
        </p:spPr>
      </p:cxnSp>
      <p:sp>
        <p:nvSpPr>
          <p:cNvPr id="2608" name="Shape 2608"/>
          <p:cNvSpPr txBox="1"/>
          <p:nvPr/>
        </p:nvSpPr>
        <p:spPr>
          <a:xfrm>
            <a:off x="7391975" y="2741450"/>
            <a:ext cx="38042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page</a:t>
            </a:r>
          </a:p>
        </p:txBody>
      </p:sp>
      <p:sp>
        <p:nvSpPr>
          <p:cNvPr id="2609" name="Shape 2609"/>
          <p:cNvSpPr txBox="1"/>
          <p:nvPr/>
        </p:nvSpPr>
        <p:spPr>
          <a:xfrm>
            <a:off x="840820" y="3230916"/>
            <a:ext cx="606978" cy="230832"/>
          </a:xfrm>
          <a:prstGeom prst="rect">
            <a:avLst/>
          </a:prstGeom>
          <a:solidFill>
            <a:srgbClr val="FFC182"/>
          </a:solidFill>
          <a:ln w="28575" cap="flat" cmpd="sng">
            <a:solidFill>
              <a:srgbClr val="D10201"/>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rgbClr val="FFC182"/>
                </a:solidFill>
                <a:latin typeface="Courier"/>
                <a:ea typeface="Courier"/>
                <a:cs typeface="Courier"/>
                <a:sym typeface="Courier"/>
              </a:rPr>
              <a:t>credit</a:t>
            </a:r>
          </a:p>
        </p:txBody>
      </p:sp>
      <p:sp>
        <p:nvSpPr>
          <p:cNvPr id="2610" name="Shape 2610"/>
          <p:cNvSpPr txBox="1"/>
          <p:nvPr/>
        </p:nvSpPr>
        <p:spPr>
          <a:xfrm>
            <a:off x="1828800" y="3078516"/>
            <a:ext cx="457200" cy="228600"/>
          </a:xfrm>
          <a:prstGeom prst="rect">
            <a:avLst/>
          </a:prstGeom>
          <a:solidFill>
            <a:schemeClr val="lt1"/>
          </a:solidFill>
          <a:ln w="9525" cap="flat" cmpd="sng">
            <a:solidFill>
              <a:srgbClr val="0000FF"/>
            </a:solidFill>
            <a:prstDash val="solid"/>
            <a:round/>
            <a:headEnd type="none" w="med" len="med"/>
            <a:tailEnd type="none" w="med" len="med"/>
          </a:ln>
        </p:spPr>
        <p:txBody>
          <a:bodyPr lIns="0" tIns="18275" rIns="0" bIns="27425" anchor="ctr" anchorCtr="0">
            <a:noAutofit/>
          </a:bodyPr>
          <a:lstStyle/>
          <a:p>
            <a:pPr marL="0" marR="0" lvl="0" indent="0" algn="l" rtl="0">
              <a:spcBef>
                <a:spcPts val="0"/>
              </a:spcBef>
              <a:spcAft>
                <a:spcPts val="0"/>
              </a:spcAft>
              <a:buSzPct val="25000"/>
              <a:buNone/>
            </a:pPr>
            <a:r>
              <a:rPr lang="en-US" sz="1200">
                <a:solidFill>
                  <a:schemeClr val="lt1"/>
                </a:solidFill>
                <a:latin typeface="Courier"/>
                <a:ea typeface="Courier"/>
                <a:cs typeface="Courier"/>
                <a:sym typeface="Courier"/>
              </a:rPr>
              <a:t>title</a:t>
            </a:r>
          </a:p>
        </p:txBody>
      </p:sp>
      <p:cxnSp>
        <p:nvCxnSpPr>
          <p:cNvPr id="2611" name="Shape 2611"/>
          <p:cNvCxnSpPr>
            <a:stCxn id="2551" idx="2"/>
            <a:endCxn id="2610" idx="2"/>
          </p:cNvCxnSpPr>
          <p:nvPr/>
        </p:nvCxnSpPr>
        <p:spPr>
          <a:xfrm rot="10800000" flipH="1">
            <a:off x="1676400" y="3307158"/>
            <a:ext cx="381000" cy="1051500"/>
          </a:xfrm>
          <a:prstGeom prst="curvedConnector4">
            <a:avLst>
              <a:gd name="adj1" fmla="val -60000"/>
              <a:gd name="adj2" fmla="val 57974"/>
            </a:avLst>
          </a:prstGeom>
          <a:solidFill>
            <a:srgbClr val="00B8FF"/>
          </a:solidFill>
          <a:ln w="12700" cap="flat" cmpd="sng">
            <a:solidFill>
              <a:srgbClr val="0000FF">
                <a:alpha val="49803"/>
              </a:srgbClr>
            </a:solidFill>
            <a:prstDash val="dash"/>
            <a:round/>
            <a:headEnd type="none" w="med" len="med"/>
            <a:tailEnd type="triangle" w="lg" len="lg"/>
          </a:ln>
        </p:spPr>
      </p:cxnSp>
      <p:cxnSp>
        <p:nvCxnSpPr>
          <p:cNvPr id="2612" name="Shape 2612"/>
          <p:cNvCxnSpPr>
            <a:stCxn id="2551" idx="2"/>
            <a:endCxn id="2609" idx="2"/>
          </p:cNvCxnSpPr>
          <p:nvPr/>
        </p:nvCxnSpPr>
        <p:spPr>
          <a:xfrm rot="10800000">
            <a:off x="1144200" y="3461658"/>
            <a:ext cx="532200" cy="897000"/>
          </a:xfrm>
          <a:prstGeom prst="curvedConnector2">
            <a:avLst/>
          </a:prstGeom>
          <a:solidFill>
            <a:srgbClr val="00B8FF"/>
          </a:solidFill>
          <a:ln w="28575" cap="flat" cmpd="sng">
            <a:solidFill>
              <a:srgbClr val="D10201"/>
            </a:solidFill>
            <a:prstDash val="dash"/>
            <a:round/>
            <a:headEnd type="none" w="med" len="med"/>
            <a:tailEnd type="triangle" w="lg" len="lg"/>
          </a:ln>
        </p:spPr>
      </p:cxnSp>
      <p:sp>
        <p:nvSpPr>
          <p:cNvPr id="2613" name="Shape 2613"/>
          <p:cNvSpPr txBox="1"/>
          <p:nvPr/>
        </p:nvSpPr>
        <p:spPr>
          <a:xfrm>
            <a:off x="533400" y="3916717"/>
            <a:ext cx="901901"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D10201"/>
                </a:solidFill>
                <a:latin typeface="Arial"/>
                <a:ea typeface="Arial"/>
                <a:cs typeface="Arial"/>
                <a:sym typeface="Arial"/>
              </a:rPr>
              <a:t>provenance</a:t>
            </a:r>
          </a:p>
        </p:txBody>
      </p:sp>
      <p:sp>
        <p:nvSpPr>
          <p:cNvPr id="2614" name="Shape 2614"/>
          <p:cNvSpPr txBox="1"/>
          <p:nvPr/>
        </p:nvSpPr>
        <p:spPr>
          <a:xfrm>
            <a:off x="1617983" y="3810000"/>
            <a:ext cx="363217"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label</a:t>
            </a:r>
          </a:p>
        </p:txBody>
      </p:sp>
      <p:sp>
        <p:nvSpPr>
          <p:cNvPr id="2615" name="Shape 2615"/>
          <p:cNvSpPr txBox="1"/>
          <p:nvPr/>
        </p:nvSpPr>
        <p:spPr>
          <a:xfrm>
            <a:off x="8553896" y="4951251"/>
            <a:ext cx="209104"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00FF"/>
                </a:solidFill>
                <a:latin typeface="Arial"/>
                <a:ea typeface="Arial"/>
                <a:cs typeface="Arial"/>
                <a:sym typeface="Arial"/>
              </a:rPr>
              <a:t>uri</a:t>
            </a:r>
          </a:p>
        </p:txBody>
      </p:sp>
      <p:cxnSp>
        <p:nvCxnSpPr>
          <p:cNvPr id="2616" name="Shape 2616"/>
          <p:cNvCxnSpPr>
            <a:stCxn id="2579" idx="3"/>
            <a:endCxn id="2551" idx="1"/>
          </p:cNvCxnSpPr>
          <p:nvPr/>
        </p:nvCxnSpPr>
        <p:spPr>
          <a:xfrm rot="5400000">
            <a:off x="2292876" y="2540710"/>
            <a:ext cx="1439400" cy="1959600"/>
          </a:xfrm>
          <a:prstGeom prst="curvedConnector3">
            <a:avLst>
              <a:gd name="adj1" fmla="val 49996"/>
            </a:avLst>
          </a:prstGeom>
          <a:solidFill>
            <a:srgbClr val="00B8FF"/>
          </a:solidFill>
          <a:ln w="12700" cap="flat" cmpd="sng">
            <a:solidFill>
              <a:srgbClr val="008000">
                <a:alpha val="49803"/>
              </a:srgbClr>
            </a:solidFill>
            <a:prstDash val="solid"/>
            <a:round/>
            <a:headEnd type="none" w="med" len="med"/>
            <a:tailEnd type="triangle" w="lg" len="lg"/>
          </a:ln>
        </p:spPr>
      </p:cxnSp>
      <p:sp>
        <p:nvSpPr>
          <p:cNvPr id="2617" name="Shape 2617"/>
          <p:cNvSpPr txBox="1"/>
          <p:nvPr/>
        </p:nvSpPr>
        <p:spPr>
          <a:xfrm>
            <a:off x="2667000" y="3244333"/>
            <a:ext cx="80812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aggregates</a:t>
            </a:r>
          </a:p>
        </p:txBody>
      </p:sp>
      <p:cxnSp>
        <p:nvCxnSpPr>
          <p:cNvPr id="2618" name="Shape 2618"/>
          <p:cNvCxnSpPr>
            <a:stCxn id="2580" idx="5"/>
            <a:endCxn id="2588" idx="1"/>
          </p:cNvCxnSpPr>
          <p:nvPr/>
        </p:nvCxnSpPr>
        <p:spPr>
          <a:xfrm rot="-5400000" flipH="1">
            <a:off x="7436624" y="3838960"/>
            <a:ext cx="779400" cy="379500"/>
          </a:xfrm>
          <a:prstGeom prst="curvedConnector3">
            <a:avLst>
              <a:gd name="adj1" fmla="val 50009"/>
            </a:avLst>
          </a:prstGeom>
          <a:solidFill>
            <a:srgbClr val="00B8FF"/>
          </a:solidFill>
          <a:ln w="12700" cap="flat" cmpd="sng">
            <a:solidFill>
              <a:srgbClr val="008000">
                <a:alpha val="49803"/>
              </a:srgbClr>
            </a:solidFill>
            <a:prstDash val="solid"/>
            <a:round/>
            <a:headEnd type="none" w="med" len="med"/>
            <a:tailEnd type="triangle" w="lg" len="lg"/>
          </a:ln>
        </p:spPr>
      </p:cxnSp>
      <p:sp>
        <p:nvSpPr>
          <p:cNvPr id="2619" name="Shape 2619"/>
          <p:cNvSpPr txBox="1"/>
          <p:nvPr/>
        </p:nvSpPr>
        <p:spPr>
          <a:xfrm>
            <a:off x="7693054" y="3764317"/>
            <a:ext cx="765145" cy="184666"/>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i="1">
                <a:solidFill>
                  <a:srgbClr val="008000"/>
                </a:solidFill>
                <a:latin typeface="Arial"/>
                <a:ea typeface="Arial"/>
                <a:cs typeface="Arial"/>
                <a:sym typeface="Arial"/>
              </a:rPr>
              <a:t>isShownAt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3"/>
        <p:cNvGrpSpPr/>
        <p:nvPr/>
      </p:nvGrpSpPr>
      <p:grpSpPr>
        <a:xfrm>
          <a:off x="0" y="0"/>
          <a:ext cx="0" cy="0"/>
          <a:chOff x="0" y="0"/>
          <a:chExt cx="0" cy="0"/>
        </a:xfrm>
      </p:grpSpPr>
      <p:sp>
        <p:nvSpPr>
          <p:cNvPr id="2624" name="Shape 2624"/>
          <p:cNvSpPr txBox="1">
            <a:spLocks noGrp="1"/>
          </p:cNvSpPr>
          <p:nvPr>
            <p:ph type="title"/>
          </p:nvPr>
        </p:nvSpPr>
        <p:spPr>
          <a:xfrm>
            <a:off x="304800" y="152400"/>
            <a:ext cx="8534399" cy="533399"/>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1"/>
                </a:solidFill>
                <a:sym typeface="Helvetica Neue"/>
              </a:rPr>
              <a:t>Final Model in Karma</a:t>
            </a:r>
          </a:p>
        </p:txBody>
      </p:sp>
      <p:sp>
        <p:nvSpPr>
          <p:cNvPr id="2625" name="Shape 2625"/>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70</a:t>
            </a:fld>
            <a:endParaRPr lang="en-US" sz="1200">
              <a:solidFill>
                <a:srgbClr val="D10202"/>
              </a:solidFill>
              <a:latin typeface="Arial"/>
              <a:ea typeface="Arial"/>
              <a:cs typeface="Arial"/>
              <a:sym typeface="Arial"/>
            </a:endParaRPr>
          </a:p>
        </p:txBody>
      </p:sp>
      <p:grpSp>
        <p:nvGrpSpPr>
          <p:cNvPr id="2626" name="Shape 2626"/>
          <p:cNvGrpSpPr/>
          <p:nvPr/>
        </p:nvGrpSpPr>
        <p:grpSpPr>
          <a:xfrm>
            <a:off x="110759" y="1143000"/>
            <a:ext cx="6518639" cy="304799"/>
            <a:chOff x="228600" y="2590800"/>
            <a:chExt cx="6518639" cy="304799"/>
          </a:xfrm>
        </p:grpSpPr>
        <p:sp>
          <p:nvSpPr>
            <p:cNvPr id="2627" name="Shape 2627"/>
            <p:cNvSpPr/>
            <p:nvPr/>
          </p:nvSpPr>
          <p:spPr>
            <a:xfrm>
              <a:off x="2362200" y="2642640"/>
              <a:ext cx="432840" cy="228600"/>
            </a:xfrm>
            <a:prstGeom prst="roundRect">
              <a:avLst>
                <a:gd name="adj" fmla="val 16667"/>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3"/>
                </a:rPr>
                <a:t>EDM</a:t>
              </a:r>
            </a:p>
          </p:txBody>
        </p:sp>
        <p:sp>
          <p:nvSpPr>
            <p:cNvPr id="2628" name="Shape 2628"/>
            <p:cNvSpPr/>
            <p:nvPr/>
          </p:nvSpPr>
          <p:spPr>
            <a:xfrm>
              <a:off x="2802119" y="2649719"/>
              <a:ext cx="509039" cy="228600"/>
            </a:xfrm>
            <a:prstGeom prst="roundRect">
              <a:avLst>
                <a:gd name="adj" fmla="val 16667"/>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00"/>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4"/>
                </a:rPr>
                <a:t>SKOS</a:t>
              </a:r>
            </a:p>
          </p:txBody>
        </p:sp>
        <p:sp>
          <p:nvSpPr>
            <p:cNvPr id="2629" name="Shape 2629"/>
            <p:cNvSpPr/>
            <p:nvPr/>
          </p:nvSpPr>
          <p:spPr>
            <a:xfrm>
              <a:off x="3335519" y="2649719"/>
              <a:ext cx="509039" cy="228600"/>
            </a:xfrm>
            <a:prstGeom prst="roundRect">
              <a:avLst>
                <a:gd name="adj" fmla="val 16667"/>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5"/>
                </a:rPr>
                <a:t>FOAF</a:t>
              </a:r>
            </a:p>
          </p:txBody>
        </p:sp>
        <p:sp>
          <p:nvSpPr>
            <p:cNvPr id="2630" name="Shape 2630"/>
            <p:cNvSpPr/>
            <p:nvPr/>
          </p:nvSpPr>
          <p:spPr>
            <a:xfrm>
              <a:off x="3844560" y="2649719"/>
              <a:ext cx="432840" cy="228600"/>
            </a:xfrm>
            <a:prstGeom prst="roundRect">
              <a:avLst>
                <a:gd name="adj" fmla="val 16667"/>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6"/>
                </a:rPr>
                <a:t>AAC</a:t>
              </a:r>
            </a:p>
          </p:txBody>
        </p:sp>
        <p:sp>
          <p:nvSpPr>
            <p:cNvPr id="2631" name="Shape 2631"/>
            <p:cNvSpPr/>
            <p:nvPr/>
          </p:nvSpPr>
          <p:spPr>
            <a:xfrm>
              <a:off x="4689839" y="2649719"/>
              <a:ext cx="1194839" cy="228600"/>
            </a:xfrm>
            <a:prstGeom prst="roundRect">
              <a:avLst>
                <a:gd name="adj" fmla="val 16667"/>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7"/>
                </a:rPr>
                <a:t>ElementsGr2</a:t>
              </a:r>
            </a:p>
          </p:txBody>
        </p:sp>
        <p:sp>
          <p:nvSpPr>
            <p:cNvPr id="2632" name="Shape 2632"/>
            <p:cNvSpPr/>
            <p:nvPr/>
          </p:nvSpPr>
          <p:spPr>
            <a:xfrm>
              <a:off x="4249919" y="2649719"/>
              <a:ext cx="432840" cy="228600"/>
            </a:xfrm>
            <a:prstGeom prst="roundRect">
              <a:avLst>
                <a:gd name="adj" fmla="val 16667"/>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8"/>
                </a:rPr>
                <a:t>ORE</a:t>
              </a:r>
            </a:p>
          </p:txBody>
        </p:sp>
        <p:sp>
          <p:nvSpPr>
            <p:cNvPr id="2633" name="Shape 2633"/>
            <p:cNvSpPr/>
            <p:nvPr/>
          </p:nvSpPr>
          <p:spPr>
            <a:xfrm>
              <a:off x="5933400" y="2649719"/>
              <a:ext cx="813839" cy="228600"/>
            </a:xfrm>
            <a:prstGeom prst="roundRect">
              <a:avLst>
                <a:gd name="adj" fmla="val 16667"/>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1"/>
                </a:buClr>
                <a:buSzPct val="25000"/>
                <a:buFont typeface="Trebuchet MS"/>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9"/>
                </a:rPr>
                <a:t>DCTerms</a:t>
              </a:r>
            </a:p>
          </p:txBody>
        </p:sp>
        <p:sp>
          <p:nvSpPr>
            <p:cNvPr id="2634" name="Shape 2634"/>
            <p:cNvSpPr/>
            <p:nvPr/>
          </p:nvSpPr>
          <p:spPr>
            <a:xfrm>
              <a:off x="228600" y="2590800"/>
              <a:ext cx="2286000"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28F"/>
                </a:buClr>
                <a:buSzPct val="25000"/>
                <a:buFont typeface="Trebuchet MS"/>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Domain ontologies:</a:t>
              </a:r>
            </a:p>
          </p:txBody>
        </p:sp>
      </p:grpSp>
      <p:sp>
        <p:nvSpPr>
          <p:cNvPr id="2635" name="Shape 2635"/>
          <p:cNvSpPr/>
          <p:nvPr/>
        </p:nvSpPr>
        <p:spPr>
          <a:xfrm>
            <a:off x="110834" y="762000"/>
            <a:ext cx="2666999"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28F"/>
              </a:buClr>
              <a:buSzPct val="25000"/>
              <a:buFont typeface="Trebuchet MS"/>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Domain:</a:t>
            </a:r>
            <a:r>
              <a:rPr lang="en-US" sz="1800" dirty="0">
                <a:solidFill>
                  <a:srgbClr val="000090"/>
                </a:solidFill>
                <a:latin typeface="Arial" panose="020B0604020202020204" pitchFamily="34" charset="0"/>
                <a:ea typeface="Trebuchet MS"/>
                <a:cs typeface="Arial" panose="020B0604020202020204" pitchFamily="34" charset="0"/>
                <a:sym typeface="Trebuchet MS"/>
              </a:rPr>
              <a:t> </a:t>
            </a:r>
            <a:r>
              <a:rPr lang="en-US" sz="1800" dirty="0">
                <a:solidFill>
                  <a:schemeClr val="dk1"/>
                </a:solidFill>
                <a:latin typeface="Arial" panose="020B0604020202020204" pitchFamily="34" charset="0"/>
                <a:ea typeface="Trebuchet MS"/>
                <a:cs typeface="Arial" panose="020B0604020202020204" pitchFamily="34" charset="0"/>
                <a:sym typeface="Trebuchet MS"/>
              </a:rPr>
              <a:t>Museum Data</a:t>
            </a:r>
          </a:p>
        </p:txBody>
      </p:sp>
      <p:sp>
        <p:nvSpPr>
          <p:cNvPr id="2636" name="Shape 2636"/>
          <p:cNvSpPr/>
          <p:nvPr/>
        </p:nvSpPr>
        <p:spPr>
          <a:xfrm>
            <a:off x="123456" y="1524000"/>
            <a:ext cx="8791944" cy="304799"/>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1800" dirty="0">
                <a:solidFill>
                  <a:srgbClr val="11618F"/>
                </a:solidFill>
                <a:latin typeface="Arial" panose="020B0604020202020204" pitchFamily="34" charset="0"/>
                <a:ea typeface="Trebuchet MS"/>
                <a:cs typeface="Arial" panose="020B0604020202020204" pitchFamily="34" charset="0"/>
                <a:sym typeface="Trebuchet MS"/>
              </a:rPr>
              <a:t>Source:</a:t>
            </a:r>
            <a:r>
              <a:rPr lang="en-US" sz="1800" dirty="0">
                <a:solidFill>
                  <a:srgbClr val="000090"/>
                </a:solidFill>
                <a:latin typeface="Arial" panose="020B0604020202020204" pitchFamily="34" charset="0"/>
                <a:ea typeface="Trebuchet MS"/>
                <a:cs typeface="Arial" panose="020B0604020202020204" pitchFamily="34" charset="0"/>
                <a:sym typeface="Trebuchet MS"/>
              </a:rPr>
              <a:t> </a:t>
            </a:r>
            <a:r>
              <a:rPr lang="en-US" sz="1800" dirty="0">
                <a:solidFill>
                  <a:schemeClr val="dk1"/>
                </a:solidFill>
                <a:latin typeface="Arial" panose="020B0604020202020204" pitchFamily="34" charset="0"/>
                <a:ea typeface="Trebuchet MS"/>
                <a:cs typeface="Arial" panose="020B0604020202020204" pitchFamily="34" charset="0"/>
                <a:sym typeface="Trebuchet MS"/>
              </a:rPr>
              <a:t>Detroit Institute of Art ➔ </a:t>
            </a:r>
            <a:r>
              <a:rPr lang="en-US" sz="1800" dirty="0" err="1">
                <a:solidFill>
                  <a:schemeClr val="dk1"/>
                </a:solidFill>
                <a:latin typeface="Arial" panose="020B0604020202020204" pitchFamily="34" charset="0"/>
                <a:ea typeface="Trebuchet MS"/>
                <a:cs typeface="Arial" panose="020B0604020202020204" pitchFamily="34" charset="0"/>
                <a:sym typeface="Trebuchet MS"/>
              </a:rPr>
              <a:t>dia</a:t>
            </a:r>
            <a:r>
              <a:rPr lang="en-US" sz="1800" dirty="0">
                <a:solidFill>
                  <a:schemeClr val="dk1"/>
                </a:solidFill>
                <a:latin typeface="Arial" panose="020B0604020202020204" pitchFamily="34" charset="0"/>
                <a:ea typeface="Trebuchet MS"/>
                <a:cs typeface="Arial" panose="020B0604020202020204" pitchFamily="34" charset="0"/>
                <a:sym typeface="Trebuchet MS"/>
              </a:rPr>
              <a:t>(</a:t>
            </a:r>
            <a:r>
              <a:rPr lang="en-US" sz="1800" dirty="0" err="1">
                <a:solidFill>
                  <a:schemeClr val="dk1"/>
                </a:solidFill>
                <a:latin typeface="Arial" panose="020B0604020202020204" pitchFamily="34" charset="0"/>
                <a:ea typeface="Trebuchet MS"/>
                <a:cs typeface="Arial" panose="020B0604020202020204" pitchFamily="34" charset="0"/>
                <a:sym typeface="Trebuchet MS"/>
              </a:rPr>
              <a:t>title,credit,classification,name,imageURL</a:t>
            </a:r>
            <a:r>
              <a:rPr lang="en-US" sz="1800" dirty="0">
                <a:solidFill>
                  <a:schemeClr val="dk1"/>
                </a:solidFill>
                <a:latin typeface="Arial" panose="020B0604020202020204" pitchFamily="34" charset="0"/>
                <a:ea typeface="Trebuchet MS"/>
                <a:cs typeface="Arial" panose="020B0604020202020204" pitchFamily="34" charset="0"/>
                <a:sym typeface="Trebuchet MS"/>
              </a:rPr>
              <a:t>)</a:t>
            </a:r>
          </a:p>
        </p:txBody>
      </p:sp>
      <p:pic>
        <p:nvPicPr>
          <p:cNvPr id="2637" name="Shape 2637"/>
          <p:cNvPicPr preferRelativeResize="0"/>
          <p:nvPr/>
        </p:nvPicPr>
        <p:blipFill rotWithShape="1">
          <a:blip r:embed="rId10">
            <a:alphaModFix/>
          </a:blip>
          <a:srcRect b="17816"/>
          <a:stretch/>
        </p:blipFill>
        <p:spPr>
          <a:xfrm>
            <a:off x="762000" y="1981200"/>
            <a:ext cx="7619999" cy="464512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Shape 2642"/>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Evaluation</a:t>
            </a:r>
          </a:p>
        </p:txBody>
      </p:sp>
      <p:sp>
        <p:nvSpPr>
          <p:cNvPr id="2643" name="Shape 2643"/>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71</a:t>
            </a:fld>
            <a:endParaRPr lang="en-US" sz="1200">
              <a:solidFill>
                <a:srgbClr val="D10202"/>
              </a:solidFill>
              <a:latin typeface="Arial"/>
              <a:ea typeface="Arial"/>
              <a:cs typeface="Arial"/>
              <a:sym typeface="Arial"/>
            </a:endParaRPr>
          </a:p>
        </p:txBody>
      </p:sp>
      <p:graphicFrame>
        <p:nvGraphicFramePr>
          <p:cNvPr id="2644" name="Shape 2644"/>
          <p:cNvGraphicFramePr/>
          <p:nvPr/>
        </p:nvGraphicFramePr>
        <p:xfrm>
          <a:off x="408950" y="1447800"/>
          <a:ext cx="8317425" cy="2970875"/>
        </p:xfrm>
        <a:graphic>
          <a:graphicData uri="http://schemas.openxmlformats.org/drawingml/2006/table">
            <a:tbl>
              <a:tblPr bandRow="1">
                <a:noFill/>
                <a:tableStyleId>{A399751C-6827-4E41-B135-C0F853442EDF}</a:tableStyleId>
              </a:tblPr>
              <a:tblGrid>
                <a:gridCol w="3252900">
                  <a:extLst>
                    <a:ext uri="{9D8B030D-6E8A-4147-A177-3AD203B41FA5}">
                      <a16:colId xmlns:a16="http://schemas.microsoft.com/office/drawing/2014/main" val="20000"/>
                    </a:ext>
                  </a:extLst>
                </a:gridCol>
                <a:gridCol w="2812850">
                  <a:extLst>
                    <a:ext uri="{9D8B030D-6E8A-4147-A177-3AD203B41FA5}">
                      <a16:colId xmlns:a16="http://schemas.microsoft.com/office/drawing/2014/main" val="20001"/>
                    </a:ext>
                  </a:extLst>
                </a:gridCol>
                <a:gridCol w="2251675">
                  <a:extLst>
                    <a:ext uri="{9D8B030D-6E8A-4147-A177-3AD203B41FA5}">
                      <a16:colId xmlns:a16="http://schemas.microsoft.com/office/drawing/2014/main" val="20002"/>
                    </a:ext>
                  </a:extLst>
                </a:gridCol>
              </a:tblGrid>
              <a:tr h="526225">
                <a:tc>
                  <a:txBody>
                    <a:bodyPr/>
                    <a:lstStyle/>
                    <a:p>
                      <a:pPr marL="0" marR="0" lvl="0" indent="0" algn="ctr" rtl="0">
                        <a:spcBef>
                          <a:spcPts val="0"/>
                        </a:spcBef>
                        <a:buSzPct val="25000"/>
                        <a:buNone/>
                      </a:pPr>
                      <a:r>
                        <a:rPr lang="en-US" sz="1600" b="0" i="0" dirty="0">
                          <a:solidFill>
                            <a:schemeClr val="lt1"/>
                          </a:solidFill>
                          <a:latin typeface="Arial" panose="020B0604020202020204" pitchFamily="34" charset="0"/>
                          <a:ea typeface="Trebuchet MS"/>
                          <a:cs typeface="Arial" panose="020B0604020202020204" pitchFamily="34" charset="0"/>
                          <a:sym typeface="Trebuchet MS"/>
                        </a:rPr>
                        <a:t>Dataset</a:t>
                      </a:r>
                    </a:p>
                  </a:txBody>
                  <a:tcPr marL="91450" marR="91450" marT="45725" marB="45725">
                    <a:lnL w="9525" cap="flat" cmpd="sng">
                      <a:solidFill>
                        <a:schemeClr val="lt1"/>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11628F"/>
                    </a:solidFill>
                  </a:tcPr>
                </a:tc>
                <a:tc>
                  <a:txBody>
                    <a:bodyPr/>
                    <a:lstStyle/>
                    <a:p>
                      <a:pPr lvl="0" algn="ctr" rtl="0">
                        <a:spcBef>
                          <a:spcPts val="0"/>
                        </a:spcBef>
                        <a:buNone/>
                      </a:pPr>
                      <a:r>
                        <a:rPr lang="en-US" sz="1600" b="0" i="0" dirty="0">
                          <a:solidFill>
                            <a:schemeClr val="lt1"/>
                          </a:solidFill>
                          <a:latin typeface="Arial" panose="020B0604020202020204" pitchFamily="34" charset="0"/>
                          <a:ea typeface="Trebuchet MS"/>
                          <a:cs typeface="Arial" panose="020B0604020202020204" pitchFamily="34" charset="0"/>
                          <a:sym typeface="Trebuchet MS"/>
                        </a:rPr>
                        <a:t>Ontology</a:t>
                      </a:r>
                    </a:p>
                  </a:txBody>
                  <a:tcPr marL="91450" marR="9145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tc>
                  <a:txBody>
                    <a:bodyPr/>
                    <a:lstStyle/>
                    <a:p>
                      <a:pPr marL="0" marR="0" lvl="0" indent="0" algn="ctr" rtl="0">
                        <a:spcBef>
                          <a:spcPts val="0"/>
                        </a:spcBef>
                        <a:buNone/>
                      </a:pPr>
                      <a:r>
                        <a:rPr lang="en-US" sz="1600" b="0" i="0" dirty="0">
                          <a:solidFill>
                            <a:schemeClr val="lt1"/>
                          </a:solidFill>
                          <a:latin typeface="Arial" panose="020B0604020202020204" pitchFamily="34" charset="0"/>
                          <a:ea typeface="Trebuchet MS"/>
                          <a:cs typeface="Arial" panose="020B0604020202020204" pitchFamily="34" charset="0"/>
                          <a:sym typeface="Trebuchet MS"/>
                        </a:rPr>
                        <a:t>Gold Standard Models</a:t>
                      </a:r>
                    </a:p>
                  </a:txBody>
                  <a:tcPr marL="91450" marR="91450" marT="45725" marB="457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11628F"/>
                    </a:solidFill>
                  </a:tcPr>
                </a:tc>
                <a:extLst>
                  <a:ext uri="{0D108BD9-81ED-4DB2-BD59-A6C34878D82A}">
                    <a16:rowId xmlns:a16="http://schemas.microsoft.com/office/drawing/2014/main" val="10000"/>
                  </a:ext>
                </a:extLst>
              </a:tr>
              <a:tr h="1222325">
                <a:tc>
                  <a:txBody>
                    <a:bodyPr/>
                    <a:lstStyle/>
                    <a:p>
                      <a:pPr marL="0" marR="0" lvl="0" indent="0" algn="l" rtl="0">
                        <a:spcBef>
                          <a:spcPts val="0"/>
                        </a:spcBef>
                        <a:buSzPct val="25000"/>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29 museum data sources</a:t>
                      </a:r>
                    </a:p>
                    <a:p>
                      <a:pPr marL="0" marR="0" lvl="0" indent="0" algn="l" rtl="0">
                        <a:spcBef>
                          <a:spcPts val="0"/>
                        </a:spcBef>
                        <a:buSzPct val="25000"/>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458 attributes (columns)</a:t>
                      </a:r>
                    </a:p>
                  </a:txBody>
                  <a:tcPr marL="91450" marR="91450" marT="45725" marB="45725">
                    <a:lnR w="12700" cap="flat" cmpd="sng">
                      <a:solidFill>
                        <a:srgbClr val="11618F"/>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CRM</a:t>
                      </a:r>
                    </a:p>
                    <a:p>
                      <a:pPr marL="0" marR="0" lvl="0" indent="0" algn="ctr"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147 classes</a:t>
                      </a:r>
                    </a:p>
                    <a:p>
                      <a:pPr marL="0" marR="0" lvl="0" indent="0" algn="ctr"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409 properties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852 nodes</a:t>
                      </a:r>
                    </a:p>
                    <a:p>
                      <a:pPr marL="0" marR="0" lvl="0" indent="0" algn="ctr"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825 links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alpha val="0"/>
                        </a:srgbClr>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222325">
                <a:tc>
                  <a:txBody>
                    <a:bodyPr/>
                    <a:lstStyle/>
                    <a:p>
                      <a:pPr lvl="0" rtl="0">
                        <a:spcBef>
                          <a:spcPts val="0"/>
                        </a:spcBef>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29 museum data sources</a:t>
                      </a:r>
                    </a:p>
                    <a:p>
                      <a:pPr lvl="0" rtl="0">
                        <a:spcBef>
                          <a:spcPts val="0"/>
                        </a:spcBef>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329 attributes</a:t>
                      </a:r>
                    </a:p>
                  </a:txBody>
                  <a:tcPr marL="91450" marR="91450" marT="45725" marB="45725">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EDM</a:t>
                      </a:r>
                    </a:p>
                    <a:p>
                      <a:pPr marL="0" marR="0" lvl="0" indent="0" algn="ctr"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147 classes</a:t>
                      </a:r>
                    </a:p>
                    <a:p>
                      <a:pPr marL="0" marR="0" lvl="0" indent="0" algn="ctr" rtl="0">
                        <a:lnSpc>
                          <a:spcPct val="100000"/>
                        </a:lnSpc>
                        <a:spcBef>
                          <a:spcPts val="0"/>
                        </a:spcBef>
                        <a:spcAft>
                          <a:spcPts val="0"/>
                        </a:spcAft>
                        <a:buClr>
                          <a:srgbClr val="11628F"/>
                        </a:buClr>
                        <a:buSzPct val="25000"/>
                        <a:buFont typeface="Trebuchet MS"/>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409 properties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470 nodes</a:t>
                      </a:r>
                    </a:p>
                    <a:p>
                      <a:pPr marL="0" marR="0" lvl="0" indent="0" algn="ctr" rtl="0">
                        <a:lnSpc>
                          <a:spcPct val="100000"/>
                        </a:lnSpc>
                        <a:spcBef>
                          <a:spcPts val="0"/>
                        </a:spcBef>
                        <a:spcAft>
                          <a:spcPts val="0"/>
                        </a:spcAft>
                        <a:buNone/>
                      </a:pPr>
                      <a:r>
                        <a:rPr lang="en-US" sz="1600" b="0" i="0" dirty="0">
                          <a:solidFill>
                            <a:srgbClr val="0B5394"/>
                          </a:solidFill>
                          <a:latin typeface="Arial" panose="020B0604020202020204" pitchFamily="34" charset="0"/>
                          <a:ea typeface="Trebuchet MS"/>
                          <a:cs typeface="Arial" panose="020B0604020202020204" pitchFamily="34" charset="0"/>
                          <a:sym typeface="Trebuchet MS"/>
                        </a:rPr>
                        <a:t>441 links</a:t>
                      </a:r>
                    </a:p>
                  </a:txBody>
                  <a:tcPr marL="91450" marR="91450" marT="45725" marB="45725">
                    <a:lnL w="12700" cap="flat" cmpd="sng">
                      <a:solidFill>
                        <a:srgbClr val="11618F"/>
                      </a:solidFill>
                      <a:prstDash val="solid"/>
                      <a:round/>
                      <a:headEnd type="none" w="med" len="med"/>
                      <a:tailEnd type="none" w="med" len="med"/>
                    </a:lnL>
                    <a:lnR w="12700" cap="flat" cmpd="sng">
                      <a:solidFill>
                        <a:srgbClr val="11618F">
                          <a:alpha val="0"/>
                        </a:srgbClr>
                      </a:solidFill>
                      <a:prstDash val="solid"/>
                      <a:round/>
                      <a:headEnd type="none" w="med" len="med"/>
                      <a:tailEnd type="none" w="med" len="med"/>
                    </a:lnR>
                    <a:lnT w="12700" cap="flat" cmpd="sng">
                      <a:solidFill>
                        <a:srgbClr val="11618F"/>
                      </a:solidFill>
                      <a:prstDash val="solid"/>
                      <a:round/>
                      <a:headEnd type="none" w="med" len="med"/>
                      <a:tailEnd type="none" w="med" len="med"/>
                    </a:lnT>
                    <a:lnB w="12700" cap="flat" cmpd="sng">
                      <a:solidFill>
                        <a:srgbClr val="11618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Shape 2649"/>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dirty="0"/>
              <a:t>Example </a:t>
            </a:r>
            <a:r>
              <a:rPr lang="en-US" sz="4000" u="none" strike="noStrike" cap="none" dirty="0">
                <a:solidFill>
                  <a:srgbClr val="D10202"/>
                </a:solidFill>
                <a:sym typeface="Helvetica Neue"/>
              </a:rPr>
              <a:t>Gold Standard Models</a:t>
            </a:r>
          </a:p>
        </p:txBody>
      </p:sp>
      <p:sp>
        <p:nvSpPr>
          <p:cNvPr id="2650" name="Shape 2650"/>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72</a:t>
            </a:fld>
            <a:endParaRPr lang="en-US" sz="1200">
              <a:solidFill>
                <a:srgbClr val="D10202"/>
              </a:solidFill>
              <a:latin typeface="Arial"/>
              <a:ea typeface="Arial"/>
              <a:cs typeface="Arial"/>
              <a:sym typeface="Arial"/>
            </a:endParaRPr>
          </a:p>
        </p:txBody>
      </p:sp>
      <p:pic>
        <p:nvPicPr>
          <p:cNvPr id="2651" name="Shape 2651"/>
          <p:cNvPicPr preferRelativeResize="0"/>
          <p:nvPr/>
        </p:nvPicPr>
        <p:blipFill rotWithShape="1">
          <a:blip r:embed="rId3">
            <a:alphaModFix/>
          </a:blip>
          <a:srcRect/>
          <a:stretch/>
        </p:blipFill>
        <p:spPr>
          <a:xfrm>
            <a:off x="228600" y="1168787"/>
            <a:ext cx="8646000" cy="4851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55"/>
        <p:cNvGrpSpPr/>
        <p:nvPr/>
      </p:nvGrpSpPr>
      <p:grpSpPr>
        <a:xfrm>
          <a:off x="0" y="0"/>
          <a:ext cx="0" cy="0"/>
          <a:chOff x="0" y="0"/>
          <a:chExt cx="0" cy="0"/>
        </a:xfrm>
      </p:grpSpPr>
      <p:sp>
        <p:nvSpPr>
          <p:cNvPr id="2656" name="Shape 2656"/>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None/>
            </a:pPr>
            <a:r>
              <a:rPr lang="en-US" sz="3000" u="none" strike="noStrike" cap="none" dirty="0">
                <a:solidFill>
                  <a:srgbClr val="11618F"/>
                </a:solidFill>
                <a:ea typeface="Trebuchet MS"/>
                <a:sym typeface="Trebuchet MS"/>
              </a:rPr>
              <a:t>Compute </a:t>
            </a:r>
            <a:r>
              <a:rPr lang="en-US" sz="3000" dirty="0">
                <a:solidFill>
                  <a:schemeClr val="accent4"/>
                </a:solidFill>
              </a:rPr>
              <a:t>precision</a:t>
            </a:r>
            <a:r>
              <a:rPr lang="en-US" sz="3000" u="none" strike="noStrike" cap="none" dirty="0">
                <a:solidFill>
                  <a:srgbClr val="11618F"/>
                </a:solidFill>
                <a:ea typeface="Trebuchet MS"/>
                <a:sym typeface="Trebuchet MS"/>
              </a:rPr>
              <a:t> </a:t>
            </a:r>
            <a:r>
              <a:rPr lang="en-US" sz="3000" dirty="0"/>
              <a:t>and</a:t>
            </a:r>
            <a:r>
              <a:rPr lang="en-US" sz="3000" u="none" strike="noStrike" cap="none" dirty="0">
                <a:solidFill>
                  <a:srgbClr val="11618F"/>
                </a:solidFill>
                <a:ea typeface="Trebuchet MS"/>
                <a:sym typeface="Trebuchet MS"/>
              </a:rPr>
              <a:t> </a:t>
            </a:r>
            <a:r>
              <a:rPr lang="en-US" sz="3000" dirty="0">
                <a:solidFill>
                  <a:schemeClr val="accent4"/>
                </a:solidFill>
              </a:rPr>
              <a:t>recall</a:t>
            </a:r>
            <a:r>
              <a:rPr lang="en-US" sz="3000" u="none" strike="noStrike" cap="none" dirty="0">
                <a:solidFill>
                  <a:srgbClr val="11618F"/>
                </a:solidFill>
                <a:ea typeface="Trebuchet MS"/>
                <a:sym typeface="Trebuchet MS"/>
              </a:rPr>
              <a:t> (between the learned links and the correct links)</a:t>
            </a:r>
          </a:p>
          <a:p>
            <a:pPr marL="341312" marR="0" lvl="0" indent="-341312" algn="l" rtl="0">
              <a:spcBef>
                <a:spcPts val="800"/>
              </a:spcBef>
              <a:spcAft>
                <a:spcPts val="0"/>
              </a:spcAft>
              <a:buClr>
                <a:srgbClr val="11618F"/>
              </a:buClr>
              <a:buSzPct val="100000"/>
              <a:buFont typeface="Arial"/>
              <a:buNone/>
            </a:pPr>
            <a:endParaRPr sz="3200" u="none" strike="noStrike" cap="none" dirty="0">
              <a:solidFill>
                <a:srgbClr val="11618F"/>
              </a:solidFill>
              <a:ea typeface="Trebuchet MS"/>
              <a:sym typeface="Trebuchet MS"/>
            </a:endParaRPr>
          </a:p>
          <a:p>
            <a:pPr marL="0" marR="0" lvl="0" indent="0" algn="l" rtl="0">
              <a:spcBef>
                <a:spcPts val="800"/>
              </a:spcBef>
              <a:spcAft>
                <a:spcPts val="0"/>
              </a:spcAft>
              <a:buClr>
                <a:srgbClr val="11618F"/>
              </a:buClr>
              <a:buSzPct val="25000"/>
              <a:buFont typeface="Arial"/>
              <a:buNone/>
            </a:pPr>
            <a:r>
              <a:rPr lang="en-US" sz="3200" u="none" strike="noStrike" cap="none" dirty="0">
                <a:solidFill>
                  <a:srgbClr val="11618F"/>
                </a:solidFill>
                <a:ea typeface="Trebuchet MS"/>
                <a:sym typeface="Trebuchet MS"/>
              </a:rPr>
              <a:t> </a:t>
            </a:r>
          </a:p>
        </p:txBody>
      </p:sp>
      <p:sp>
        <p:nvSpPr>
          <p:cNvPr id="2657" name="Shape 2657"/>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dirty="0"/>
              <a:t>Evaluation</a:t>
            </a:r>
          </a:p>
        </p:txBody>
      </p:sp>
      <p:sp>
        <p:nvSpPr>
          <p:cNvPr id="2658" name="Shape 2658"/>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73</a:t>
            </a:fld>
            <a:endParaRPr lang="en-US" sz="1200">
              <a:solidFill>
                <a:srgbClr val="D10202"/>
              </a:solidFill>
              <a:latin typeface="Arial"/>
              <a:ea typeface="Arial"/>
              <a:cs typeface="Arial"/>
              <a:sym typeface="Arial"/>
            </a:endParaRPr>
          </a:p>
        </p:txBody>
      </p:sp>
      <p:pic>
        <p:nvPicPr>
          <p:cNvPr id="2659" name="Shape 2659"/>
          <p:cNvPicPr preferRelativeResize="0"/>
          <p:nvPr/>
        </p:nvPicPr>
        <p:blipFill rotWithShape="1">
          <a:blip r:embed="rId3">
            <a:alphaModFix/>
          </a:blip>
          <a:srcRect/>
          <a:stretch/>
        </p:blipFill>
        <p:spPr>
          <a:xfrm>
            <a:off x="838200" y="2863278"/>
            <a:ext cx="3352500" cy="718200"/>
          </a:xfrm>
          <a:prstGeom prst="rect">
            <a:avLst/>
          </a:prstGeom>
          <a:noFill/>
          <a:ln>
            <a:noFill/>
          </a:ln>
        </p:spPr>
      </p:pic>
      <p:pic>
        <p:nvPicPr>
          <p:cNvPr id="2660" name="Shape 2660"/>
          <p:cNvPicPr preferRelativeResize="0"/>
          <p:nvPr/>
        </p:nvPicPr>
        <p:blipFill rotWithShape="1">
          <a:blip r:embed="rId4">
            <a:alphaModFix/>
          </a:blip>
          <a:srcRect/>
          <a:stretch/>
        </p:blipFill>
        <p:spPr>
          <a:xfrm>
            <a:off x="4957762" y="2863278"/>
            <a:ext cx="2967000" cy="717600"/>
          </a:xfrm>
          <a:prstGeom prst="rect">
            <a:avLst/>
          </a:prstGeom>
          <a:noFill/>
          <a:ln>
            <a:noFill/>
          </a:ln>
        </p:spPr>
      </p:pic>
      <p:sp>
        <p:nvSpPr>
          <p:cNvPr id="2661" name="Shape 2661"/>
          <p:cNvSpPr/>
          <p:nvPr/>
        </p:nvSpPr>
        <p:spPr>
          <a:xfrm>
            <a:off x="1219200" y="4038600"/>
            <a:ext cx="2971800" cy="457200"/>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18F"/>
              </a:buClr>
              <a:buSzPct val="25000"/>
              <a:buFont typeface="Trebuchet MS"/>
              <a:buNone/>
            </a:pPr>
            <a:r>
              <a:rPr lang="en-US" sz="1800" dirty="0">
                <a:latin typeface="Arial" panose="020B0604020202020204" pitchFamily="34" charset="0"/>
                <a:ea typeface="Trebuchet MS"/>
                <a:cs typeface="Arial" panose="020B0604020202020204" pitchFamily="34" charset="0"/>
                <a:sym typeface="Trebuchet MS"/>
              </a:rPr>
              <a:t>How many of the learned relationships are correct?</a:t>
            </a:r>
          </a:p>
        </p:txBody>
      </p:sp>
      <p:sp>
        <p:nvSpPr>
          <p:cNvPr id="2662" name="Shape 2662"/>
          <p:cNvSpPr/>
          <p:nvPr/>
        </p:nvSpPr>
        <p:spPr>
          <a:xfrm>
            <a:off x="5105400" y="3962400"/>
            <a:ext cx="2971800" cy="516600"/>
          </a:xfrm>
          <a:prstGeom prst="roundRect">
            <a:avLst>
              <a:gd name="adj" fmla="val 11338"/>
            </a:avLst>
          </a:prstGeom>
          <a:noFill/>
          <a:ln>
            <a:noFill/>
          </a:ln>
        </p:spPr>
        <p:txBody>
          <a:bodyPr lIns="91425" tIns="45700" rIns="91425" bIns="45700" anchor="ctr" anchorCtr="0">
            <a:noAutofit/>
          </a:bodyPr>
          <a:lstStyle/>
          <a:p>
            <a:pPr marL="0" marR="0" lvl="0" indent="0" algn="l" rtl="0">
              <a:spcBef>
                <a:spcPts val="0"/>
              </a:spcBef>
              <a:spcAft>
                <a:spcPts val="0"/>
              </a:spcAft>
              <a:buClr>
                <a:srgbClr val="11618F"/>
              </a:buClr>
              <a:buSzPct val="25000"/>
              <a:buFont typeface="Trebuchet MS"/>
              <a:buNone/>
            </a:pPr>
            <a:r>
              <a:rPr lang="en-US" sz="1800" dirty="0">
                <a:latin typeface="Arial" panose="020B0604020202020204" pitchFamily="34" charset="0"/>
                <a:ea typeface="Trebuchet MS"/>
                <a:cs typeface="Arial" panose="020B0604020202020204" pitchFamily="34" charset="0"/>
                <a:sym typeface="Trebuchet MS"/>
              </a:rPr>
              <a:t>How many of the correct relationships are learned?</a:t>
            </a:r>
          </a:p>
        </p:txBody>
      </p:sp>
      <p:sp>
        <p:nvSpPr>
          <p:cNvPr id="2663" name="Shape 2663"/>
          <p:cNvSpPr txBox="1"/>
          <p:nvPr/>
        </p:nvSpPr>
        <p:spPr>
          <a:xfrm>
            <a:off x="685800" y="4953000"/>
            <a:ext cx="7223400" cy="1026900"/>
          </a:xfrm>
          <a:prstGeom prst="rect">
            <a:avLst/>
          </a:prstGeom>
          <a:noFill/>
          <a:ln>
            <a:noFill/>
          </a:ln>
        </p:spPr>
        <p:txBody>
          <a:bodyPr lIns="90000" tIns="46800" rIns="90000" bIns="46800" anchor="t" anchorCtr="0">
            <a:noAutofit/>
          </a:bodyPr>
          <a:lstStyle/>
          <a:p>
            <a:pPr marL="0" marR="0" lvl="0" indent="0" rtl="0">
              <a:spcBef>
                <a:spcPts val="0"/>
              </a:spcBef>
              <a:spcAft>
                <a:spcPts val="0"/>
              </a:spcAft>
              <a:buClr>
                <a:srgbClr val="000000"/>
              </a:buClr>
              <a:buSzPct val="25000"/>
              <a:buFont typeface="Arial"/>
              <a:buNone/>
            </a:pPr>
            <a:r>
              <a:rPr lang="en-US" sz="1800" dirty="0" err="1">
                <a:solidFill>
                  <a:srgbClr val="11628F"/>
                </a:solidFill>
                <a:latin typeface="Arial" panose="020B0604020202020204" pitchFamily="34" charset="0"/>
                <a:ea typeface="Trebuchet MS"/>
                <a:cs typeface="Arial" panose="020B0604020202020204" pitchFamily="34" charset="0"/>
                <a:sym typeface="Trebuchet MS"/>
              </a:rPr>
              <a:t>sm</a:t>
            </a:r>
            <a:r>
              <a:rPr lang="en-US" sz="1800" dirty="0">
                <a:solidFill>
                  <a:srgbClr val="11628F"/>
                </a:solidFill>
                <a:latin typeface="Arial" panose="020B0604020202020204" pitchFamily="34" charset="0"/>
                <a:ea typeface="Trebuchet MS"/>
                <a:cs typeface="Arial" panose="020B0604020202020204" pitchFamily="34" charset="0"/>
                <a:sym typeface="Trebuchet MS"/>
              </a:rPr>
              <a:t>: correct model</a:t>
            </a:r>
          </a:p>
          <a:p>
            <a:pPr marL="0" marR="0" lvl="0" indent="0" rtl="0">
              <a:spcBef>
                <a:spcPts val="0"/>
              </a:spcBef>
              <a:spcAft>
                <a:spcPts val="0"/>
              </a:spcAft>
              <a:buClr>
                <a:srgbClr val="000000"/>
              </a:buClr>
              <a:buSzPct val="25000"/>
              <a:buFont typeface="Arial"/>
              <a:buNone/>
            </a:pPr>
            <a:r>
              <a:rPr lang="en-US" sz="1800" dirty="0" err="1">
                <a:solidFill>
                  <a:srgbClr val="11628F"/>
                </a:solidFill>
                <a:latin typeface="Arial" panose="020B0604020202020204" pitchFamily="34" charset="0"/>
                <a:ea typeface="Trebuchet MS"/>
                <a:cs typeface="Arial" panose="020B0604020202020204" pitchFamily="34" charset="0"/>
                <a:sym typeface="Trebuchet MS"/>
              </a:rPr>
              <a:t>sm</a:t>
            </a:r>
            <a:r>
              <a:rPr lang="en-US" sz="1800" dirty="0">
                <a:solidFill>
                  <a:srgbClr val="11628F"/>
                </a:solidFill>
                <a:latin typeface="Arial" panose="020B0604020202020204" pitchFamily="34" charset="0"/>
                <a:ea typeface="Trebuchet MS"/>
                <a:cs typeface="Arial" panose="020B0604020202020204" pitchFamily="34" charset="0"/>
                <a:sym typeface="Trebuchet MS"/>
              </a:rPr>
              <a:t>`: learned model</a:t>
            </a:r>
          </a:p>
          <a:p>
            <a:pPr marL="0" marR="0" lvl="0" indent="0" rtl="0">
              <a:spcBef>
                <a:spcPts val="0"/>
              </a:spcBef>
              <a:spcAft>
                <a:spcPts val="0"/>
              </a:spcAft>
              <a:buClr>
                <a:srgbClr val="000000"/>
              </a:buClr>
              <a:buSzPct val="25000"/>
              <a:buFont typeface="Arial"/>
              <a:buNone/>
            </a:pPr>
            <a:r>
              <a:rPr lang="en-US" sz="1800" dirty="0" err="1">
                <a:solidFill>
                  <a:srgbClr val="11628F"/>
                </a:solidFill>
                <a:latin typeface="Arial" panose="020B0604020202020204" pitchFamily="34" charset="0"/>
                <a:ea typeface="Trebuchet MS"/>
                <a:cs typeface="Arial" panose="020B0604020202020204" pitchFamily="34" charset="0"/>
                <a:sym typeface="Trebuchet MS"/>
              </a:rPr>
              <a:t>rel</a:t>
            </a:r>
            <a:r>
              <a:rPr lang="en-US" sz="1800" dirty="0">
                <a:solidFill>
                  <a:srgbClr val="11628F"/>
                </a:solidFill>
                <a:latin typeface="Arial" panose="020B0604020202020204" pitchFamily="34" charset="0"/>
                <a:ea typeface="Trebuchet MS"/>
                <a:cs typeface="Arial" panose="020B0604020202020204" pitchFamily="34" charset="0"/>
                <a:sym typeface="Trebuchet MS"/>
              </a:rPr>
              <a:t>: set of &lt;source, link, target&gt; triples</a:t>
            </a:r>
          </a:p>
          <a:p>
            <a:pPr marL="341312" marR="0" lvl="0" indent="-341312" rtl="0">
              <a:spcBef>
                <a:spcPts val="800"/>
              </a:spcBef>
              <a:spcAft>
                <a:spcPts val="0"/>
              </a:spcAft>
              <a:buClr>
                <a:srgbClr val="000000"/>
              </a:buClr>
              <a:buFont typeface="Arial"/>
              <a:buNone/>
            </a:pPr>
            <a:endParaRPr sz="1800" dirty="0">
              <a:solidFill>
                <a:srgbClr val="11628F"/>
              </a:solidFill>
              <a:latin typeface="Arial" panose="020B0604020202020204" pitchFamily="34" charset="0"/>
              <a:ea typeface="Trebuchet MS"/>
              <a:cs typeface="Arial" panose="020B0604020202020204" pitchFamily="34" charset="0"/>
              <a:sym typeface="Trebuchet M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Shape 2668"/>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Example</a:t>
            </a:r>
          </a:p>
        </p:txBody>
      </p:sp>
      <p:sp>
        <p:nvSpPr>
          <p:cNvPr id="2669" name="Shape 2669"/>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74</a:t>
            </a:fld>
            <a:endParaRPr lang="en-US" sz="1200">
              <a:solidFill>
                <a:srgbClr val="D10202"/>
              </a:solidFill>
              <a:latin typeface="Arial"/>
              <a:ea typeface="Arial"/>
              <a:cs typeface="Arial"/>
              <a:sym typeface="Arial"/>
            </a:endParaRPr>
          </a:p>
        </p:txBody>
      </p:sp>
      <p:sp>
        <p:nvSpPr>
          <p:cNvPr id="2670" name="Shape 2670"/>
          <p:cNvSpPr txBox="1"/>
          <p:nvPr/>
        </p:nvSpPr>
        <p:spPr>
          <a:xfrm>
            <a:off x="1620874" y="3276600"/>
            <a:ext cx="1520700" cy="369300"/>
          </a:xfrm>
          <a:prstGeom prst="rect">
            <a:avLst/>
          </a:prstGeom>
          <a:noFill/>
          <a:ln>
            <a:noFill/>
          </a:ln>
        </p:spPr>
        <p:txBody>
          <a:bodyPr lIns="0" tIns="45700" rIns="0" bIns="45700" anchor="ctr" anchorCtr="0">
            <a:noAutofit/>
          </a:bodyPr>
          <a:lstStyle/>
          <a:p>
            <a:pPr marL="0" marR="0" lvl="0" indent="0" algn="l" rtl="0">
              <a:spcBef>
                <a:spcPts val="0"/>
              </a:spcBef>
              <a:spcAft>
                <a:spcPts val="0"/>
              </a:spcAft>
              <a:buSzPct val="25000"/>
              <a:buNone/>
            </a:pPr>
            <a:r>
              <a:rPr lang="en-US" sz="1800" dirty="0">
                <a:solidFill>
                  <a:schemeClr val="accent4"/>
                </a:solidFill>
                <a:latin typeface="Arial" panose="020B0604020202020204" pitchFamily="34" charset="0"/>
                <a:ea typeface="Trebuchet MS"/>
                <a:cs typeface="Arial" panose="020B0604020202020204" pitchFamily="34" charset="0"/>
                <a:sym typeface="Trebuchet MS"/>
              </a:rPr>
              <a:t>correct model</a:t>
            </a:r>
          </a:p>
        </p:txBody>
      </p:sp>
      <p:sp>
        <p:nvSpPr>
          <p:cNvPr id="2671" name="Shape 2671"/>
          <p:cNvSpPr txBox="1"/>
          <p:nvPr/>
        </p:nvSpPr>
        <p:spPr>
          <a:xfrm>
            <a:off x="5778486" y="3276600"/>
            <a:ext cx="1558499" cy="369300"/>
          </a:xfrm>
          <a:prstGeom prst="rect">
            <a:avLst/>
          </a:prstGeom>
          <a:noFill/>
          <a:ln>
            <a:noFill/>
          </a:ln>
        </p:spPr>
        <p:txBody>
          <a:bodyPr lIns="0" tIns="45700" rIns="0" bIns="45700" anchor="ctr" anchorCtr="0">
            <a:noAutofit/>
          </a:bodyPr>
          <a:lstStyle/>
          <a:p>
            <a:pPr marL="0" marR="0" lvl="0" indent="0" algn="l" rtl="0">
              <a:spcBef>
                <a:spcPts val="0"/>
              </a:spcBef>
              <a:spcAft>
                <a:spcPts val="0"/>
              </a:spcAft>
              <a:buSzPct val="25000"/>
              <a:buNone/>
            </a:pPr>
            <a:r>
              <a:rPr lang="en-US" sz="1800" dirty="0">
                <a:solidFill>
                  <a:srgbClr val="EB6615"/>
                </a:solidFill>
                <a:latin typeface="Arial" panose="020B0604020202020204" pitchFamily="34" charset="0"/>
                <a:ea typeface="Trebuchet MS"/>
                <a:cs typeface="Arial" panose="020B0604020202020204" pitchFamily="34" charset="0"/>
                <a:sym typeface="Trebuchet MS"/>
              </a:rPr>
              <a:t>learned model</a:t>
            </a:r>
          </a:p>
        </p:txBody>
      </p:sp>
      <p:sp>
        <p:nvSpPr>
          <p:cNvPr id="2672" name="Shape 2672"/>
          <p:cNvSpPr txBox="1"/>
          <p:nvPr/>
        </p:nvSpPr>
        <p:spPr>
          <a:xfrm>
            <a:off x="592428" y="4123492"/>
            <a:ext cx="3383501" cy="708000"/>
          </a:xfrm>
          <a:prstGeom prst="rect">
            <a:avLst/>
          </a:prstGeom>
          <a:noFill/>
          <a:ln>
            <a:noFill/>
          </a:ln>
        </p:spPr>
        <p:txBody>
          <a:bodyPr lIns="0" tIns="45700" rIns="0" bIns="45700" anchor="ctr" anchorCtr="0">
            <a:noAutofit/>
          </a:bodyPr>
          <a:lstStyle/>
          <a:p>
            <a:pPr marL="0" marR="0" lvl="0" indent="0" algn="l" rtl="0">
              <a:spcBef>
                <a:spcPts val="0"/>
              </a:spcBef>
              <a:spcAft>
                <a:spcPts val="0"/>
              </a:spcAft>
              <a:buSzPct val="25000"/>
              <a:buNone/>
            </a:pPr>
            <a:r>
              <a:rPr lang="en-US" sz="2000" dirty="0">
                <a:solidFill>
                  <a:srgbClr val="11618F"/>
                </a:solidFill>
                <a:latin typeface="Arial" panose="020B0604020202020204" pitchFamily="34" charset="0"/>
                <a:ea typeface="Trebuchet MS"/>
                <a:cs typeface="Arial" panose="020B0604020202020204" pitchFamily="34" charset="0"/>
                <a:sym typeface="Trebuchet MS"/>
              </a:rPr>
              <a:t>&lt;</a:t>
            </a:r>
            <a:r>
              <a:rPr lang="en-US" sz="2000" dirty="0" err="1">
                <a:solidFill>
                  <a:srgbClr val="11618F"/>
                </a:solidFill>
                <a:latin typeface="Arial" panose="020B0604020202020204" pitchFamily="34" charset="0"/>
                <a:ea typeface="Trebuchet MS"/>
                <a:cs typeface="Arial" panose="020B0604020202020204" pitchFamily="34" charset="0"/>
                <a:sym typeface="Trebuchet MS"/>
              </a:rPr>
              <a:t>Artwork,museum,Museum</a:t>
            </a:r>
            <a:r>
              <a:rPr lang="en-US" sz="2000" dirty="0">
                <a:solidFill>
                  <a:srgbClr val="11618F"/>
                </a:solidFill>
                <a:latin typeface="Arial" panose="020B0604020202020204" pitchFamily="34" charset="0"/>
                <a:ea typeface="Trebuchet MS"/>
                <a:cs typeface="Arial" panose="020B0604020202020204" pitchFamily="34" charset="0"/>
                <a:sym typeface="Trebuchet MS"/>
              </a:rPr>
              <a:t>&gt;</a:t>
            </a:r>
          </a:p>
          <a:p>
            <a:pPr marL="0" marR="0" lvl="0" indent="0" algn="l" rtl="0">
              <a:spcBef>
                <a:spcPts val="0"/>
              </a:spcBef>
              <a:spcAft>
                <a:spcPts val="0"/>
              </a:spcAft>
              <a:buSzPct val="25000"/>
              <a:buNone/>
            </a:pPr>
            <a:r>
              <a:rPr lang="en-US" sz="2000" dirty="0">
                <a:solidFill>
                  <a:srgbClr val="11618F"/>
                </a:solidFill>
                <a:latin typeface="Arial" panose="020B0604020202020204" pitchFamily="34" charset="0"/>
                <a:ea typeface="Trebuchet MS"/>
                <a:cs typeface="Arial" panose="020B0604020202020204" pitchFamily="34" charset="0"/>
                <a:sym typeface="Trebuchet MS"/>
              </a:rPr>
              <a:t>&lt;</a:t>
            </a:r>
            <a:r>
              <a:rPr lang="en-US" sz="2000" dirty="0" err="1">
                <a:solidFill>
                  <a:srgbClr val="11618F"/>
                </a:solidFill>
                <a:latin typeface="Arial" panose="020B0604020202020204" pitchFamily="34" charset="0"/>
                <a:ea typeface="Trebuchet MS"/>
                <a:cs typeface="Arial" panose="020B0604020202020204" pitchFamily="34" charset="0"/>
                <a:sym typeface="Trebuchet MS"/>
              </a:rPr>
              <a:t>Artwork,creator,Person</a:t>
            </a:r>
            <a:r>
              <a:rPr lang="en-US" sz="2000" dirty="0">
                <a:solidFill>
                  <a:srgbClr val="11618F"/>
                </a:solidFill>
                <a:latin typeface="Arial" panose="020B0604020202020204" pitchFamily="34" charset="0"/>
                <a:ea typeface="Trebuchet MS"/>
                <a:cs typeface="Arial" panose="020B0604020202020204" pitchFamily="34" charset="0"/>
                <a:sym typeface="Trebuchet MS"/>
              </a:rPr>
              <a:t>&gt;</a:t>
            </a:r>
          </a:p>
        </p:txBody>
      </p:sp>
      <p:sp>
        <p:nvSpPr>
          <p:cNvPr id="2673" name="Shape 2673"/>
          <p:cNvSpPr txBox="1"/>
          <p:nvPr/>
        </p:nvSpPr>
        <p:spPr>
          <a:xfrm>
            <a:off x="4572000" y="4123492"/>
            <a:ext cx="3540900" cy="708000"/>
          </a:xfrm>
          <a:prstGeom prst="rect">
            <a:avLst/>
          </a:prstGeom>
          <a:noFill/>
          <a:ln>
            <a:noFill/>
          </a:ln>
        </p:spPr>
        <p:txBody>
          <a:bodyPr lIns="0" tIns="45700" rIns="0" bIns="45700" anchor="ctr" anchorCtr="0">
            <a:noAutofit/>
          </a:bodyPr>
          <a:lstStyle/>
          <a:p>
            <a:pPr marL="0" marR="0" lvl="0" indent="0" algn="l" rtl="0">
              <a:spcBef>
                <a:spcPts val="0"/>
              </a:spcBef>
              <a:spcAft>
                <a:spcPts val="0"/>
              </a:spcAft>
              <a:buSzPct val="25000"/>
              <a:buNone/>
            </a:pPr>
            <a:r>
              <a:rPr lang="en-US" sz="2000" dirty="0">
                <a:solidFill>
                  <a:srgbClr val="11628F"/>
                </a:solidFill>
                <a:latin typeface="Arial" panose="020B0604020202020204" pitchFamily="34" charset="0"/>
                <a:ea typeface="Trebuchet MS"/>
                <a:cs typeface="Arial" panose="020B0604020202020204" pitchFamily="34" charset="0"/>
                <a:sym typeface="Trebuchet MS"/>
              </a:rPr>
              <a:t>&lt;</a:t>
            </a:r>
            <a:r>
              <a:rPr lang="en-US" sz="2000" dirty="0" err="1">
                <a:solidFill>
                  <a:srgbClr val="11628F"/>
                </a:solidFill>
                <a:latin typeface="Arial" panose="020B0604020202020204" pitchFamily="34" charset="0"/>
                <a:ea typeface="Trebuchet MS"/>
                <a:cs typeface="Arial" panose="020B0604020202020204" pitchFamily="34" charset="0"/>
                <a:sym typeface="Trebuchet MS"/>
              </a:rPr>
              <a:t>Artwork,museum,Museum</a:t>
            </a:r>
            <a:r>
              <a:rPr lang="en-US" sz="2000" dirty="0">
                <a:solidFill>
                  <a:srgbClr val="11628F"/>
                </a:solidFill>
                <a:latin typeface="Arial" panose="020B0604020202020204" pitchFamily="34" charset="0"/>
                <a:ea typeface="Trebuchet MS"/>
                <a:cs typeface="Arial" panose="020B0604020202020204" pitchFamily="34" charset="0"/>
                <a:sym typeface="Trebuchet MS"/>
              </a:rPr>
              <a:t>&gt;</a:t>
            </a:r>
          </a:p>
          <a:p>
            <a:pPr marL="0" marR="0" lvl="0" indent="0" algn="l" rtl="0">
              <a:spcBef>
                <a:spcPts val="0"/>
              </a:spcBef>
              <a:spcAft>
                <a:spcPts val="0"/>
              </a:spcAft>
              <a:buSzPct val="25000"/>
              <a:buNone/>
            </a:pPr>
            <a:r>
              <a:rPr lang="en-US" sz="2000" dirty="0">
                <a:solidFill>
                  <a:srgbClr val="11628F"/>
                </a:solidFill>
                <a:latin typeface="Arial" panose="020B0604020202020204" pitchFamily="34" charset="0"/>
                <a:ea typeface="Trebuchet MS"/>
                <a:cs typeface="Arial" panose="020B0604020202020204" pitchFamily="34" charset="0"/>
                <a:sym typeface="Trebuchet MS"/>
              </a:rPr>
              <a:t>&lt;</a:t>
            </a:r>
            <a:r>
              <a:rPr lang="en-US" sz="2000" dirty="0" err="1">
                <a:solidFill>
                  <a:srgbClr val="11628F"/>
                </a:solidFill>
                <a:latin typeface="Arial" panose="020B0604020202020204" pitchFamily="34" charset="0"/>
                <a:ea typeface="Trebuchet MS"/>
                <a:cs typeface="Arial" panose="020B0604020202020204" pitchFamily="34" charset="0"/>
                <a:sym typeface="Trebuchet MS"/>
              </a:rPr>
              <a:t>Museum,founder,Person</a:t>
            </a:r>
            <a:r>
              <a:rPr lang="en-US" sz="2000" dirty="0">
                <a:solidFill>
                  <a:srgbClr val="11628F"/>
                </a:solidFill>
                <a:latin typeface="Arial" panose="020B0604020202020204" pitchFamily="34" charset="0"/>
                <a:ea typeface="Trebuchet MS"/>
                <a:cs typeface="Arial" panose="020B0604020202020204" pitchFamily="34" charset="0"/>
                <a:sym typeface="Trebuchet MS"/>
              </a:rPr>
              <a:t>&gt;</a:t>
            </a:r>
          </a:p>
        </p:txBody>
      </p:sp>
      <p:sp>
        <p:nvSpPr>
          <p:cNvPr id="2674" name="Shape 2674"/>
          <p:cNvSpPr txBox="1"/>
          <p:nvPr/>
        </p:nvSpPr>
        <p:spPr>
          <a:xfrm>
            <a:off x="5014800" y="5029200"/>
            <a:ext cx="2944800" cy="369300"/>
          </a:xfrm>
          <a:prstGeom prst="rect">
            <a:avLst/>
          </a:prstGeom>
          <a:solidFill>
            <a:srgbClr val="FFF2CC"/>
          </a:solidFill>
          <a:ln>
            <a:noFill/>
          </a:ln>
        </p:spPr>
        <p:txBody>
          <a:bodyPr lIns="0" tIns="45700" rIns="0" bIns="45700" anchor="ctr" anchorCtr="0">
            <a:noAutofit/>
          </a:bodyPr>
          <a:lstStyle/>
          <a:p>
            <a:pPr marL="0" marR="0" lvl="0" indent="0" algn="ctr" rtl="0">
              <a:spcBef>
                <a:spcPts val="0"/>
              </a:spcBef>
              <a:spcAft>
                <a:spcPts val="0"/>
              </a:spcAft>
              <a:buSzPct val="25000"/>
              <a:buNone/>
            </a:pPr>
            <a:r>
              <a:rPr lang="en-US" sz="1800" dirty="0">
                <a:solidFill>
                  <a:srgbClr val="11628F"/>
                </a:solidFill>
                <a:latin typeface="Arial" panose="020B0604020202020204" pitchFamily="34" charset="0"/>
                <a:ea typeface="Trebuchet MS"/>
                <a:cs typeface="Arial" panose="020B0604020202020204" pitchFamily="34" charset="0"/>
                <a:sym typeface="Trebuchet MS"/>
              </a:rPr>
              <a:t>Precision:</a:t>
            </a:r>
            <a:r>
              <a:rPr lang="en-US" sz="1800" dirty="0">
                <a:solidFill>
                  <a:schemeClr val="dk1"/>
                </a:solidFill>
                <a:latin typeface="Arial" panose="020B0604020202020204" pitchFamily="34" charset="0"/>
                <a:ea typeface="Trebuchet MS"/>
                <a:cs typeface="Arial" panose="020B0604020202020204" pitchFamily="34" charset="0"/>
                <a:sym typeface="Trebuchet MS"/>
              </a:rPr>
              <a:t> </a:t>
            </a:r>
            <a:r>
              <a:rPr lang="en-US" sz="1800" dirty="0">
                <a:solidFill>
                  <a:srgbClr val="EB6615"/>
                </a:solidFill>
                <a:latin typeface="Arial" panose="020B0604020202020204" pitchFamily="34" charset="0"/>
                <a:ea typeface="Trebuchet MS"/>
                <a:cs typeface="Arial" panose="020B0604020202020204" pitchFamily="34" charset="0"/>
                <a:sym typeface="Trebuchet MS"/>
              </a:rPr>
              <a:t>0.5</a:t>
            </a:r>
            <a:r>
              <a:rPr lang="en-US" b="1" dirty="0"/>
              <a:t>   </a:t>
            </a:r>
            <a:r>
              <a:rPr lang="en-US" sz="1800" dirty="0">
                <a:solidFill>
                  <a:srgbClr val="11628F"/>
                </a:solidFill>
                <a:latin typeface="Arial" panose="020B0604020202020204" pitchFamily="34" charset="0"/>
                <a:ea typeface="Trebuchet MS"/>
                <a:cs typeface="Arial" panose="020B0604020202020204" pitchFamily="34" charset="0"/>
                <a:sym typeface="Trebuchet MS"/>
              </a:rPr>
              <a:t>Recall:</a:t>
            </a:r>
            <a:r>
              <a:rPr lang="en-US" sz="1800" dirty="0">
                <a:solidFill>
                  <a:schemeClr val="dk1"/>
                </a:solidFill>
                <a:latin typeface="Arial" panose="020B0604020202020204" pitchFamily="34" charset="0"/>
                <a:ea typeface="Trebuchet MS"/>
                <a:cs typeface="Arial" panose="020B0604020202020204" pitchFamily="34" charset="0"/>
                <a:sym typeface="Trebuchet MS"/>
              </a:rPr>
              <a:t> </a:t>
            </a:r>
            <a:r>
              <a:rPr lang="en-US" sz="1800" dirty="0">
                <a:solidFill>
                  <a:schemeClr val="accent4"/>
                </a:solidFill>
                <a:latin typeface="Arial" panose="020B0604020202020204" pitchFamily="34" charset="0"/>
                <a:ea typeface="Trebuchet MS"/>
                <a:cs typeface="Arial" panose="020B0604020202020204" pitchFamily="34" charset="0"/>
                <a:sym typeface="Trebuchet MS"/>
              </a:rPr>
              <a:t>0.5</a:t>
            </a:r>
          </a:p>
        </p:txBody>
      </p:sp>
      <p:grpSp>
        <p:nvGrpSpPr>
          <p:cNvPr id="2675" name="Shape 2675"/>
          <p:cNvGrpSpPr/>
          <p:nvPr/>
        </p:nvGrpSpPr>
        <p:grpSpPr>
          <a:xfrm>
            <a:off x="1336987" y="1676399"/>
            <a:ext cx="2029798" cy="1371517"/>
            <a:chOff x="1336987" y="3581399"/>
            <a:chExt cx="2029798" cy="1371517"/>
          </a:xfrm>
        </p:grpSpPr>
        <p:sp>
          <p:nvSpPr>
            <p:cNvPr id="2676" name="Shape 2676"/>
            <p:cNvSpPr/>
            <p:nvPr/>
          </p:nvSpPr>
          <p:spPr>
            <a:xfrm>
              <a:off x="2556186" y="4602516"/>
              <a:ext cx="810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Person</a:t>
              </a:r>
            </a:p>
          </p:txBody>
        </p:sp>
        <p:sp>
          <p:nvSpPr>
            <p:cNvPr id="2677" name="Shape 2677"/>
            <p:cNvSpPr/>
            <p:nvPr/>
          </p:nvSpPr>
          <p:spPr>
            <a:xfrm>
              <a:off x="1870388" y="3581399"/>
              <a:ext cx="9144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Artwork</a:t>
              </a:r>
            </a:p>
          </p:txBody>
        </p:sp>
        <p:cxnSp>
          <p:nvCxnSpPr>
            <p:cNvPr id="2678" name="Shape 2678"/>
            <p:cNvCxnSpPr>
              <a:stCxn id="2677" idx="4"/>
              <a:endCxn id="2676" idx="0"/>
            </p:cNvCxnSpPr>
            <p:nvPr/>
          </p:nvCxnSpPr>
          <p:spPr>
            <a:xfrm rot="-5400000" flipH="1">
              <a:off x="2310788" y="3951899"/>
              <a:ext cx="667500" cy="633900"/>
            </a:xfrm>
            <a:prstGeom prst="curvedConnector3">
              <a:avLst>
                <a:gd name="adj1" fmla="val 49994"/>
              </a:avLst>
            </a:prstGeom>
            <a:solidFill>
              <a:srgbClr val="00B8FF"/>
            </a:solidFill>
            <a:ln w="12700" cap="flat" cmpd="sng">
              <a:solidFill>
                <a:srgbClr val="404040"/>
              </a:solidFill>
              <a:prstDash val="solid"/>
              <a:round/>
              <a:headEnd type="none" w="med" len="med"/>
              <a:tailEnd type="triangle" w="lg" len="lg"/>
            </a:ln>
          </p:spPr>
        </p:cxnSp>
        <p:cxnSp>
          <p:nvCxnSpPr>
            <p:cNvPr id="2679" name="Shape 2679"/>
            <p:cNvCxnSpPr>
              <a:stCxn id="2677" idx="4"/>
            </p:cNvCxnSpPr>
            <p:nvPr/>
          </p:nvCxnSpPr>
          <p:spPr>
            <a:xfrm rot="5400000">
              <a:off x="1746188" y="4021199"/>
              <a:ext cx="667500" cy="495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2680" name="Shape 2680"/>
            <p:cNvSpPr txBox="1"/>
            <p:nvPr/>
          </p:nvSpPr>
          <p:spPr>
            <a:xfrm>
              <a:off x="1489387" y="4038600"/>
              <a:ext cx="691799"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681" name="Shape 2681"/>
            <p:cNvSpPr/>
            <p:nvPr/>
          </p:nvSpPr>
          <p:spPr>
            <a:xfrm>
              <a:off x="1336987" y="4602516"/>
              <a:ext cx="990599"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Museum</a:t>
              </a:r>
            </a:p>
          </p:txBody>
        </p:sp>
        <p:sp>
          <p:nvSpPr>
            <p:cNvPr id="2682" name="Shape 2682"/>
            <p:cNvSpPr txBox="1"/>
            <p:nvPr/>
          </p:nvSpPr>
          <p:spPr>
            <a:xfrm>
              <a:off x="2556188" y="4038600"/>
              <a:ext cx="6309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creator</a:t>
              </a:r>
            </a:p>
          </p:txBody>
        </p:sp>
      </p:grpSp>
      <p:grpSp>
        <p:nvGrpSpPr>
          <p:cNvPr id="2683" name="Shape 2683"/>
          <p:cNvGrpSpPr/>
          <p:nvPr/>
        </p:nvGrpSpPr>
        <p:grpSpPr>
          <a:xfrm>
            <a:off x="5240287" y="1606364"/>
            <a:ext cx="2136717" cy="1411036"/>
            <a:chOff x="5240287" y="3435164"/>
            <a:chExt cx="2136717" cy="1411036"/>
          </a:xfrm>
        </p:grpSpPr>
        <p:sp>
          <p:nvSpPr>
            <p:cNvPr id="2684" name="Shape 2684"/>
            <p:cNvSpPr/>
            <p:nvPr/>
          </p:nvSpPr>
          <p:spPr>
            <a:xfrm>
              <a:off x="6538805" y="4495800"/>
              <a:ext cx="838199"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Person</a:t>
              </a:r>
            </a:p>
          </p:txBody>
        </p:sp>
        <p:sp>
          <p:nvSpPr>
            <p:cNvPr id="2685" name="Shape 2685"/>
            <p:cNvSpPr/>
            <p:nvPr/>
          </p:nvSpPr>
          <p:spPr>
            <a:xfrm>
              <a:off x="5827822" y="3435164"/>
              <a:ext cx="964766" cy="432735"/>
            </a:xfrm>
            <a:prstGeom prst="ellipse">
              <a:avLst/>
            </a:prstGeom>
            <a:solidFill>
              <a:schemeClr val="lt1"/>
            </a:solidFill>
            <a:ln w="9525" cap="flat" cmpd="sng">
              <a:solidFill>
                <a:srgbClr val="3F3F3F"/>
              </a:solidFill>
              <a:prstDash val="solid"/>
              <a:round/>
              <a:headEnd type="none" w="med" len="med"/>
              <a:tailEnd type="none" w="med" len="med"/>
            </a:ln>
          </p:spPr>
          <p:txBody>
            <a:bodyPr wrap="none" lIns="0" tIns="45700" rIns="0" bIns="45700" anchor="ctr" anchorCtr="0">
              <a:sp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Museum</a:t>
              </a:r>
            </a:p>
          </p:txBody>
        </p:sp>
        <p:cxnSp>
          <p:nvCxnSpPr>
            <p:cNvPr id="2686" name="Shape 2686"/>
            <p:cNvCxnSpPr>
              <a:stCxn id="2685" idx="4"/>
              <a:endCxn id="2684" idx="0"/>
            </p:cNvCxnSpPr>
            <p:nvPr/>
          </p:nvCxnSpPr>
          <p:spPr>
            <a:xfrm rot="16200000" flipH="1">
              <a:off x="6320105" y="3857999"/>
              <a:ext cx="627901" cy="6477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cxnSp>
          <p:nvCxnSpPr>
            <p:cNvPr id="2687" name="Shape 2687"/>
            <p:cNvCxnSpPr>
              <a:endCxn id="2685" idx="4"/>
            </p:cNvCxnSpPr>
            <p:nvPr/>
          </p:nvCxnSpPr>
          <p:spPr>
            <a:xfrm rot="5400000" flipH="1" flipV="1">
              <a:off x="5756963" y="3942641"/>
              <a:ext cx="627984" cy="4785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2688" name="Shape 2688"/>
            <p:cNvSpPr txBox="1"/>
            <p:nvPr/>
          </p:nvSpPr>
          <p:spPr>
            <a:xfrm>
              <a:off x="5240287" y="3962400"/>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689" name="Shape 2689"/>
            <p:cNvSpPr/>
            <p:nvPr/>
          </p:nvSpPr>
          <p:spPr>
            <a:xfrm>
              <a:off x="5319605" y="4495799"/>
              <a:ext cx="10245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Artwork</a:t>
              </a:r>
            </a:p>
          </p:txBody>
        </p:sp>
        <p:sp>
          <p:nvSpPr>
            <p:cNvPr id="2690" name="Shape 2690"/>
            <p:cNvSpPr txBox="1"/>
            <p:nvPr/>
          </p:nvSpPr>
          <p:spPr>
            <a:xfrm>
              <a:off x="6691206" y="3886200"/>
              <a:ext cx="673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founder</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5" name="Shape 2695"/>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Experiment 1</a:t>
            </a:r>
          </a:p>
        </p:txBody>
      </p:sp>
      <p:sp>
        <p:nvSpPr>
          <p:cNvPr id="2696" name="Shape 2696"/>
          <p:cNvSpPr txBox="1">
            <a:spLocks noGrp="1"/>
          </p:cNvSpPr>
          <p:nvPr>
            <p:ph type="body" idx="1"/>
          </p:nvPr>
        </p:nvSpPr>
        <p:spPr>
          <a:xfrm>
            <a:off x="228600" y="1143000"/>
            <a:ext cx="8458200" cy="609599"/>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11628F"/>
              </a:buClr>
              <a:buSzPct val="25000"/>
              <a:buFont typeface="Arial"/>
              <a:buNone/>
            </a:pPr>
            <a:r>
              <a:rPr lang="en-US" sz="3200" u="none" strike="noStrike" cap="none" dirty="0">
                <a:solidFill>
                  <a:srgbClr val="11628F"/>
                </a:solidFill>
                <a:ea typeface="Trebuchet MS"/>
                <a:sym typeface="Trebuchet MS"/>
              </a:rPr>
              <a:t>correct semantic types are given</a:t>
            </a:r>
          </a:p>
        </p:txBody>
      </p:sp>
      <p:sp>
        <p:nvSpPr>
          <p:cNvPr id="2697" name="Shape 269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75</a:t>
            </a:fld>
            <a:endParaRPr lang="en-US" sz="1200">
              <a:solidFill>
                <a:srgbClr val="D10202"/>
              </a:solidFill>
              <a:latin typeface="Arial"/>
              <a:ea typeface="Arial"/>
              <a:cs typeface="Arial"/>
              <a:sym typeface="Arial"/>
            </a:endParaRPr>
          </a:p>
        </p:txBody>
      </p:sp>
      <p:sp>
        <p:nvSpPr>
          <p:cNvPr id="2698" name="Shape 2698"/>
          <p:cNvSpPr txBox="1"/>
          <p:nvPr/>
        </p:nvSpPr>
        <p:spPr>
          <a:xfrm rot="-519352">
            <a:off x="5740030" y="2503208"/>
            <a:ext cx="891519" cy="40010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EDM</a:t>
            </a:r>
          </a:p>
        </p:txBody>
      </p:sp>
      <p:sp>
        <p:nvSpPr>
          <p:cNvPr id="2699" name="Shape 2699"/>
          <p:cNvSpPr txBox="1"/>
          <p:nvPr/>
        </p:nvSpPr>
        <p:spPr>
          <a:xfrm rot="-519352">
            <a:off x="2311030" y="5246407"/>
            <a:ext cx="891519" cy="40010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CRM</a:t>
            </a:r>
          </a:p>
        </p:txBody>
      </p:sp>
      <p:pic>
        <p:nvPicPr>
          <p:cNvPr id="2700" name="Shape 2700"/>
          <p:cNvPicPr preferRelativeResize="0"/>
          <p:nvPr/>
        </p:nvPicPr>
        <p:blipFill rotWithShape="1">
          <a:blip r:embed="rId3">
            <a:alphaModFix/>
          </a:blip>
          <a:srcRect/>
          <a:stretch/>
        </p:blipFill>
        <p:spPr>
          <a:xfrm>
            <a:off x="381000" y="1828800"/>
            <a:ext cx="5120639" cy="2377439"/>
          </a:xfrm>
          <a:prstGeom prst="rect">
            <a:avLst/>
          </a:prstGeom>
          <a:noFill/>
          <a:ln>
            <a:noFill/>
          </a:ln>
        </p:spPr>
      </p:pic>
      <p:pic>
        <p:nvPicPr>
          <p:cNvPr id="2701" name="Shape 2701"/>
          <p:cNvPicPr preferRelativeResize="0"/>
          <p:nvPr/>
        </p:nvPicPr>
        <p:blipFill rotWithShape="1">
          <a:blip r:embed="rId4">
            <a:alphaModFix/>
          </a:blip>
          <a:srcRect/>
          <a:stretch/>
        </p:blipFill>
        <p:spPr>
          <a:xfrm>
            <a:off x="3505200" y="4343400"/>
            <a:ext cx="5118587" cy="237032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sp>
        <p:nvSpPr>
          <p:cNvPr id="2706" name="Shape 2706"/>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Experiment 2</a:t>
            </a:r>
          </a:p>
        </p:txBody>
      </p:sp>
      <p:sp>
        <p:nvSpPr>
          <p:cNvPr id="2707" name="Shape 2707"/>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76</a:t>
            </a:fld>
            <a:endParaRPr lang="en-US" sz="1200">
              <a:solidFill>
                <a:srgbClr val="D10202"/>
              </a:solidFill>
              <a:latin typeface="Arial"/>
              <a:ea typeface="Arial"/>
              <a:cs typeface="Arial"/>
              <a:sym typeface="Arial"/>
            </a:endParaRPr>
          </a:p>
        </p:txBody>
      </p:sp>
      <p:sp>
        <p:nvSpPr>
          <p:cNvPr id="2708" name="Shape 2708"/>
          <p:cNvSpPr txBox="1">
            <a:spLocks noGrp="1"/>
          </p:cNvSpPr>
          <p:nvPr>
            <p:ph type="body" idx="1"/>
          </p:nvPr>
        </p:nvSpPr>
        <p:spPr>
          <a:xfrm>
            <a:off x="228600" y="1143000"/>
            <a:ext cx="8610599" cy="685799"/>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11628F"/>
              </a:buClr>
              <a:buSzPct val="25000"/>
              <a:buFont typeface="Arial"/>
              <a:buNone/>
            </a:pPr>
            <a:r>
              <a:rPr lang="en-US" sz="3200" u="none" strike="noStrike" cap="none" dirty="0">
                <a:solidFill>
                  <a:srgbClr val="11628F"/>
                </a:solidFill>
                <a:ea typeface="Trebuchet MS"/>
                <a:sym typeface="Trebuchet MS"/>
              </a:rPr>
              <a:t>learn semantic types, pick top K candidates</a:t>
            </a:r>
          </a:p>
        </p:txBody>
      </p:sp>
      <p:pic>
        <p:nvPicPr>
          <p:cNvPr id="2709" name="Shape 2709"/>
          <p:cNvPicPr preferRelativeResize="0"/>
          <p:nvPr/>
        </p:nvPicPr>
        <p:blipFill rotWithShape="1">
          <a:blip r:embed="rId3">
            <a:alphaModFix/>
          </a:blip>
          <a:srcRect/>
          <a:stretch/>
        </p:blipFill>
        <p:spPr>
          <a:xfrm>
            <a:off x="457200" y="1981200"/>
            <a:ext cx="5120639" cy="2377439"/>
          </a:xfrm>
          <a:prstGeom prst="rect">
            <a:avLst/>
          </a:prstGeom>
          <a:noFill/>
          <a:ln>
            <a:noFill/>
          </a:ln>
        </p:spPr>
      </p:pic>
      <p:pic>
        <p:nvPicPr>
          <p:cNvPr id="2710" name="Shape 2710"/>
          <p:cNvPicPr preferRelativeResize="0"/>
          <p:nvPr/>
        </p:nvPicPr>
        <p:blipFill rotWithShape="1">
          <a:blip r:embed="rId4">
            <a:alphaModFix/>
          </a:blip>
          <a:srcRect/>
          <a:stretch/>
        </p:blipFill>
        <p:spPr>
          <a:xfrm>
            <a:off x="3505200" y="4343400"/>
            <a:ext cx="5120639" cy="2377439"/>
          </a:xfrm>
          <a:prstGeom prst="rect">
            <a:avLst/>
          </a:prstGeom>
          <a:noFill/>
          <a:ln>
            <a:noFill/>
          </a:ln>
        </p:spPr>
      </p:pic>
      <p:sp>
        <p:nvSpPr>
          <p:cNvPr id="2711" name="Shape 2711"/>
          <p:cNvSpPr txBox="1"/>
          <p:nvPr/>
        </p:nvSpPr>
        <p:spPr>
          <a:xfrm rot="-519352">
            <a:off x="5740030" y="2503208"/>
            <a:ext cx="891519" cy="40010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EDM</a:t>
            </a:r>
          </a:p>
        </p:txBody>
      </p:sp>
      <p:sp>
        <p:nvSpPr>
          <p:cNvPr id="2712" name="Shape 2712"/>
          <p:cNvSpPr txBox="1"/>
          <p:nvPr/>
        </p:nvSpPr>
        <p:spPr>
          <a:xfrm rot="-519352">
            <a:off x="2311030" y="5246407"/>
            <a:ext cx="891519" cy="40010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CRM</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Shape 2717"/>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Experiment 2</a:t>
            </a:r>
          </a:p>
        </p:txBody>
      </p:sp>
      <p:sp>
        <p:nvSpPr>
          <p:cNvPr id="2718" name="Shape 2718"/>
          <p:cNvSpPr txBox="1">
            <a:spLocks noGrp="1"/>
          </p:cNvSpPr>
          <p:nvPr>
            <p:ph type="body" idx="1"/>
          </p:nvPr>
        </p:nvSpPr>
        <p:spPr>
          <a:xfrm>
            <a:off x="228600" y="1143000"/>
            <a:ext cx="8610599" cy="685799"/>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11628F"/>
              </a:buClr>
              <a:buSzPct val="25000"/>
              <a:buFont typeface="Arial"/>
              <a:buNone/>
            </a:pPr>
            <a:r>
              <a:rPr lang="en-US" sz="3200" u="none" strike="noStrike" cap="none" dirty="0">
                <a:solidFill>
                  <a:srgbClr val="11628F"/>
                </a:solidFill>
                <a:ea typeface="Trebuchet MS"/>
                <a:sym typeface="Trebuchet MS"/>
              </a:rPr>
              <a:t>learn semantic types, pick top K candidates</a:t>
            </a:r>
          </a:p>
        </p:txBody>
      </p:sp>
      <p:sp>
        <p:nvSpPr>
          <p:cNvPr id="2719" name="Shape 2719"/>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77</a:t>
            </a:fld>
            <a:endParaRPr lang="en-US" sz="1200">
              <a:solidFill>
                <a:srgbClr val="D10202"/>
              </a:solidFill>
              <a:latin typeface="Arial"/>
              <a:ea typeface="Arial"/>
              <a:cs typeface="Arial"/>
              <a:sym typeface="Arial"/>
            </a:endParaRPr>
          </a:p>
        </p:txBody>
      </p:sp>
      <p:pic>
        <p:nvPicPr>
          <p:cNvPr id="2720" name="Shape 2720"/>
          <p:cNvPicPr preferRelativeResize="0"/>
          <p:nvPr/>
        </p:nvPicPr>
        <p:blipFill rotWithShape="1">
          <a:blip r:embed="rId3">
            <a:alphaModFix/>
          </a:blip>
          <a:srcRect/>
          <a:stretch/>
        </p:blipFill>
        <p:spPr>
          <a:xfrm>
            <a:off x="609600" y="1828800"/>
            <a:ext cx="5120639" cy="2377439"/>
          </a:xfrm>
          <a:prstGeom prst="rect">
            <a:avLst/>
          </a:prstGeom>
          <a:noFill/>
          <a:ln>
            <a:noFill/>
          </a:ln>
        </p:spPr>
      </p:pic>
      <p:pic>
        <p:nvPicPr>
          <p:cNvPr id="2721" name="Shape 2721"/>
          <p:cNvPicPr preferRelativeResize="0"/>
          <p:nvPr/>
        </p:nvPicPr>
        <p:blipFill rotWithShape="1">
          <a:blip r:embed="rId4">
            <a:alphaModFix/>
          </a:blip>
          <a:srcRect/>
          <a:stretch/>
        </p:blipFill>
        <p:spPr>
          <a:xfrm>
            <a:off x="3505200" y="4343400"/>
            <a:ext cx="5120639" cy="2377439"/>
          </a:xfrm>
          <a:prstGeom prst="rect">
            <a:avLst/>
          </a:prstGeom>
          <a:noFill/>
          <a:ln>
            <a:noFill/>
          </a:ln>
        </p:spPr>
      </p:pic>
      <p:sp>
        <p:nvSpPr>
          <p:cNvPr id="2722" name="Shape 2722"/>
          <p:cNvSpPr txBox="1"/>
          <p:nvPr/>
        </p:nvSpPr>
        <p:spPr>
          <a:xfrm rot="-519352">
            <a:off x="5941448" y="2583082"/>
            <a:ext cx="891519" cy="40010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EDM</a:t>
            </a:r>
          </a:p>
        </p:txBody>
      </p:sp>
      <p:sp>
        <p:nvSpPr>
          <p:cNvPr id="2723" name="Shape 2723"/>
          <p:cNvSpPr txBox="1"/>
          <p:nvPr/>
        </p:nvSpPr>
        <p:spPr>
          <a:xfrm rot="-519352">
            <a:off x="2311030" y="5170207"/>
            <a:ext cx="891519" cy="400109"/>
          </a:xfrm>
          <a:prstGeom prst="rect">
            <a:avLst/>
          </a:prstGeom>
          <a:solidFill>
            <a:srgbClr val="4BACC6"/>
          </a:solidFill>
          <a:ln>
            <a:noFill/>
          </a:ln>
          <a:effectLst>
            <a:outerShdw blurRad="50799" dist="38100" dir="270000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CRM</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727"/>
        <p:cNvGrpSpPr/>
        <p:nvPr/>
      </p:nvGrpSpPr>
      <p:grpSpPr>
        <a:xfrm>
          <a:off x="0" y="0"/>
          <a:ext cx="0" cy="0"/>
          <a:chOff x="0" y="0"/>
          <a:chExt cx="0" cy="0"/>
        </a:xfrm>
      </p:grpSpPr>
      <p:sp>
        <p:nvSpPr>
          <p:cNvPr id="2728" name="Shape 2728"/>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Limitation</a:t>
            </a:r>
          </a:p>
        </p:txBody>
      </p:sp>
      <p:sp>
        <p:nvSpPr>
          <p:cNvPr id="2729" name="Shape 2729"/>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341312" marR="0" lvl="0" indent="-341312" algn="l" rtl="0">
              <a:spcBef>
                <a:spcPts val="0"/>
              </a:spcBef>
              <a:spcAft>
                <a:spcPts val="0"/>
              </a:spcAft>
              <a:buClr>
                <a:srgbClr val="11618F"/>
              </a:buClr>
              <a:buSzPct val="100000"/>
              <a:buFont typeface="Arial"/>
              <a:buChar char="•"/>
            </a:pPr>
            <a:r>
              <a:rPr lang="en-US" sz="3200" u="none" strike="noStrike" cap="none" dirty="0">
                <a:solidFill>
                  <a:srgbClr val="11618F"/>
                </a:solidFill>
                <a:ea typeface="Trebuchet MS"/>
                <a:sym typeface="Trebuchet MS"/>
              </a:rPr>
              <a:t>Lack of sufficient known semantic models is some domains</a:t>
            </a:r>
          </a:p>
        </p:txBody>
      </p:sp>
      <p:sp>
        <p:nvSpPr>
          <p:cNvPr id="2730" name="Shape 2730"/>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78</a:t>
            </a:fld>
            <a:endParaRPr lang="en-US" sz="1200">
              <a:solidFill>
                <a:srgbClr val="D1020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682"/>
        <p:cNvGrpSpPr/>
        <p:nvPr/>
      </p:nvGrpSpPr>
      <p:grpSpPr>
        <a:xfrm>
          <a:off x="0" y="0"/>
          <a:ext cx="0" cy="0"/>
          <a:chOff x="0" y="0"/>
          <a:chExt cx="0" cy="0"/>
        </a:xfrm>
      </p:grpSpPr>
      <p:sp>
        <p:nvSpPr>
          <p:cNvPr id="683" name="Shape 683"/>
          <p:cNvSpPr txBox="1">
            <a:spLocks noGrp="1"/>
          </p:cNvSpPr>
          <p:nvPr>
            <p:ph type="ctrTitle"/>
          </p:nvPr>
        </p:nvSpPr>
        <p:spPr>
          <a:xfrm>
            <a:off x="76200" y="2130425"/>
            <a:ext cx="8991600" cy="1470024"/>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latin typeface="Arial" panose="020B0604020202020204" pitchFamily="34" charset="0"/>
                <a:sym typeface="Helvetica Neue"/>
              </a:rPr>
              <a:t>Karma: A Data Integration Tool</a:t>
            </a:r>
          </a:p>
        </p:txBody>
      </p:sp>
      <p:sp>
        <p:nvSpPr>
          <p:cNvPr id="684" name="Shape 684"/>
          <p:cNvSpPr txBox="1">
            <a:spLocks noGrp="1"/>
          </p:cNvSpPr>
          <p:nvPr>
            <p:ph type="subTitle" idx="1"/>
          </p:nvPr>
        </p:nvSpPr>
        <p:spPr>
          <a:xfrm>
            <a:off x="1371600" y="3886200"/>
            <a:ext cx="6400799" cy="1752600"/>
          </a:xfrm>
          <a:prstGeom prst="rect">
            <a:avLst/>
          </a:prstGeom>
          <a:noFill/>
          <a:ln>
            <a:noFill/>
          </a:ln>
        </p:spPr>
        <p:txBody>
          <a:bodyPr lIns="90000" tIns="46800" rIns="90000" bIns="46800" anchor="t" anchorCtr="0">
            <a:noAutofit/>
          </a:bodyPr>
          <a:lstStyle/>
          <a:p>
            <a:pPr marL="0" marR="0" lvl="0" indent="0" algn="ctr" rtl="0">
              <a:spcBef>
                <a:spcPts val="0"/>
              </a:spcBef>
              <a:spcAft>
                <a:spcPts val="0"/>
              </a:spcAft>
              <a:buClr>
                <a:srgbClr val="11628F"/>
              </a:buClr>
              <a:buSzPct val="25000"/>
              <a:buFont typeface="Arial"/>
              <a:buNone/>
            </a:pPr>
            <a:endParaRPr sz="3200" u="none" strike="noStrike" cap="none" dirty="0">
              <a:solidFill>
                <a:srgbClr val="11628F"/>
              </a:solidFill>
              <a:latin typeface="Arial" panose="020B0604020202020204" pitchFamily="34" charset="0"/>
              <a:ea typeface="Trebuchet MS"/>
              <a:sym typeface="Trebuchet M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Shape 2735"/>
          <p:cNvSpPr txBox="1">
            <a:spLocks noGrp="1"/>
          </p:cNvSpPr>
          <p:nvPr>
            <p:ph type="ctrTitle"/>
          </p:nvPr>
        </p:nvSpPr>
        <p:spPr>
          <a:xfrm>
            <a:off x="381000" y="1371600"/>
            <a:ext cx="8458200" cy="4343400"/>
          </a:xfrm>
          <a:prstGeom prst="rect">
            <a:avLst/>
          </a:prstGeom>
          <a:noFill/>
          <a:ln>
            <a:noFill/>
          </a:ln>
        </p:spPr>
        <p:txBody>
          <a:bodyPr lIns="90000" tIns="46800" rIns="90000" bIns="46800" anchor="ctr" anchorCtr="0">
            <a:noAutofit/>
          </a:bodyPr>
          <a:lstStyle/>
          <a:p>
            <a:pPr lvl="0" rtl="0">
              <a:spcBef>
                <a:spcPts val="0"/>
              </a:spcBef>
              <a:buSzPct val="25000"/>
              <a:buNone/>
            </a:pPr>
            <a:r>
              <a:rPr lang="en-US" dirty="0"/>
              <a:t>Leveraging Linked Data to Discover Semantic Relations within</a:t>
            </a:r>
            <a:br>
              <a:rPr lang="en-US" dirty="0"/>
            </a:br>
            <a:r>
              <a:rPr lang="en-US" dirty="0"/>
              <a:t>Data Sources</a:t>
            </a:r>
            <a:br>
              <a:rPr lang="en-US" sz="3100" u="none" strike="noStrike" cap="none" dirty="0">
                <a:solidFill>
                  <a:srgbClr val="D10202"/>
                </a:solidFill>
                <a:latin typeface="Arial" panose="020B0604020202020204" pitchFamily="34" charset="0"/>
                <a:sym typeface="Helvetica Neue"/>
              </a:rPr>
            </a:br>
            <a:endParaRPr lang="en-US" sz="3100" u="none" strike="noStrike" cap="none" dirty="0">
              <a:solidFill>
                <a:srgbClr val="D10202"/>
              </a:solidFill>
              <a:latin typeface="Arial" panose="020B0604020202020204" pitchFamily="34" charset="0"/>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39"/>
        <p:cNvGrpSpPr/>
        <p:nvPr/>
      </p:nvGrpSpPr>
      <p:grpSpPr>
        <a:xfrm>
          <a:off x="0" y="0"/>
          <a:ext cx="0" cy="0"/>
          <a:chOff x="0" y="0"/>
          <a:chExt cx="0" cy="0"/>
        </a:xfrm>
      </p:grpSpPr>
      <p:sp>
        <p:nvSpPr>
          <p:cNvPr id="2740" name="Shape 2740"/>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Idea</a:t>
            </a:r>
          </a:p>
        </p:txBody>
      </p:sp>
      <p:sp>
        <p:nvSpPr>
          <p:cNvPr id="2741" name="Shape 2741"/>
          <p:cNvSpPr txBox="1">
            <a:spLocks noGrp="1"/>
          </p:cNvSpPr>
          <p:nvPr>
            <p:ph type="body" idx="1"/>
          </p:nvPr>
        </p:nvSpPr>
        <p:spPr>
          <a:xfrm>
            <a:off x="469900" y="1295400"/>
            <a:ext cx="8217000" cy="1143000"/>
          </a:xfrm>
          <a:prstGeom prst="rect">
            <a:avLst/>
          </a:prstGeom>
          <a:noFill/>
          <a:ln>
            <a:noFill/>
          </a:ln>
        </p:spPr>
        <p:txBody>
          <a:bodyPr lIns="90000" tIns="46800" rIns="90000" bIns="46800" anchor="t" anchorCtr="0">
            <a:noAutofit/>
          </a:bodyPr>
          <a:lstStyle/>
          <a:p>
            <a:pPr marL="0" marR="0" lvl="0" indent="0" algn="l" rtl="0">
              <a:spcBef>
                <a:spcPts val="0"/>
              </a:spcBef>
              <a:spcAft>
                <a:spcPts val="0"/>
              </a:spcAft>
              <a:buNone/>
            </a:pPr>
            <a:r>
              <a:rPr lang="en-US" dirty="0"/>
              <a:t>Exploit the relationships within already published linked data</a:t>
            </a:r>
          </a:p>
          <a:p>
            <a:pPr marL="341312" marR="0" lvl="0" indent="-341312" algn="l" rtl="0">
              <a:spcBef>
                <a:spcPts val="800"/>
              </a:spcBef>
              <a:spcAft>
                <a:spcPts val="0"/>
              </a:spcAft>
              <a:buClr>
                <a:srgbClr val="11618F"/>
              </a:buClr>
              <a:buSzPct val="100000"/>
              <a:buFont typeface="Arial"/>
              <a:buNone/>
            </a:pPr>
            <a:endParaRPr sz="3200" u="none" strike="noStrike" cap="none" dirty="0">
              <a:solidFill>
                <a:srgbClr val="11618F"/>
              </a:solidFill>
              <a:ea typeface="Trebuchet MS"/>
              <a:sym typeface="Trebuchet MS"/>
            </a:endParaRPr>
          </a:p>
        </p:txBody>
      </p:sp>
      <p:sp>
        <p:nvSpPr>
          <p:cNvPr id="2742" name="Shape 2742"/>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80</a:t>
            </a:fld>
            <a:endParaRPr lang="en-US" sz="1200">
              <a:solidFill>
                <a:srgbClr val="D10202"/>
              </a:solidFill>
              <a:latin typeface="Arial"/>
              <a:ea typeface="Arial"/>
              <a:cs typeface="Arial"/>
              <a:sym typeface="Arial"/>
            </a:endParaRPr>
          </a:p>
        </p:txBody>
      </p:sp>
      <p:pic>
        <p:nvPicPr>
          <p:cNvPr id="2743" name="Shape 2743"/>
          <p:cNvPicPr preferRelativeResize="0"/>
          <p:nvPr/>
        </p:nvPicPr>
        <p:blipFill rotWithShape="1">
          <a:blip r:embed="rId3">
            <a:alphaModFix/>
          </a:blip>
          <a:srcRect/>
          <a:stretch/>
        </p:blipFill>
        <p:spPr>
          <a:xfrm>
            <a:off x="1384500" y="2667000"/>
            <a:ext cx="6369000" cy="3712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748" name="Shape 2748"/>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br>
              <a:rPr lang="en-US" sz="4000" u="none" strike="noStrike" cap="none" dirty="0">
                <a:solidFill>
                  <a:srgbClr val="D10202"/>
                </a:solidFill>
                <a:sym typeface="Helvetica Neue"/>
              </a:rPr>
            </a:br>
            <a:r>
              <a:rPr lang="en-US" sz="2400" u="none" strike="noStrike" cap="none" dirty="0">
                <a:solidFill>
                  <a:srgbClr val="11618F"/>
                </a:solidFill>
                <a:sym typeface="Helvetica Neue"/>
              </a:rPr>
              <a:t>[</a:t>
            </a:r>
            <a:r>
              <a:rPr lang="en-US" sz="2400" u="none" strike="noStrike" cap="none" dirty="0" err="1">
                <a:solidFill>
                  <a:srgbClr val="11618F"/>
                </a:solidFill>
                <a:sym typeface="Helvetica Neue"/>
              </a:rPr>
              <a:t>Taheriyan</a:t>
            </a:r>
            <a:r>
              <a:rPr lang="en-US" sz="2400" u="none" strike="noStrike" cap="none" dirty="0">
                <a:solidFill>
                  <a:srgbClr val="11618F"/>
                </a:solidFill>
                <a:sym typeface="Helvetica Neue"/>
              </a:rPr>
              <a:t> et al, </a:t>
            </a:r>
            <a:r>
              <a:rPr lang="en-US" sz="2400" dirty="0">
                <a:solidFill>
                  <a:srgbClr val="11618F"/>
                </a:solidFill>
              </a:rPr>
              <a:t>ISWC</a:t>
            </a:r>
            <a:r>
              <a:rPr lang="en-US" sz="2400" u="none" strike="noStrike" cap="none" dirty="0">
                <a:solidFill>
                  <a:srgbClr val="11618F"/>
                </a:solidFill>
                <a:sym typeface="Helvetica Neue"/>
              </a:rPr>
              <a:t> 201</a:t>
            </a:r>
            <a:r>
              <a:rPr lang="en-US" sz="2400" dirty="0">
                <a:solidFill>
                  <a:srgbClr val="11618F"/>
                </a:solidFill>
              </a:rPr>
              <a:t>6</a:t>
            </a:r>
            <a:r>
              <a:rPr lang="en-US" sz="2400" u="none" strike="noStrike" cap="none" dirty="0">
                <a:solidFill>
                  <a:srgbClr val="11618F"/>
                </a:solidFill>
                <a:sym typeface="Helvetica Neue"/>
              </a:rPr>
              <a:t>]</a:t>
            </a:r>
          </a:p>
        </p:txBody>
      </p:sp>
      <p:grpSp>
        <p:nvGrpSpPr>
          <p:cNvPr id="2749" name="Shape 2749"/>
          <p:cNvGrpSpPr/>
          <p:nvPr/>
        </p:nvGrpSpPr>
        <p:grpSpPr>
          <a:xfrm>
            <a:off x="398279" y="2836572"/>
            <a:ext cx="2133600" cy="1295400"/>
            <a:chOff x="3082559" y="3801360"/>
            <a:chExt cx="2133600" cy="1295400"/>
          </a:xfrm>
        </p:grpSpPr>
        <p:sp>
          <p:nvSpPr>
            <p:cNvPr id="2750" name="Shape 2750"/>
            <p:cNvSpPr/>
            <p:nvPr/>
          </p:nvSpPr>
          <p:spPr>
            <a:xfrm>
              <a:off x="3082559" y="3801360"/>
              <a:ext cx="2133600" cy="1295400"/>
            </a:xfrm>
            <a:prstGeom prst="ellipse">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0"/>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a:solidFill>
                  <a:srgbClr val="464653"/>
                </a:solidFill>
                <a:latin typeface="Times New Roman"/>
                <a:ea typeface="Times New Roman"/>
                <a:cs typeface="Times New Roman"/>
                <a:sym typeface="Times New Roman"/>
              </a:endParaRPr>
            </a:p>
          </p:txBody>
        </p:sp>
        <p:pic>
          <p:nvPicPr>
            <p:cNvPr id="2751" name="Shape 2751"/>
            <p:cNvPicPr preferRelativeResize="0"/>
            <p:nvPr/>
          </p:nvPicPr>
          <p:blipFill rotWithShape="1">
            <a:blip r:embed="rId3">
              <a:alphaModFix/>
            </a:blip>
            <a:srcRect/>
            <a:stretch/>
          </p:blipFill>
          <p:spPr>
            <a:xfrm>
              <a:off x="3361439" y="3956512"/>
              <a:ext cx="1534200" cy="765600"/>
            </a:xfrm>
            <a:prstGeom prst="rect">
              <a:avLst/>
            </a:prstGeom>
            <a:noFill/>
            <a:ln>
              <a:noFill/>
            </a:ln>
          </p:spPr>
        </p:pic>
        <p:sp>
          <p:nvSpPr>
            <p:cNvPr id="2752" name="Shape 2752"/>
            <p:cNvSpPr txBox="1"/>
            <p:nvPr/>
          </p:nvSpPr>
          <p:spPr>
            <a:xfrm>
              <a:off x="3352800" y="4619303"/>
              <a:ext cx="1676400" cy="307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Domain Ontology</a:t>
              </a:r>
            </a:p>
          </p:txBody>
        </p:sp>
      </p:grpSp>
      <p:grpSp>
        <p:nvGrpSpPr>
          <p:cNvPr id="2753" name="Shape 2753"/>
          <p:cNvGrpSpPr/>
          <p:nvPr/>
        </p:nvGrpSpPr>
        <p:grpSpPr>
          <a:xfrm>
            <a:off x="2963159" y="2150772"/>
            <a:ext cx="1600200" cy="1219200"/>
            <a:chOff x="3962400" y="2438400"/>
            <a:chExt cx="1600200" cy="1219200"/>
          </a:xfrm>
        </p:grpSpPr>
        <p:sp>
          <p:nvSpPr>
            <p:cNvPr id="2754" name="Shape 2754"/>
            <p:cNvSpPr/>
            <p:nvPr/>
          </p:nvSpPr>
          <p:spPr>
            <a:xfrm>
              <a:off x="3962400" y="2438400"/>
              <a:ext cx="1600200" cy="1219200"/>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0"/>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2755" name="Shape 2755"/>
            <p:cNvSpPr txBox="1"/>
            <p:nvPr/>
          </p:nvSpPr>
          <p:spPr>
            <a:xfrm>
              <a:off x="4038600" y="3124200"/>
              <a:ext cx="1524000" cy="523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Learn</a:t>
              </a:r>
            </a:p>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Semantic Types</a:t>
              </a:r>
            </a:p>
          </p:txBody>
        </p:sp>
        <p:pic>
          <p:nvPicPr>
            <p:cNvPr id="2756" name="Shape 2756" descr="CRF.png"/>
            <p:cNvPicPr preferRelativeResize="0"/>
            <p:nvPr/>
          </p:nvPicPr>
          <p:blipFill rotWithShape="1">
            <a:blip r:embed="rId4">
              <a:alphaModFix/>
            </a:blip>
            <a:srcRect/>
            <a:stretch/>
          </p:blipFill>
          <p:spPr>
            <a:xfrm>
              <a:off x="4352039" y="2514600"/>
              <a:ext cx="857700" cy="640500"/>
            </a:xfrm>
            <a:prstGeom prst="rect">
              <a:avLst/>
            </a:prstGeom>
            <a:noFill/>
            <a:ln>
              <a:noFill/>
            </a:ln>
          </p:spPr>
        </p:pic>
      </p:grpSp>
      <p:sp>
        <p:nvSpPr>
          <p:cNvPr id="2757" name="Shape 2757"/>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81</a:t>
            </a:fld>
            <a:endParaRPr lang="en-US" sz="1200">
              <a:solidFill>
                <a:srgbClr val="D10202"/>
              </a:solidFill>
              <a:latin typeface="Arial"/>
              <a:ea typeface="Arial"/>
              <a:cs typeface="Arial"/>
              <a:sym typeface="Arial"/>
            </a:endParaRPr>
          </a:p>
        </p:txBody>
      </p:sp>
      <p:grpSp>
        <p:nvGrpSpPr>
          <p:cNvPr id="2758" name="Shape 2758"/>
          <p:cNvGrpSpPr/>
          <p:nvPr/>
        </p:nvGrpSpPr>
        <p:grpSpPr>
          <a:xfrm>
            <a:off x="448559" y="1617372"/>
            <a:ext cx="2057400" cy="990600"/>
            <a:chOff x="3048000" y="3810000"/>
            <a:chExt cx="2057400" cy="990600"/>
          </a:xfrm>
        </p:grpSpPr>
        <p:sp>
          <p:nvSpPr>
            <p:cNvPr id="2759" name="Shape 2759"/>
            <p:cNvSpPr/>
            <p:nvPr/>
          </p:nvSpPr>
          <p:spPr>
            <a:xfrm>
              <a:off x="3048000" y="3810000"/>
              <a:ext cx="2057400" cy="990600"/>
            </a:xfrm>
            <a:prstGeom prst="ellipse">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0"/>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a:solidFill>
                  <a:srgbClr val="464653"/>
                </a:solidFill>
                <a:latin typeface="Times New Roman"/>
                <a:ea typeface="Times New Roman"/>
                <a:cs typeface="Times New Roman"/>
                <a:sym typeface="Times New Roman"/>
              </a:endParaRPr>
            </a:p>
          </p:txBody>
        </p:sp>
        <p:sp>
          <p:nvSpPr>
            <p:cNvPr id="2760" name="Shape 2760"/>
            <p:cNvSpPr txBox="1"/>
            <p:nvPr/>
          </p:nvSpPr>
          <p:spPr>
            <a:xfrm>
              <a:off x="3429000" y="4416621"/>
              <a:ext cx="1295400" cy="307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Sample Data</a:t>
              </a:r>
            </a:p>
          </p:txBody>
        </p:sp>
      </p:grpSp>
      <p:cxnSp>
        <p:nvCxnSpPr>
          <p:cNvPr id="2761" name="Shape 2761"/>
          <p:cNvCxnSpPr/>
          <p:nvPr/>
        </p:nvCxnSpPr>
        <p:spPr>
          <a:xfrm rot="10800000" flipH="1">
            <a:off x="2505959" y="3369972"/>
            <a:ext cx="3238500" cy="304800"/>
          </a:xfrm>
          <a:prstGeom prst="bentConnector2">
            <a:avLst/>
          </a:prstGeom>
          <a:solidFill>
            <a:srgbClr val="00B8FF"/>
          </a:solidFill>
          <a:ln w="19050" cap="flat" cmpd="sng">
            <a:solidFill>
              <a:schemeClr val="accent4"/>
            </a:solidFill>
            <a:prstDash val="solid"/>
            <a:round/>
            <a:headEnd type="none" w="med" len="med"/>
            <a:tailEnd type="triangle" w="lg" len="lg"/>
          </a:ln>
        </p:spPr>
      </p:cxnSp>
      <p:cxnSp>
        <p:nvCxnSpPr>
          <p:cNvPr id="2762" name="Shape 2762"/>
          <p:cNvCxnSpPr>
            <a:stCxn id="2759" idx="5"/>
          </p:cNvCxnSpPr>
          <p:nvPr/>
        </p:nvCxnSpPr>
        <p:spPr>
          <a:xfrm rot="-5400000" flipH="1">
            <a:off x="2511260" y="2156302"/>
            <a:ext cx="145200" cy="758400"/>
          </a:xfrm>
          <a:prstGeom prst="bentConnector2">
            <a:avLst/>
          </a:prstGeom>
          <a:solidFill>
            <a:srgbClr val="00B8FF"/>
          </a:solidFill>
          <a:ln w="19050" cap="flat" cmpd="sng">
            <a:solidFill>
              <a:schemeClr val="accent4"/>
            </a:solidFill>
            <a:prstDash val="solid"/>
            <a:round/>
            <a:headEnd type="none" w="med" len="med"/>
            <a:tailEnd type="triangle" w="lg" len="lg"/>
          </a:ln>
        </p:spPr>
      </p:cxnSp>
      <p:cxnSp>
        <p:nvCxnSpPr>
          <p:cNvPr id="2763" name="Shape 2763"/>
          <p:cNvCxnSpPr>
            <a:stCxn id="2750" idx="7"/>
            <a:endCxn id="2754" idx="1"/>
          </p:cNvCxnSpPr>
          <p:nvPr/>
        </p:nvCxnSpPr>
        <p:spPr>
          <a:xfrm rot="-5400000">
            <a:off x="2458371" y="2521529"/>
            <a:ext cx="265800" cy="743700"/>
          </a:xfrm>
          <a:prstGeom prst="bentConnector2">
            <a:avLst/>
          </a:prstGeom>
          <a:solidFill>
            <a:srgbClr val="00B8FF"/>
          </a:solidFill>
          <a:ln w="19050" cap="flat" cmpd="sng">
            <a:solidFill>
              <a:schemeClr val="accent4"/>
            </a:solidFill>
            <a:prstDash val="solid"/>
            <a:round/>
            <a:headEnd type="none" w="med" len="med"/>
            <a:tailEnd type="triangle" w="lg" len="lg"/>
          </a:ln>
        </p:spPr>
      </p:cxnSp>
      <p:cxnSp>
        <p:nvCxnSpPr>
          <p:cNvPr id="2764" name="Shape 2764"/>
          <p:cNvCxnSpPr>
            <a:stCxn id="2754" idx="3"/>
          </p:cNvCxnSpPr>
          <p:nvPr/>
        </p:nvCxnSpPr>
        <p:spPr>
          <a:xfrm>
            <a:off x="4563359" y="2760372"/>
            <a:ext cx="381000" cy="0"/>
          </a:xfrm>
          <a:prstGeom prst="straightConnector1">
            <a:avLst/>
          </a:prstGeom>
          <a:solidFill>
            <a:srgbClr val="00B8FF"/>
          </a:solidFill>
          <a:ln w="19050" cap="flat" cmpd="sng">
            <a:solidFill>
              <a:schemeClr val="accent4"/>
            </a:solidFill>
            <a:prstDash val="solid"/>
            <a:round/>
            <a:headEnd type="none" w="med" len="med"/>
            <a:tailEnd type="triangle" w="lg" len="lg"/>
          </a:ln>
        </p:spPr>
      </p:cxnSp>
      <p:cxnSp>
        <p:nvCxnSpPr>
          <p:cNvPr id="2765" name="Shape 2765"/>
          <p:cNvCxnSpPr/>
          <p:nvPr/>
        </p:nvCxnSpPr>
        <p:spPr>
          <a:xfrm>
            <a:off x="6544560" y="2760372"/>
            <a:ext cx="394500" cy="0"/>
          </a:xfrm>
          <a:prstGeom prst="straightConnector1">
            <a:avLst/>
          </a:prstGeom>
          <a:solidFill>
            <a:srgbClr val="00B8FF"/>
          </a:solidFill>
          <a:ln w="19050" cap="flat" cmpd="sng">
            <a:solidFill>
              <a:schemeClr val="accent4"/>
            </a:solidFill>
            <a:prstDash val="solid"/>
            <a:round/>
            <a:headEnd type="none" w="med" len="med"/>
            <a:tailEnd type="triangle" w="lg" len="lg"/>
          </a:ln>
        </p:spPr>
      </p:cxnSp>
      <p:grpSp>
        <p:nvGrpSpPr>
          <p:cNvPr id="2766" name="Shape 2766"/>
          <p:cNvGrpSpPr/>
          <p:nvPr/>
        </p:nvGrpSpPr>
        <p:grpSpPr>
          <a:xfrm>
            <a:off x="4868159" y="2150771"/>
            <a:ext cx="1752600" cy="1219223"/>
            <a:chOff x="3048000" y="4876800"/>
            <a:chExt cx="1752600" cy="1219223"/>
          </a:xfrm>
        </p:grpSpPr>
        <p:sp>
          <p:nvSpPr>
            <p:cNvPr id="2767" name="Shape 2767"/>
            <p:cNvSpPr/>
            <p:nvPr/>
          </p:nvSpPr>
          <p:spPr>
            <a:xfrm>
              <a:off x="3124200" y="4876800"/>
              <a:ext cx="1600200" cy="1219200"/>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0"/>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2768" name="Shape 2768"/>
            <p:cNvSpPr txBox="1"/>
            <p:nvPr/>
          </p:nvSpPr>
          <p:spPr>
            <a:xfrm>
              <a:off x="3048000" y="5788223"/>
              <a:ext cx="1752600" cy="307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Construct a Graph</a:t>
              </a:r>
            </a:p>
          </p:txBody>
        </p:sp>
        <p:pic>
          <p:nvPicPr>
            <p:cNvPr id="2769" name="Shape 2769"/>
            <p:cNvPicPr preferRelativeResize="0"/>
            <p:nvPr/>
          </p:nvPicPr>
          <p:blipFill rotWithShape="1">
            <a:blip r:embed="rId5">
              <a:alphaModFix/>
            </a:blip>
            <a:srcRect l="4655" r="1851"/>
            <a:stretch/>
          </p:blipFill>
          <p:spPr>
            <a:xfrm>
              <a:off x="3239100" y="4914916"/>
              <a:ext cx="1410600" cy="893700"/>
            </a:xfrm>
            <a:prstGeom prst="roundRect">
              <a:avLst>
                <a:gd name="adj" fmla="val 32022"/>
              </a:avLst>
            </a:prstGeom>
            <a:noFill/>
            <a:ln>
              <a:noFill/>
            </a:ln>
          </p:spPr>
        </p:pic>
      </p:grpSp>
      <p:cxnSp>
        <p:nvCxnSpPr>
          <p:cNvPr id="2770" name="Shape 2770"/>
          <p:cNvCxnSpPr/>
          <p:nvPr/>
        </p:nvCxnSpPr>
        <p:spPr>
          <a:xfrm rot="10800000" flipH="1">
            <a:off x="2505959" y="4589172"/>
            <a:ext cx="465900" cy="381000"/>
          </a:xfrm>
          <a:prstGeom prst="bentConnector3">
            <a:avLst>
              <a:gd name="adj1" fmla="val 49994"/>
            </a:avLst>
          </a:prstGeom>
          <a:solidFill>
            <a:srgbClr val="00B8FF"/>
          </a:solidFill>
          <a:ln w="19050" cap="flat" cmpd="sng">
            <a:solidFill>
              <a:schemeClr val="accent4"/>
            </a:solidFill>
            <a:prstDash val="solid"/>
            <a:round/>
            <a:headEnd type="none" w="med" len="med"/>
            <a:tailEnd type="triangle" w="lg" len="lg"/>
          </a:ln>
        </p:spPr>
      </p:cxnSp>
      <p:cxnSp>
        <p:nvCxnSpPr>
          <p:cNvPr id="2771" name="Shape 2771"/>
          <p:cNvCxnSpPr/>
          <p:nvPr/>
        </p:nvCxnSpPr>
        <p:spPr>
          <a:xfrm>
            <a:off x="7846642" y="3369972"/>
            <a:ext cx="2100" cy="533400"/>
          </a:xfrm>
          <a:prstGeom prst="straightConnector1">
            <a:avLst/>
          </a:prstGeom>
          <a:solidFill>
            <a:srgbClr val="00B8FF"/>
          </a:solidFill>
          <a:ln w="19050" cap="flat" cmpd="sng">
            <a:solidFill>
              <a:schemeClr val="accent4"/>
            </a:solidFill>
            <a:prstDash val="solid"/>
            <a:round/>
            <a:headEnd type="none" w="med" len="med"/>
            <a:tailEnd type="triangle" w="lg" len="lg"/>
          </a:ln>
        </p:spPr>
      </p:cxnSp>
      <p:grpSp>
        <p:nvGrpSpPr>
          <p:cNvPr id="2772" name="Shape 2772"/>
          <p:cNvGrpSpPr/>
          <p:nvPr/>
        </p:nvGrpSpPr>
        <p:grpSpPr>
          <a:xfrm>
            <a:off x="6925639" y="2151051"/>
            <a:ext cx="1828843" cy="1219195"/>
            <a:chOff x="3946694" y="5181656"/>
            <a:chExt cx="2149305" cy="1066756"/>
          </a:xfrm>
        </p:grpSpPr>
        <p:grpSp>
          <p:nvGrpSpPr>
            <p:cNvPr id="2773" name="Shape 2773"/>
            <p:cNvGrpSpPr/>
            <p:nvPr/>
          </p:nvGrpSpPr>
          <p:grpSpPr>
            <a:xfrm>
              <a:off x="3946694" y="5181656"/>
              <a:ext cx="2149305" cy="1066756"/>
              <a:chOff x="2498894" y="2438399"/>
              <a:chExt cx="2149305" cy="1133400"/>
            </a:xfrm>
          </p:grpSpPr>
          <p:sp>
            <p:nvSpPr>
              <p:cNvPr id="2774" name="Shape 2774"/>
              <p:cNvSpPr/>
              <p:nvPr/>
            </p:nvSpPr>
            <p:spPr>
              <a:xfrm>
                <a:off x="2514600" y="2438399"/>
                <a:ext cx="2133600" cy="1133400"/>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0"/>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2775" name="Shape 2775"/>
              <p:cNvSpPr txBox="1"/>
              <p:nvPr/>
            </p:nvSpPr>
            <p:spPr>
              <a:xfrm>
                <a:off x="2498894" y="2996258"/>
                <a:ext cx="2133600" cy="486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C30026"/>
                    </a:solidFill>
                    <a:latin typeface="Arial" panose="020B0604020202020204" pitchFamily="34" charset="0"/>
                    <a:ea typeface="Trebuchet MS"/>
                    <a:cs typeface="Arial" panose="020B0604020202020204" pitchFamily="34" charset="0"/>
                    <a:sym typeface="Trebuchet MS"/>
                  </a:rPr>
                  <a:t>Generate Candidate Models</a:t>
                </a:r>
              </a:p>
            </p:txBody>
          </p:sp>
        </p:grpSp>
        <p:pic>
          <p:nvPicPr>
            <p:cNvPr id="2776" name="Shape 2776"/>
            <p:cNvPicPr preferRelativeResize="0"/>
            <p:nvPr/>
          </p:nvPicPr>
          <p:blipFill rotWithShape="1">
            <a:blip r:embed="rId6">
              <a:alphaModFix/>
            </a:blip>
            <a:srcRect/>
            <a:stretch/>
          </p:blipFill>
          <p:spPr>
            <a:xfrm rot="10800000">
              <a:off x="4191000" y="5381651"/>
              <a:ext cx="457200" cy="318600"/>
            </a:xfrm>
            <a:prstGeom prst="rect">
              <a:avLst/>
            </a:prstGeom>
            <a:noFill/>
            <a:ln>
              <a:noFill/>
            </a:ln>
          </p:spPr>
        </p:pic>
        <p:pic>
          <p:nvPicPr>
            <p:cNvPr id="2777" name="Shape 2777"/>
            <p:cNvPicPr preferRelativeResize="0"/>
            <p:nvPr/>
          </p:nvPicPr>
          <p:blipFill rotWithShape="1">
            <a:blip r:embed="rId6">
              <a:alphaModFix/>
            </a:blip>
            <a:srcRect/>
            <a:stretch/>
          </p:blipFill>
          <p:spPr>
            <a:xfrm rot="10800000">
              <a:off x="4800598" y="5381651"/>
              <a:ext cx="457200" cy="318600"/>
            </a:xfrm>
            <a:prstGeom prst="rect">
              <a:avLst/>
            </a:prstGeom>
            <a:noFill/>
            <a:ln>
              <a:noFill/>
            </a:ln>
          </p:spPr>
        </p:pic>
        <p:pic>
          <p:nvPicPr>
            <p:cNvPr id="2778" name="Shape 2778"/>
            <p:cNvPicPr preferRelativeResize="0"/>
            <p:nvPr/>
          </p:nvPicPr>
          <p:blipFill rotWithShape="1">
            <a:blip r:embed="rId6">
              <a:alphaModFix/>
            </a:blip>
            <a:srcRect/>
            <a:stretch/>
          </p:blipFill>
          <p:spPr>
            <a:xfrm rot="10800000">
              <a:off x="5334000" y="5381651"/>
              <a:ext cx="457200" cy="318600"/>
            </a:xfrm>
            <a:prstGeom prst="rect">
              <a:avLst/>
            </a:prstGeom>
            <a:noFill/>
            <a:ln>
              <a:noFill/>
            </a:ln>
          </p:spPr>
        </p:pic>
      </p:grpSp>
      <p:grpSp>
        <p:nvGrpSpPr>
          <p:cNvPr id="2779" name="Shape 2779"/>
          <p:cNvGrpSpPr/>
          <p:nvPr/>
        </p:nvGrpSpPr>
        <p:grpSpPr>
          <a:xfrm>
            <a:off x="6934189" y="3903372"/>
            <a:ext cx="1828784" cy="1219200"/>
            <a:chOff x="1143000" y="5029200"/>
            <a:chExt cx="1676400" cy="1219200"/>
          </a:xfrm>
        </p:grpSpPr>
        <p:sp>
          <p:nvSpPr>
            <p:cNvPr id="2780" name="Shape 2780"/>
            <p:cNvSpPr/>
            <p:nvPr/>
          </p:nvSpPr>
          <p:spPr>
            <a:xfrm>
              <a:off x="1143000" y="5029200"/>
              <a:ext cx="1676400" cy="1219200"/>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0"/>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pic>
          <p:nvPicPr>
            <p:cNvPr id="2781" name="Shape 2781"/>
            <p:cNvPicPr preferRelativeResize="0"/>
            <p:nvPr/>
          </p:nvPicPr>
          <p:blipFill rotWithShape="1">
            <a:blip r:embed="rId7">
              <a:alphaModFix/>
            </a:blip>
            <a:srcRect/>
            <a:stretch/>
          </p:blipFill>
          <p:spPr>
            <a:xfrm>
              <a:off x="1295400" y="5055264"/>
              <a:ext cx="1330500" cy="838200"/>
            </a:xfrm>
            <a:prstGeom prst="rect">
              <a:avLst/>
            </a:prstGeom>
            <a:noFill/>
            <a:ln>
              <a:noFill/>
            </a:ln>
          </p:spPr>
        </p:pic>
        <p:sp>
          <p:nvSpPr>
            <p:cNvPr id="2782" name="Shape 2782"/>
            <p:cNvSpPr txBox="1"/>
            <p:nvPr/>
          </p:nvSpPr>
          <p:spPr>
            <a:xfrm>
              <a:off x="1143000" y="5824623"/>
              <a:ext cx="1676400" cy="307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C30026"/>
                  </a:solidFill>
                  <a:latin typeface="Arial" panose="020B0604020202020204" pitchFamily="34" charset="0"/>
                  <a:ea typeface="Trebuchet MS"/>
                  <a:cs typeface="Arial" panose="020B0604020202020204" pitchFamily="34" charset="0"/>
                  <a:sym typeface="Trebuchet MS"/>
                </a:rPr>
                <a:t>Rank Results</a:t>
              </a:r>
            </a:p>
          </p:txBody>
        </p:sp>
      </p:grpSp>
      <p:pic>
        <p:nvPicPr>
          <p:cNvPr id="2783" name="Shape 2783"/>
          <p:cNvPicPr preferRelativeResize="0"/>
          <p:nvPr/>
        </p:nvPicPr>
        <p:blipFill rotWithShape="1">
          <a:blip r:embed="rId8">
            <a:alphaModFix/>
          </a:blip>
          <a:srcRect/>
          <a:stretch/>
        </p:blipFill>
        <p:spPr>
          <a:xfrm>
            <a:off x="762000" y="4436772"/>
            <a:ext cx="1371600" cy="725400"/>
          </a:xfrm>
          <a:prstGeom prst="rect">
            <a:avLst/>
          </a:prstGeom>
          <a:noFill/>
          <a:ln>
            <a:noFill/>
          </a:ln>
        </p:spPr>
      </p:pic>
      <p:grpSp>
        <p:nvGrpSpPr>
          <p:cNvPr id="2784" name="Shape 2784"/>
          <p:cNvGrpSpPr/>
          <p:nvPr/>
        </p:nvGrpSpPr>
        <p:grpSpPr>
          <a:xfrm>
            <a:off x="448559" y="4360572"/>
            <a:ext cx="2057400" cy="1219200"/>
            <a:chOff x="381000" y="5334000"/>
            <a:chExt cx="2057400" cy="1219200"/>
          </a:xfrm>
        </p:grpSpPr>
        <p:sp>
          <p:nvSpPr>
            <p:cNvPr id="2785" name="Shape 2785"/>
            <p:cNvSpPr/>
            <p:nvPr/>
          </p:nvSpPr>
          <p:spPr>
            <a:xfrm>
              <a:off x="381000" y="5334000"/>
              <a:ext cx="2057400" cy="1219200"/>
            </a:xfrm>
            <a:prstGeom prst="ellipse">
              <a:avLst/>
            </a:prstGeom>
            <a:noFill/>
            <a:ln w="9525" cap="flat" cmpd="sng">
              <a:solidFill>
                <a:srgbClr val="FF6600"/>
              </a:solidFill>
              <a:prstDash val="solid"/>
              <a:round/>
              <a:headEnd type="none" w="med" len="med"/>
              <a:tailEnd type="none" w="med" len="med"/>
            </a:ln>
            <a:effectLst>
              <a:outerShdw blurRad="39999" dist="23000" dir="5400000" rotWithShape="0">
                <a:srgbClr val="000000">
                  <a:alpha val="34900"/>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a:solidFill>
                  <a:srgbClr val="464653"/>
                </a:solidFill>
                <a:latin typeface="Times New Roman"/>
                <a:ea typeface="Times New Roman"/>
                <a:cs typeface="Times New Roman"/>
                <a:sym typeface="Times New Roman"/>
              </a:endParaRPr>
            </a:p>
          </p:txBody>
        </p:sp>
        <p:sp>
          <p:nvSpPr>
            <p:cNvPr id="2786" name="Shape 2786"/>
            <p:cNvSpPr txBox="1"/>
            <p:nvPr/>
          </p:nvSpPr>
          <p:spPr>
            <a:xfrm>
              <a:off x="475675" y="6096000"/>
              <a:ext cx="1828800" cy="307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Linked Open Data</a:t>
              </a:r>
            </a:p>
          </p:txBody>
        </p:sp>
      </p:grpSp>
      <p:cxnSp>
        <p:nvCxnSpPr>
          <p:cNvPr id="2787" name="Shape 2787"/>
          <p:cNvCxnSpPr>
            <a:stCxn id="2754" idx="0"/>
            <a:endCxn id="2774" idx="0"/>
          </p:cNvCxnSpPr>
          <p:nvPr/>
        </p:nvCxnSpPr>
        <p:spPr>
          <a:xfrm rot="-5400000" flipH="1">
            <a:off x="5804759" y="109272"/>
            <a:ext cx="600" cy="4083600"/>
          </a:xfrm>
          <a:prstGeom prst="bentConnector3">
            <a:avLst>
              <a:gd name="adj1" fmla="val -37041667"/>
            </a:avLst>
          </a:prstGeom>
          <a:solidFill>
            <a:srgbClr val="00B8FF"/>
          </a:solidFill>
          <a:ln w="19050" cap="flat" cmpd="sng">
            <a:solidFill>
              <a:schemeClr val="accent4"/>
            </a:solidFill>
            <a:prstDash val="solid"/>
            <a:round/>
            <a:headEnd type="none" w="med" len="med"/>
            <a:tailEnd type="triangle" w="lg" len="lg"/>
          </a:ln>
        </p:spPr>
      </p:cxnSp>
      <p:pic>
        <p:nvPicPr>
          <p:cNvPr id="2788" name="Shape 2788"/>
          <p:cNvPicPr preferRelativeResize="0"/>
          <p:nvPr/>
        </p:nvPicPr>
        <p:blipFill rotWithShape="1">
          <a:blip r:embed="rId9">
            <a:alphaModFix/>
          </a:blip>
          <a:srcRect t="51293" b="7254"/>
          <a:stretch/>
        </p:blipFill>
        <p:spPr>
          <a:xfrm>
            <a:off x="727364" y="1836635"/>
            <a:ext cx="1447800" cy="390300"/>
          </a:xfrm>
          <a:prstGeom prst="rect">
            <a:avLst/>
          </a:prstGeom>
          <a:noFill/>
          <a:ln>
            <a:noFill/>
          </a:ln>
        </p:spPr>
      </p:pic>
      <p:grpSp>
        <p:nvGrpSpPr>
          <p:cNvPr id="2789" name="Shape 2789"/>
          <p:cNvGrpSpPr/>
          <p:nvPr/>
        </p:nvGrpSpPr>
        <p:grpSpPr>
          <a:xfrm>
            <a:off x="2895600" y="3979572"/>
            <a:ext cx="1752600" cy="1219223"/>
            <a:chOff x="2895600" y="4572000"/>
            <a:chExt cx="1752600" cy="1219223"/>
          </a:xfrm>
        </p:grpSpPr>
        <p:grpSp>
          <p:nvGrpSpPr>
            <p:cNvPr id="2790" name="Shape 2790"/>
            <p:cNvGrpSpPr/>
            <p:nvPr/>
          </p:nvGrpSpPr>
          <p:grpSpPr>
            <a:xfrm>
              <a:off x="2895600" y="4572000"/>
              <a:ext cx="1752600" cy="1219223"/>
              <a:chOff x="3048000" y="4876800"/>
              <a:chExt cx="1752600" cy="1219223"/>
            </a:xfrm>
          </p:grpSpPr>
          <p:sp>
            <p:nvSpPr>
              <p:cNvPr id="2791" name="Shape 2791"/>
              <p:cNvSpPr/>
              <p:nvPr/>
            </p:nvSpPr>
            <p:spPr>
              <a:xfrm>
                <a:off x="3124200" y="4876800"/>
                <a:ext cx="1600200" cy="1219200"/>
              </a:xfrm>
              <a:prstGeom prst="roundRect">
                <a:avLst>
                  <a:gd name="adj" fmla="val 16667"/>
                </a:avLst>
              </a:prstGeom>
              <a:solidFill>
                <a:schemeClr val="lt1"/>
              </a:solidFill>
              <a:ln w="9525" cap="flat" cmpd="sng">
                <a:solidFill>
                  <a:srgbClr val="FF6600"/>
                </a:solidFill>
                <a:prstDash val="solid"/>
                <a:round/>
                <a:headEnd type="none" w="med" len="med"/>
                <a:tailEnd type="none" w="med" len="med"/>
              </a:ln>
              <a:effectLst>
                <a:outerShdw blurRad="39999" dist="23000" dir="5400000" rotWithShape="0">
                  <a:srgbClr val="000000">
                    <a:alpha val="34900"/>
                  </a:srgbClr>
                </a:outerShdw>
              </a:effectLst>
            </p:spPr>
            <p:txBody>
              <a:bodyPr lIns="0" tIns="0" rIns="0" bIns="0" anchor="ctr" anchorCtr="0">
                <a:noAutofit/>
              </a:bodyPr>
              <a:lstStyle/>
              <a:p>
                <a:pPr marL="0" marR="0" lvl="0" indent="0" algn="ctr" rtl="0">
                  <a:spcBef>
                    <a:spcPts val="0"/>
                  </a:spcBef>
                  <a:spcAft>
                    <a:spcPts val="0"/>
                  </a:spcAft>
                  <a:buNone/>
                </a:pPr>
                <a:endParaRPr sz="1600">
                  <a:solidFill>
                    <a:srgbClr val="464653"/>
                  </a:solidFill>
                  <a:latin typeface="Arial"/>
                  <a:ea typeface="Arial"/>
                  <a:cs typeface="Arial"/>
                  <a:sym typeface="Arial"/>
                </a:endParaRPr>
              </a:p>
            </p:txBody>
          </p:sp>
          <p:sp>
            <p:nvSpPr>
              <p:cNvPr id="2792" name="Shape 2792"/>
              <p:cNvSpPr txBox="1"/>
              <p:nvPr/>
            </p:nvSpPr>
            <p:spPr>
              <a:xfrm>
                <a:off x="3048000" y="5788223"/>
                <a:ext cx="1752600" cy="307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dirty="0">
                    <a:solidFill>
                      <a:srgbClr val="D10202"/>
                    </a:solidFill>
                    <a:latin typeface="Arial" panose="020B0604020202020204" pitchFamily="34" charset="0"/>
                    <a:ea typeface="Trebuchet MS"/>
                    <a:cs typeface="Arial" panose="020B0604020202020204" pitchFamily="34" charset="0"/>
                    <a:sym typeface="Trebuchet MS"/>
                  </a:rPr>
                  <a:t>Extract Patterns</a:t>
                </a:r>
              </a:p>
            </p:txBody>
          </p:sp>
        </p:grpSp>
        <p:pic>
          <p:nvPicPr>
            <p:cNvPr id="2793" name="Shape 2793"/>
            <p:cNvPicPr preferRelativeResize="0"/>
            <p:nvPr/>
          </p:nvPicPr>
          <p:blipFill rotWithShape="1">
            <a:blip r:embed="rId10">
              <a:alphaModFix/>
            </a:blip>
            <a:srcRect/>
            <a:stretch/>
          </p:blipFill>
          <p:spPr>
            <a:xfrm>
              <a:off x="3006434" y="4942941"/>
              <a:ext cx="538200" cy="467400"/>
            </a:xfrm>
            <a:prstGeom prst="rect">
              <a:avLst/>
            </a:prstGeom>
            <a:noFill/>
            <a:ln>
              <a:noFill/>
            </a:ln>
          </p:spPr>
        </p:pic>
        <p:pic>
          <p:nvPicPr>
            <p:cNvPr id="2794" name="Shape 2794"/>
            <p:cNvPicPr preferRelativeResize="0"/>
            <p:nvPr/>
          </p:nvPicPr>
          <p:blipFill rotWithShape="1">
            <a:blip r:embed="rId10">
              <a:alphaModFix/>
            </a:blip>
            <a:srcRect/>
            <a:stretch/>
          </p:blipFill>
          <p:spPr>
            <a:xfrm>
              <a:off x="3387435" y="4638141"/>
              <a:ext cx="538200" cy="467400"/>
            </a:xfrm>
            <a:prstGeom prst="rect">
              <a:avLst/>
            </a:prstGeom>
            <a:noFill/>
            <a:ln>
              <a:noFill/>
            </a:ln>
          </p:spPr>
        </p:pic>
        <p:pic>
          <p:nvPicPr>
            <p:cNvPr id="2795" name="Shape 2795"/>
            <p:cNvPicPr preferRelativeResize="0"/>
            <p:nvPr/>
          </p:nvPicPr>
          <p:blipFill rotWithShape="1">
            <a:blip r:embed="rId10">
              <a:alphaModFix/>
            </a:blip>
            <a:srcRect/>
            <a:stretch/>
          </p:blipFill>
          <p:spPr>
            <a:xfrm>
              <a:off x="3920835" y="5019141"/>
              <a:ext cx="538200" cy="467400"/>
            </a:xfrm>
            <a:prstGeom prst="rect">
              <a:avLst/>
            </a:prstGeom>
            <a:noFill/>
            <a:ln>
              <a:noFill/>
            </a:ln>
          </p:spPr>
        </p:pic>
      </p:grpSp>
      <p:cxnSp>
        <p:nvCxnSpPr>
          <p:cNvPr id="2796" name="Shape 2796"/>
          <p:cNvCxnSpPr>
            <a:stCxn id="2791" idx="3"/>
            <a:endCxn id="2767" idx="2"/>
          </p:cNvCxnSpPr>
          <p:nvPr/>
        </p:nvCxnSpPr>
        <p:spPr>
          <a:xfrm rot="10800000" flipH="1">
            <a:off x="4572000" y="3369972"/>
            <a:ext cx="1172400" cy="1219200"/>
          </a:xfrm>
          <a:prstGeom prst="bentConnector2">
            <a:avLst/>
          </a:prstGeom>
          <a:solidFill>
            <a:srgbClr val="00B8FF"/>
          </a:solidFill>
          <a:ln w="19050" cap="flat" cmpd="sng">
            <a:solidFill>
              <a:schemeClr val="accent4"/>
            </a:solidFill>
            <a:prstDash val="solid"/>
            <a:round/>
            <a:headEnd type="none" w="med" len="med"/>
            <a:tailEnd type="triangle" w="lg" len="lg"/>
          </a:ln>
        </p:spPr>
      </p:cxnSp>
      <p:sp>
        <p:nvSpPr>
          <p:cNvPr id="2" name="Rectangle 1">
            <a:extLst>
              <a:ext uri="{FF2B5EF4-FFF2-40B4-BE49-F238E27FC236}">
                <a16:creationId xmlns:a16="http://schemas.microsoft.com/office/drawing/2014/main" id="{B1DB0C43-F107-8245-B7CA-D237FD9912A8}"/>
              </a:ext>
            </a:extLst>
          </p:cNvPr>
          <p:cNvSpPr/>
          <p:nvPr/>
        </p:nvSpPr>
        <p:spPr>
          <a:xfrm>
            <a:off x="351539" y="6222749"/>
            <a:ext cx="8593321" cy="523220"/>
          </a:xfrm>
          <a:prstGeom prst="rect">
            <a:avLst/>
          </a:prstGeom>
          <a:ln>
            <a:solidFill>
              <a:schemeClr val="accent1"/>
            </a:solidFill>
          </a:ln>
        </p:spPr>
        <p:txBody>
          <a:bodyPr wrap="square">
            <a:spAutoFit/>
          </a:bodyPr>
          <a:lstStyle/>
          <a:p>
            <a:r>
              <a:rPr lang="en-US" dirty="0" err="1"/>
              <a:t>Taheriyan</a:t>
            </a:r>
            <a:r>
              <a:rPr lang="en-US" dirty="0"/>
              <a:t>, M.; </a:t>
            </a:r>
            <a:r>
              <a:rPr lang="en-US" dirty="0" err="1"/>
              <a:t>Knoblock</a:t>
            </a:r>
            <a:r>
              <a:rPr lang="en-US" dirty="0"/>
              <a:t>, C.; </a:t>
            </a:r>
            <a:r>
              <a:rPr lang="en-US" dirty="0" err="1"/>
              <a:t>Szekely</a:t>
            </a:r>
            <a:r>
              <a:rPr lang="en-US" dirty="0"/>
              <a:t>, P.; and Ambite, J. L. Leveraging Linked Data to Discover Semantic Relations within Data Sources. In 15th International Semantic Web Conference (ISWC), 2016.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Shape 2801"/>
          <p:cNvSpPr txBox="1"/>
          <p:nvPr/>
        </p:nvSpPr>
        <p:spPr>
          <a:xfrm>
            <a:off x="1143000" y="3928225"/>
            <a:ext cx="77637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Extract schema-level graph patterns from LD</a:t>
            </a:r>
          </a:p>
        </p:txBody>
      </p:sp>
      <p:sp>
        <p:nvSpPr>
          <p:cNvPr id="2802" name="Shape 2802"/>
          <p:cNvSpPr txBox="1">
            <a:spLocks noGrp="1"/>
          </p:cNvSpPr>
          <p:nvPr>
            <p:ph type="title"/>
          </p:nvPr>
        </p:nvSpPr>
        <p:spPr>
          <a:xfrm>
            <a:off x="304800" y="152400"/>
            <a:ext cx="8534400" cy="6858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p:txBody>
      </p:sp>
      <p:sp>
        <p:nvSpPr>
          <p:cNvPr id="2803" name="Shape 2803"/>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82</a:t>
            </a:fld>
            <a:endParaRPr lang="en-US" sz="1200">
              <a:solidFill>
                <a:srgbClr val="D10202"/>
              </a:solidFill>
              <a:latin typeface="Arial"/>
              <a:ea typeface="Arial"/>
              <a:cs typeface="Arial"/>
              <a:sym typeface="Arial"/>
            </a:endParaRPr>
          </a:p>
        </p:txBody>
      </p:sp>
      <p:sp>
        <p:nvSpPr>
          <p:cNvPr id="2804" name="Shape 2804"/>
          <p:cNvSpPr txBox="1"/>
          <p:nvPr/>
        </p:nvSpPr>
        <p:spPr>
          <a:xfrm>
            <a:off x="533400" y="1783140"/>
            <a:ext cx="7467600" cy="1569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Target source (S)</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Domain Ontologies (O)</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Semantic labels of S</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Linked Data (in the same domain)</a:t>
            </a:r>
          </a:p>
        </p:txBody>
      </p:sp>
      <p:sp>
        <p:nvSpPr>
          <p:cNvPr id="2805" name="Shape 2805"/>
          <p:cNvSpPr txBox="1"/>
          <p:nvPr/>
        </p:nvSpPr>
        <p:spPr>
          <a:xfrm>
            <a:off x="1143000" y="4542289"/>
            <a:ext cx="79248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Construct a graph from LD patterns and the ontology</a:t>
            </a:r>
          </a:p>
        </p:txBody>
      </p:sp>
      <p:sp>
        <p:nvSpPr>
          <p:cNvPr id="2806" name="Shape 2806"/>
          <p:cNvSpPr txBox="1"/>
          <p:nvPr/>
        </p:nvSpPr>
        <p:spPr>
          <a:xfrm>
            <a:off x="1143000" y="5177135"/>
            <a:ext cx="70104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and rank semantic models </a:t>
            </a:r>
          </a:p>
        </p:txBody>
      </p:sp>
      <p:sp>
        <p:nvSpPr>
          <p:cNvPr id="2807" name="Shape 2807"/>
          <p:cNvSpPr/>
          <p:nvPr/>
        </p:nvSpPr>
        <p:spPr>
          <a:xfrm>
            <a:off x="685800" y="4008889"/>
            <a:ext cx="304800" cy="304800"/>
          </a:xfrm>
          <a:prstGeom prst="ellipse">
            <a:avLst/>
          </a:prstGeom>
          <a:solidFill>
            <a:srgbClr val="0000FF"/>
          </a:solid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1" i="0" u="none" strike="noStrike" cap="none">
                <a:solidFill>
                  <a:schemeClr val="lt1"/>
                </a:solidFill>
                <a:latin typeface="Arial"/>
                <a:ea typeface="Arial"/>
                <a:cs typeface="Arial"/>
                <a:sym typeface="Arial"/>
              </a:rPr>
              <a:t>1</a:t>
            </a:r>
          </a:p>
        </p:txBody>
      </p:sp>
      <p:sp>
        <p:nvSpPr>
          <p:cNvPr id="2808" name="Shape 2808"/>
          <p:cNvSpPr/>
          <p:nvPr/>
        </p:nvSpPr>
        <p:spPr>
          <a:xfrm>
            <a:off x="685800" y="4639119"/>
            <a:ext cx="304800" cy="304800"/>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2</a:t>
            </a:r>
          </a:p>
        </p:txBody>
      </p:sp>
      <p:sp>
        <p:nvSpPr>
          <p:cNvPr id="2809" name="Shape 2809"/>
          <p:cNvSpPr/>
          <p:nvPr/>
        </p:nvSpPr>
        <p:spPr>
          <a:xfrm>
            <a:off x="685800" y="5269344"/>
            <a:ext cx="304800" cy="304800"/>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3</a:t>
            </a:r>
          </a:p>
        </p:txBody>
      </p:sp>
      <p:sp>
        <p:nvSpPr>
          <p:cNvPr id="2810" name="Shape 2810"/>
          <p:cNvSpPr txBox="1"/>
          <p:nvPr/>
        </p:nvSpPr>
        <p:spPr>
          <a:xfrm>
            <a:off x="657256" y="1276290"/>
            <a:ext cx="11715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Input</a:t>
            </a:r>
          </a:p>
        </p:txBody>
      </p:sp>
      <p:sp>
        <p:nvSpPr>
          <p:cNvPr id="2811" name="Shape 2811"/>
          <p:cNvSpPr txBox="1"/>
          <p:nvPr/>
        </p:nvSpPr>
        <p:spPr>
          <a:xfrm>
            <a:off x="5181600" y="1752600"/>
            <a:ext cx="3886200" cy="83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11628F"/>
                </a:solidFill>
                <a:latin typeface="Arial" panose="020B0604020202020204" pitchFamily="34" charset="0"/>
                <a:ea typeface="Trebuchet MS"/>
                <a:cs typeface="Arial" panose="020B0604020202020204" pitchFamily="34" charset="0"/>
                <a:sym typeface="Trebuchet MS"/>
              </a:rPr>
              <a:t>A ranked set of semantic models for S</a:t>
            </a:r>
          </a:p>
        </p:txBody>
      </p:sp>
      <p:sp>
        <p:nvSpPr>
          <p:cNvPr id="2812" name="Shape 2812"/>
          <p:cNvSpPr txBox="1"/>
          <p:nvPr/>
        </p:nvSpPr>
        <p:spPr>
          <a:xfrm>
            <a:off x="5229257" y="1276290"/>
            <a:ext cx="11715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Output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sp>
        <p:nvSpPr>
          <p:cNvPr id="2817" name="Shape 2817"/>
          <p:cNvSpPr/>
          <p:nvPr/>
        </p:nvSpPr>
        <p:spPr>
          <a:xfrm>
            <a:off x="1089900" y="3897750"/>
            <a:ext cx="6442800" cy="533400"/>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2818" name="Shape 2818"/>
          <p:cNvSpPr txBox="1">
            <a:spLocks noGrp="1"/>
          </p:cNvSpPr>
          <p:nvPr>
            <p:ph type="title"/>
          </p:nvPr>
        </p:nvSpPr>
        <p:spPr>
          <a:xfrm>
            <a:off x="304800" y="152400"/>
            <a:ext cx="8534400" cy="6858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p:txBody>
      </p:sp>
      <p:sp>
        <p:nvSpPr>
          <p:cNvPr id="2819" name="Shape 2819"/>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83</a:t>
            </a:fld>
            <a:endParaRPr lang="en-US" sz="1200">
              <a:solidFill>
                <a:srgbClr val="D10202"/>
              </a:solidFill>
              <a:latin typeface="Arial"/>
              <a:ea typeface="Arial"/>
              <a:cs typeface="Arial"/>
              <a:sym typeface="Arial"/>
            </a:endParaRPr>
          </a:p>
        </p:txBody>
      </p:sp>
      <p:sp>
        <p:nvSpPr>
          <p:cNvPr id="2820" name="Shape 2820"/>
          <p:cNvSpPr txBox="1"/>
          <p:nvPr/>
        </p:nvSpPr>
        <p:spPr>
          <a:xfrm>
            <a:off x="1143000" y="3928225"/>
            <a:ext cx="6553200" cy="461700"/>
          </a:xfrm>
          <a:prstGeom prst="rect">
            <a:avLst/>
          </a:prstGeom>
          <a:noFill/>
          <a:ln>
            <a:noFill/>
          </a:ln>
        </p:spPr>
        <p:txBody>
          <a:bodyPr lIns="91425" tIns="45700" rIns="91425" bIns="45700" anchor="t" anchorCtr="0">
            <a:noAutofit/>
          </a:bodyPr>
          <a:lstStyle/>
          <a:p>
            <a:pPr lvl="0" rtl="0">
              <a:spcBef>
                <a:spcPts val="0"/>
              </a:spcBef>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Extract schema-level graph patterns from LD</a:t>
            </a:r>
          </a:p>
        </p:txBody>
      </p:sp>
      <p:sp>
        <p:nvSpPr>
          <p:cNvPr id="2821" name="Shape 2821"/>
          <p:cNvSpPr txBox="1"/>
          <p:nvPr/>
        </p:nvSpPr>
        <p:spPr>
          <a:xfrm>
            <a:off x="533400" y="1783140"/>
            <a:ext cx="7467600" cy="1569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Target source (S)</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Domain Ontologies (O)</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Semantic labels of S</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Linked Data (in the same domain)</a:t>
            </a:r>
          </a:p>
        </p:txBody>
      </p:sp>
      <p:sp>
        <p:nvSpPr>
          <p:cNvPr id="2822" name="Shape 2822"/>
          <p:cNvSpPr txBox="1"/>
          <p:nvPr/>
        </p:nvSpPr>
        <p:spPr>
          <a:xfrm>
            <a:off x="1143000" y="4542289"/>
            <a:ext cx="79248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Construct a graph from LD patterns and the ontology</a:t>
            </a:r>
          </a:p>
        </p:txBody>
      </p:sp>
      <p:sp>
        <p:nvSpPr>
          <p:cNvPr id="2823" name="Shape 2823"/>
          <p:cNvSpPr txBox="1"/>
          <p:nvPr/>
        </p:nvSpPr>
        <p:spPr>
          <a:xfrm>
            <a:off x="1143000" y="5177135"/>
            <a:ext cx="70104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and rank semantic models </a:t>
            </a:r>
          </a:p>
        </p:txBody>
      </p:sp>
      <p:sp>
        <p:nvSpPr>
          <p:cNvPr id="2824" name="Shape 2824"/>
          <p:cNvSpPr/>
          <p:nvPr/>
        </p:nvSpPr>
        <p:spPr>
          <a:xfrm>
            <a:off x="685800" y="4008889"/>
            <a:ext cx="304800" cy="304800"/>
          </a:xfrm>
          <a:prstGeom prst="ellipse">
            <a:avLst/>
          </a:prstGeom>
          <a:solidFill>
            <a:srgbClr val="0000FF"/>
          </a:solid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1" i="0" u="none" strike="noStrike" cap="none">
                <a:solidFill>
                  <a:schemeClr val="lt1"/>
                </a:solidFill>
                <a:latin typeface="Arial"/>
                <a:ea typeface="Arial"/>
                <a:cs typeface="Arial"/>
                <a:sym typeface="Arial"/>
              </a:rPr>
              <a:t>1</a:t>
            </a:r>
          </a:p>
        </p:txBody>
      </p:sp>
      <p:sp>
        <p:nvSpPr>
          <p:cNvPr id="2825" name="Shape 2825"/>
          <p:cNvSpPr/>
          <p:nvPr/>
        </p:nvSpPr>
        <p:spPr>
          <a:xfrm>
            <a:off x="685800" y="4639119"/>
            <a:ext cx="304800" cy="304800"/>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2</a:t>
            </a:r>
          </a:p>
        </p:txBody>
      </p:sp>
      <p:sp>
        <p:nvSpPr>
          <p:cNvPr id="2826" name="Shape 2826"/>
          <p:cNvSpPr/>
          <p:nvPr/>
        </p:nvSpPr>
        <p:spPr>
          <a:xfrm>
            <a:off x="685800" y="5269344"/>
            <a:ext cx="304800" cy="304800"/>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3</a:t>
            </a:r>
          </a:p>
        </p:txBody>
      </p:sp>
      <p:sp>
        <p:nvSpPr>
          <p:cNvPr id="2827" name="Shape 2827"/>
          <p:cNvSpPr txBox="1"/>
          <p:nvPr/>
        </p:nvSpPr>
        <p:spPr>
          <a:xfrm>
            <a:off x="657256" y="1276290"/>
            <a:ext cx="11715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Input</a:t>
            </a:r>
          </a:p>
        </p:txBody>
      </p:sp>
      <p:sp>
        <p:nvSpPr>
          <p:cNvPr id="2828" name="Shape 2828"/>
          <p:cNvSpPr txBox="1"/>
          <p:nvPr/>
        </p:nvSpPr>
        <p:spPr>
          <a:xfrm>
            <a:off x="5181600" y="1752600"/>
            <a:ext cx="3886200" cy="83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11628F"/>
                </a:solidFill>
                <a:latin typeface="Arial" panose="020B0604020202020204" pitchFamily="34" charset="0"/>
                <a:ea typeface="Trebuchet MS"/>
                <a:cs typeface="Arial" panose="020B0604020202020204" pitchFamily="34" charset="0"/>
                <a:sym typeface="Trebuchet MS"/>
              </a:rPr>
              <a:t>A ranked set of semantic models for S</a:t>
            </a:r>
          </a:p>
        </p:txBody>
      </p:sp>
      <p:sp>
        <p:nvSpPr>
          <p:cNvPr id="2829" name="Shape 2829"/>
          <p:cNvSpPr txBox="1"/>
          <p:nvPr/>
        </p:nvSpPr>
        <p:spPr>
          <a:xfrm>
            <a:off x="5229257" y="1276290"/>
            <a:ext cx="11715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Output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Shape 2834"/>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dirty="0"/>
              <a:t>Schema-Level </a:t>
            </a:r>
            <a:r>
              <a:rPr lang="en-US" sz="4000" u="none" strike="noStrike" cap="none" dirty="0">
                <a:solidFill>
                  <a:srgbClr val="D10202"/>
                </a:solidFill>
                <a:sym typeface="Helvetica Neue"/>
              </a:rPr>
              <a:t>LD Patterns</a:t>
            </a:r>
          </a:p>
        </p:txBody>
      </p:sp>
      <p:sp>
        <p:nvSpPr>
          <p:cNvPr id="2835" name="Shape 2835"/>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84</a:t>
            </a:fld>
            <a:endParaRPr lang="en-US" sz="1200">
              <a:solidFill>
                <a:srgbClr val="D10202"/>
              </a:solidFill>
              <a:latin typeface="Arial"/>
              <a:ea typeface="Arial"/>
              <a:cs typeface="Arial"/>
              <a:sym typeface="Arial"/>
            </a:endParaRPr>
          </a:p>
        </p:txBody>
      </p:sp>
      <p:sp>
        <p:nvSpPr>
          <p:cNvPr id="2836" name="Shape 2836"/>
          <p:cNvSpPr/>
          <p:nvPr/>
        </p:nvSpPr>
        <p:spPr>
          <a:xfrm>
            <a:off x="110834" y="1209745"/>
            <a:ext cx="2286000" cy="606000"/>
          </a:xfrm>
          <a:prstGeom prst="ellipse">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../person-institution/57551</a:t>
            </a:r>
          </a:p>
        </p:txBody>
      </p:sp>
      <p:sp>
        <p:nvSpPr>
          <p:cNvPr id="2837" name="Shape 2837"/>
          <p:cNvSpPr/>
          <p:nvPr/>
        </p:nvSpPr>
        <p:spPr>
          <a:xfrm>
            <a:off x="3158834" y="1362104"/>
            <a:ext cx="1752600" cy="303000"/>
          </a:xfrm>
          <a:prstGeom prst="ellipse">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E21_Person</a:t>
            </a:r>
          </a:p>
        </p:txBody>
      </p:sp>
      <p:sp>
        <p:nvSpPr>
          <p:cNvPr id="2838" name="Shape 2838"/>
          <p:cNvSpPr txBox="1"/>
          <p:nvPr/>
        </p:nvSpPr>
        <p:spPr>
          <a:xfrm>
            <a:off x="2396834" y="1219200"/>
            <a:ext cx="6879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rdf:type</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839" name="Shape 2839"/>
          <p:cNvSpPr/>
          <p:nvPr/>
        </p:nvSpPr>
        <p:spPr>
          <a:xfrm>
            <a:off x="3082634" y="2070556"/>
            <a:ext cx="1752600" cy="215400"/>
          </a:xfrm>
          <a:prstGeom prst="rect">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Thomas </a:t>
            </a:r>
            <a:r>
              <a:rPr lang="en-US" sz="1400" dirty="0" err="1">
                <a:solidFill>
                  <a:schemeClr val="dk1"/>
                </a:solidFill>
                <a:latin typeface="Arial" panose="020B0604020202020204" pitchFamily="34" charset="0"/>
                <a:ea typeface="Trebuchet MS"/>
                <a:cs typeface="Arial" panose="020B0604020202020204" pitchFamily="34" charset="0"/>
                <a:sym typeface="Trebuchet MS"/>
              </a:rPr>
              <a:t>Burgon</a:t>
            </a:r>
            <a:endParaRPr lang="en-US" sz="1400" dirty="0">
              <a:solidFill>
                <a:schemeClr val="dk1"/>
              </a:solidFill>
              <a:latin typeface="Arial" panose="020B0604020202020204" pitchFamily="34" charset="0"/>
              <a:ea typeface="Trebuchet MS"/>
              <a:cs typeface="Arial" panose="020B0604020202020204" pitchFamily="34" charset="0"/>
              <a:sym typeface="Trebuchet MS"/>
            </a:endParaRPr>
          </a:p>
        </p:txBody>
      </p:sp>
      <p:cxnSp>
        <p:nvCxnSpPr>
          <p:cNvPr id="2840" name="Shape 2840"/>
          <p:cNvCxnSpPr>
            <a:stCxn id="2836" idx="6"/>
            <a:endCxn id="2837" idx="2"/>
          </p:cNvCxnSpPr>
          <p:nvPr/>
        </p:nvCxnSpPr>
        <p:spPr>
          <a:xfrm>
            <a:off x="2396834" y="1512745"/>
            <a:ext cx="762000" cy="900"/>
          </a:xfrm>
          <a:prstGeom prst="bentConnector3">
            <a:avLst>
              <a:gd name="adj1" fmla="val 50000"/>
            </a:avLst>
          </a:prstGeom>
          <a:solidFill>
            <a:srgbClr val="00B8FF"/>
          </a:solidFill>
          <a:ln w="9525" cap="flat" cmpd="sng">
            <a:solidFill>
              <a:schemeClr val="dk1"/>
            </a:solidFill>
            <a:prstDash val="solid"/>
            <a:round/>
            <a:headEnd type="none" w="med" len="med"/>
            <a:tailEnd type="stealth" w="lg" len="lg"/>
          </a:ln>
        </p:spPr>
      </p:cxnSp>
      <p:cxnSp>
        <p:nvCxnSpPr>
          <p:cNvPr id="2841" name="Shape 2841"/>
          <p:cNvCxnSpPr>
            <a:stCxn id="2836" idx="4"/>
            <a:endCxn id="2839" idx="1"/>
          </p:cNvCxnSpPr>
          <p:nvPr/>
        </p:nvCxnSpPr>
        <p:spPr>
          <a:xfrm rot="-5400000" flipH="1">
            <a:off x="1987034" y="1082545"/>
            <a:ext cx="362400" cy="1828800"/>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42" name="Shape 2842"/>
          <p:cNvSpPr txBox="1"/>
          <p:nvPr/>
        </p:nvSpPr>
        <p:spPr>
          <a:xfrm>
            <a:off x="1636725" y="1899681"/>
            <a:ext cx="1168499"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skos:prefLabel</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843" name="Shape 2843"/>
          <p:cNvSpPr/>
          <p:nvPr/>
        </p:nvSpPr>
        <p:spPr>
          <a:xfrm>
            <a:off x="1711034" y="2438400"/>
            <a:ext cx="2819400" cy="606000"/>
          </a:xfrm>
          <a:prstGeom prst="ellipse">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../person-institution/57551/birth</a:t>
            </a:r>
          </a:p>
        </p:txBody>
      </p:sp>
      <p:cxnSp>
        <p:nvCxnSpPr>
          <p:cNvPr id="2844" name="Shape 2844"/>
          <p:cNvCxnSpPr>
            <a:stCxn id="2836" idx="4"/>
            <a:endCxn id="2843" idx="2"/>
          </p:cNvCxnSpPr>
          <p:nvPr/>
        </p:nvCxnSpPr>
        <p:spPr>
          <a:xfrm rot="-5400000" flipH="1">
            <a:off x="1019534" y="2050045"/>
            <a:ext cx="925800" cy="457199"/>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45" name="Shape 2845"/>
          <p:cNvSpPr txBox="1"/>
          <p:nvPr/>
        </p:nvSpPr>
        <p:spPr>
          <a:xfrm>
            <a:off x="415635" y="2756356"/>
            <a:ext cx="1192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P98i_was_born</a:t>
            </a:r>
          </a:p>
        </p:txBody>
      </p:sp>
      <p:sp>
        <p:nvSpPr>
          <p:cNvPr id="2846" name="Shape 2846"/>
          <p:cNvSpPr/>
          <p:nvPr/>
        </p:nvSpPr>
        <p:spPr>
          <a:xfrm>
            <a:off x="4759035" y="3240346"/>
            <a:ext cx="2895600" cy="606000"/>
          </a:xfrm>
          <a:prstGeom prst="ellipse">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../person-institution/57551/birth/date</a:t>
            </a:r>
          </a:p>
        </p:txBody>
      </p:sp>
      <p:cxnSp>
        <p:nvCxnSpPr>
          <p:cNvPr id="2847" name="Shape 2847"/>
          <p:cNvCxnSpPr>
            <a:stCxn id="2843" idx="4"/>
            <a:endCxn id="2846" idx="2"/>
          </p:cNvCxnSpPr>
          <p:nvPr/>
        </p:nvCxnSpPr>
        <p:spPr>
          <a:xfrm rot="-5400000" flipH="1">
            <a:off x="3690434" y="2474700"/>
            <a:ext cx="498900" cy="1638300"/>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48" name="Shape 2848"/>
          <p:cNvSpPr txBox="1"/>
          <p:nvPr/>
        </p:nvSpPr>
        <p:spPr>
          <a:xfrm>
            <a:off x="3235034" y="3276600"/>
            <a:ext cx="14481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P4_has_time-span</a:t>
            </a:r>
          </a:p>
        </p:txBody>
      </p:sp>
      <p:sp>
        <p:nvSpPr>
          <p:cNvPr id="2849" name="Shape 2849"/>
          <p:cNvSpPr/>
          <p:nvPr/>
        </p:nvSpPr>
        <p:spPr>
          <a:xfrm>
            <a:off x="5444835" y="2592644"/>
            <a:ext cx="1905000" cy="303000"/>
          </a:xfrm>
          <a:prstGeom prst="ellipse">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E67_Birth</a:t>
            </a:r>
          </a:p>
        </p:txBody>
      </p:sp>
      <p:cxnSp>
        <p:nvCxnSpPr>
          <p:cNvPr id="2850" name="Shape 2850"/>
          <p:cNvCxnSpPr>
            <a:stCxn id="2843" idx="6"/>
            <a:endCxn id="2849" idx="2"/>
          </p:cNvCxnSpPr>
          <p:nvPr/>
        </p:nvCxnSpPr>
        <p:spPr>
          <a:xfrm>
            <a:off x="4530434" y="2741400"/>
            <a:ext cx="914400" cy="2700"/>
          </a:xfrm>
          <a:prstGeom prst="bentConnector3">
            <a:avLst>
              <a:gd name="adj1" fmla="val 50000"/>
            </a:avLst>
          </a:prstGeom>
          <a:solidFill>
            <a:srgbClr val="00B8FF"/>
          </a:solidFill>
          <a:ln w="9525" cap="flat" cmpd="sng">
            <a:solidFill>
              <a:schemeClr val="dk1"/>
            </a:solidFill>
            <a:prstDash val="solid"/>
            <a:round/>
            <a:headEnd type="none" w="med" len="med"/>
            <a:tailEnd type="stealth" w="lg" len="lg"/>
          </a:ln>
        </p:spPr>
      </p:cxnSp>
      <p:sp>
        <p:nvSpPr>
          <p:cNvPr id="2851" name="Shape 2851"/>
          <p:cNvSpPr txBox="1"/>
          <p:nvPr/>
        </p:nvSpPr>
        <p:spPr>
          <a:xfrm>
            <a:off x="4606635" y="2484580"/>
            <a:ext cx="6879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rdf:type</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852" name="Shape 2852"/>
          <p:cNvSpPr/>
          <p:nvPr/>
        </p:nvSpPr>
        <p:spPr>
          <a:xfrm>
            <a:off x="7502235" y="4432755"/>
            <a:ext cx="1066800" cy="215400"/>
          </a:xfrm>
          <a:prstGeom prst="rect">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1787</a:t>
            </a:r>
          </a:p>
        </p:txBody>
      </p:sp>
      <p:cxnSp>
        <p:nvCxnSpPr>
          <p:cNvPr id="2853" name="Shape 2853"/>
          <p:cNvCxnSpPr>
            <a:stCxn id="2846" idx="4"/>
            <a:endCxn id="2852" idx="1"/>
          </p:cNvCxnSpPr>
          <p:nvPr/>
        </p:nvCxnSpPr>
        <p:spPr>
          <a:xfrm rot="-5400000" flipH="1">
            <a:off x="6507435" y="3545746"/>
            <a:ext cx="694200" cy="1295400"/>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54" name="Shape 2854"/>
          <p:cNvSpPr txBox="1"/>
          <p:nvPr/>
        </p:nvSpPr>
        <p:spPr>
          <a:xfrm>
            <a:off x="6283035" y="4267200"/>
            <a:ext cx="772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rdfs:label</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855" name="Shape 2855"/>
          <p:cNvSpPr/>
          <p:nvPr/>
        </p:nvSpPr>
        <p:spPr>
          <a:xfrm>
            <a:off x="7121235" y="3994264"/>
            <a:ext cx="1905000" cy="303000"/>
          </a:xfrm>
          <a:prstGeom prst="ellipse">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E52_Time-Span</a:t>
            </a:r>
          </a:p>
        </p:txBody>
      </p:sp>
      <p:cxnSp>
        <p:nvCxnSpPr>
          <p:cNvPr id="2856" name="Shape 2856"/>
          <p:cNvCxnSpPr>
            <a:stCxn id="2846" idx="4"/>
            <a:endCxn id="2855" idx="2"/>
          </p:cNvCxnSpPr>
          <p:nvPr/>
        </p:nvCxnSpPr>
        <p:spPr>
          <a:xfrm rot="-5400000" flipH="1">
            <a:off x="6514335" y="3538846"/>
            <a:ext cx="299400" cy="914400"/>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57" name="Shape 2857"/>
          <p:cNvSpPr txBox="1"/>
          <p:nvPr/>
        </p:nvSpPr>
        <p:spPr>
          <a:xfrm>
            <a:off x="6283035" y="3886200"/>
            <a:ext cx="6879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rdf:type</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858" name="Shape 2858"/>
          <p:cNvSpPr txBox="1"/>
          <p:nvPr/>
        </p:nvSpPr>
        <p:spPr>
          <a:xfrm>
            <a:off x="5486400" y="1219200"/>
            <a:ext cx="3152700" cy="708000"/>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LD fragment from the British Museum</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sp>
        <p:nvSpPr>
          <p:cNvPr id="2863" name="Shape 2863"/>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dirty="0"/>
              <a:t>Schema-Level </a:t>
            </a:r>
            <a:r>
              <a:rPr lang="en-US" sz="4000" u="none" strike="noStrike" cap="none" dirty="0">
                <a:solidFill>
                  <a:srgbClr val="D10202"/>
                </a:solidFill>
                <a:sym typeface="Helvetica Neue"/>
              </a:rPr>
              <a:t>LD Patterns</a:t>
            </a:r>
          </a:p>
        </p:txBody>
      </p:sp>
      <p:sp>
        <p:nvSpPr>
          <p:cNvPr id="2864" name="Shape 2864"/>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85</a:t>
            </a:fld>
            <a:endParaRPr lang="en-US" sz="1200">
              <a:solidFill>
                <a:srgbClr val="D10202"/>
              </a:solidFill>
              <a:latin typeface="Arial"/>
              <a:ea typeface="Arial"/>
              <a:cs typeface="Arial"/>
              <a:sym typeface="Arial"/>
            </a:endParaRPr>
          </a:p>
        </p:txBody>
      </p:sp>
      <p:sp>
        <p:nvSpPr>
          <p:cNvPr id="2865" name="Shape 2865"/>
          <p:cNvSpPr/>
          <p:nvPr/>
        </p:nvSpPr>
        <p:spPr>
          <a:xfrm>
            <a:off x="3276600" y="5562600"/>
            <a:ext cx="1676400" cy="519300"/>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800" b="0" i="0" u="none" strike="noStrike" cap="none">
                <a:solidFill>
                  <a:srgbClr val="0000FF"/>
                </a:solidFill>
                <a:latin typeface="Arial"/>
                <a:ea typeface="Arial"/>
                <a:cs typeface="Arial"/>
                <a:sym typeface="Arial"/>
              </a:rPr>
              <a:t>E67_Birth</a:t>
            </a:r>
          </a:p>
        </p:txBody>
      </p:sp>
      <p:sp>
        <p:nvSpPr>
          <p:cNvPr id="2866" name="Shape 2866"/>
          <p:cNvSpPr/>
          <p:nvPr/>
        </p:nvSpPr>
        <p:spPr>
          <a:xfrm>
            <a:off x="838200" y="5562600"/>
            <a:ext cx="1981200" cy="519300"/>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800" b="0" i="0" u="none" strike="noStrike" cap="none">
                <a:solidFill>
                  <a:srgbClr val="0000FF"/>
                </a:solidFill>
                <a:latin typeface="Arial"/>
                <a:ea typeface="Arial"/>
                <a:cs typeface="Arial"/>
                <a:sym typeface="Arial"/>
              </a:rPr>
              <a:t>E21_Person</a:t>
            </a:r>
          </a:p>
        </p:txBody>
      </p:sp>
      <p:cxnSp>
        <p:nvCxnSpPr>
          <p:cNvPr id="2867" name="Shape 2867"/>
          <p:cNvCxnSpPr>
            <a:stCxn id="2866" idx="0"/>
            <a:endCxn id="2865" idx="0"/>
          </p:cNvCxnSpPr>
          <p:nvPr/>
        </p:nvCxnSpPr>
        <p:spPr>
          <a:xfrm rot="-5400000" flipH="1">
            <a:off x="2971500" y="4419900"/>
            <a:ext cx="600" cy="2286000"/>
          </a:xfrm>
          <a:prstGeom prst="curvedConnector3">
            <a:avLst>
              <a:gd name="adj1" fmla="val -37041667"/>
            </a:avLst>
          </a:prstGeom>
          <a:solidFill>
            <a:srgbClr val="00B8FF"/>
          </a:solidFill>
          <a:ln w="25400" cap="flat" cmpd="sng">
            <a:solidFill>
              <a:srgbClr val="008000"/>
            </a:solidFill>
            <a:prstDash val="solid"/>
            <a:round/>
            <a:headEnd type="none" w="med" len="med"/>
            <a:tailEnd type="triangle" w="lg" len="lg"/>
          </a:ln>
        </p:spPr>
      </p:cxnSp>
      <p:sp>
        <p:nvSpPr>
          <p:cNvPr id="2868" name="Shape 2868"/>
          <p:cNvSpPr txBox="1"/>
          <p:nvPr/>
        </p:nvSpPr>
        <p:spPr>
          <a:xfrm>
            <a:off x="2211826" y="4980801"/>
            <a:ext cx="1645799" cy="276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EB6615"/>
                </a:solidFill>
                <a:latin typeface="Arial"/>
                <a:ea typeface="Arial"/>
                <a:cs typeface="Arial"/>
                <a:sym typeface="Arial"/>
              </a:rPr>
              <a:t>P98i_was_born</a:t>
            </a:r>
          </a:p>
        </p:txBody>
      </p:sp>
      <p:sp>
        <p:nvSpPr>
          <p:cNvPr id="2869" name="Shape 2869"/>
          <p:cNvSpPr/>
          <p:nvPr/>
        </p:nvSpPr>
        <p:spPr>
          <a:xfrm>
            <a:off x="110834" y="1209745"/>
            <a:ext cx="2286000" cy="606000"/>
          </a:xfrm>
          <a:prstGeom prst="ellipse">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../person-institution/57551</a:t>
            </a:r>
          </a:p>
        </p:txBody>
      </p:sp>
      <p:sp>
        <p:nvSpPr>
          <p:cNvPr id="2870" name="Shape 2870"/>
          <p:cNvSpPr/>
          <p:nvPr/>
        </p:nvSpPr>
        <p:spPr>
          <a:xfrm>
            <a:off x="3158834" y="1362104"/>
            <a:ext cx="1752600" cy="303000"/>
          </a:xfrm>
          <a:prstGeom prst="ellipse">
            <a:avLst/>
          </a:prstGeom>
          <a:solidFill>
            <a:srgbClr val="C0E4F6"/>
          </a:solid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E21_Person</a:t>
            </a:r>
          </a:p>
        </p:txBody>
      </p:sp>
      <p:sp>
        <p:nvSpPr>
          <p:cNvPr id="2871" name="Shape 2871"/>
          <p:cNvSpPr txBox="1"/>
          <p:nvPr/>
        </p:nvSpPr>
        <p:spPr>
          <a:xfrm>
            <a:off x="2396834" y="1219200"/>
            <a:ext cx="6879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11618F"/>
                </a:solidFill>
                <a:latin typeface="Arial" panose="020B0604020202020204" pitchFamily="34" charset="0"/>
                <a:ea typeface="Trebuchet MS"/>
                <a:cs typeface="Arial" panose="020B0604020202020204" pitchFamily="34" charset="0"/>
                <a:sym typeface="Trebuchet MS"/>
              </a:rPr>
              <a:t>rdf:type</a:t>
            </a:r>
            <a:endParaRPr lang="en-US" sz="1400" dirty="0">
              <a:solidFill>
                <a:srgbClr val="11618F"/>
              </a:solidFill>
              <a:latin typeface="Arial" panose="020B0604020202020204" pitchFamily="34" charset="0"/>
              <a:ea typeface="Trebuchet MS"/>
              <a:cs typeface="Arial" panose="020B0604020202020204" pitchFamily="34" charset="0"/>
              <a:sym typeface="Trebuchet MS"/>
            </a:endParaRPr>
          </a:p>
        </p:txBody>
      </p:sp>
      <p:sp>
        <p:nvSpPr>
          <p:cNvPr id="2872" name="Shape 2872"/>
          <p:cNvSpPr/>
          <p:nvPr/>
        </p:nvSpPr>
        <p:spPr>
          <a:xfrm>
            <a:off x="3082634" y="2070556"/>
            <a:ext cx="1752600" cy="215400"/>
          </a:xfrm>
          <a:prstGeom prst="rect">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Thomas </a:t>
            </a:r>
            <a:r>
              <a:rPr lang="en-US" sz="1400" dirty="0" err="1">
                <a:solidFill>
                  <a:schemeClr val="dk1"/>
                </a:solidFill>
                <a:latin typeface="Arial" panose="020B0604020202020204" pitchFamily="34" charset="0"/>
                <a:ea typeface="Trebuchet MS"/>
                <a:cs typeface="Arial" panose="020B0604020202020204" pitchFamily="34" charset="0"/>
                <a:sym typeface="Trebuchet MS"/>
              </a:rPr>
              <a:t>Burgon</a:t>
            </a:r>
            <a:endParaRPr lang="en-US" sz="1400" dirty="0">
              <a:solidFill>
                <a:schemeClr val="dk1"/>
              </a:solidFill>
              <a:latin typeface="Arial" panose="020B0604020202020204" pitchFamily="34" charset="0"/>
              <a:ea typeface="Trebuchet MS"/>
              <a:cs typeface="Arial" panose="020B0604020202020204" pitchFamily="34" charset="0"/>
              <a:sym typeface="Trebuchet MS"/>
            </a:endParaRPr>
          </a:p>
        </p:txBody>
      </p:sp>
      <p:cxnSp>
        <p:nvCxnSpPr>
          <p:cNvPr id="2873" name="Shape 2873"/>
          <p:cNvCxnSpPr>
            <a:stCxn id="2869" idx="6"/>
            <a:endCxn id="2870" idx="2"/>
          </p:cNvCxnSpPr>
          <p:nvPr/>
        </p:nvCxnSpPr>
        <p:spPr>
          <a:xfrm>
            <a:off x="2396834" y="1512745"/>
            <a:ext cx="762000" cy="900"/>
          </a:xfrm>
          <a:prstGeom prst="bentConnector3">
            <a:avLst>
              <a:gd name="adj1" fmla="val 50000"/>
            </a:avLst>
          </a:prstGeom>
          <a:solidFill>
            <a:srgbClr val="00B8FF"/>
          </a:solidFill>
          <a:ln w="9525" cap="flat" cmpd="sng">
            <a:solidFill>
              <a:schemeClr val="dk1"/>
            </a:solidFill>
            <a:prstDash val="solid"/>
            <a:round/>
            <a:headEnd type="none" w="med" len="med"/>
            <a:tailEnd type="stealth" w="lg" len="lg"/>
          </a:ln>
        </p:spPr>
      </p:cxnSp>
      <p:cxnSp>
        <p:nvCxnSpPr>
          <p:cNvPr id="2874" name="Shape 2874"/>
          <p:cNvCxnSpPr>
            <a:stCxn id="2869" idx="4"/>
            <a:endCxn id="2872" idx="1"/>
          </p:cNvCxnSpPr>
          <p:nvPr/>
        </p:nvCxnSpPr>
        <p:spPr>
          <a:xfrm rot="-5400000" flipH="1">
            <a:off x="1987034" y="1082545"/>
            <a:ext cx="362400" cy="1828800"/>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75" name="Shape 2875"/>
          <p:cNvSpPr txBox="1"/>
          <p:nvPr/>
        </p:nvSpPr>
        <p:spPr>
          <a:xfrm>
            <a:off x="1636725" y="1899681"/>
            <a:ext cx="1168499"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skos:prefLabel</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876" name="Shape 2876"/>
          <p:cNvSpPr/>
          <p:nvPr/>
        </p:nvSpPr>
        <p:spPr>
          <a:xfrm>
            <a:off x="1711034" y="2438400"/>
            <a:ext cx="2819400" cy="606000"/>
          </a:xfrm>
          <a:prstGeom prst="ellipse">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../person-institution/57551/birth</a:t>
            </a:r>
          </a:p>
        </p:txBody>
      </p:sp>
      <p:cxnSp>
        <p:nvCxnSpPr>
          <p:cNvPr id="2877" name="Shape 2877"/>
          <p:cNvCxnSpPr>
            <a:stCxn id="2869" idx="4"/>
            <a:endCxn id="2876" idx="2"/>
          </p:cNvCxnSpPr>
          <p:nvPr/>
        </p:nvCxnSpPr>
        <p:spPr>
          <a:xfrm rot="-5400000" flipH="1">
            <a:off x="1019534" y="2050045"/>
            <a:ext cx="925800" cy="457199"/>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78" name="Shape 2878"/>
          <p:cNvSpPr txBox="1"/>
          <p:nvPr/>
        </p:nvSpPr>
        <p:spPr>
          <a:xfrm>
            <a:off x="415635" y="2756356"/>
            <a:ext cx="1192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chemeClr val="accent4"/>
                </a:solidFill>
                <a:latin typeface="Arial" panose="020B0604020202020204" pitchFamily="34" charset="0"/>
                <a:ea typeface="Trebuchet MS"/>
                <a:cs typeface="Arial" panose="020B0604020202020204" pitchFamily="34" charset="0"/>
                <a:sym typeface="Trebuchet MS"/>
              </a:rPr>
              <a:t>P98i_was_born</a:t>
            </a:r>
          </a:p>
        </p:txBody>
      </p:sp>
      <p:sp>
        <p:nvSpPr>
          <p:cNvPr id="2879" name="Shape 2879"/>
          <p:cNvSpPr/>
          <p:nvPr/>
        </p:nvSpPr>
        <p:spPr>
          <a:xfrm>
            <a:off x="4759035" y="3240346"/>
            <a:ext cx="2895600" cy="606000"/>
          </a:xfrm>
          <a:prstGeom prst="ellipse">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../person-institution/57551/birth/date</a:t>
            </a:r>
          </a:p>
        </p:txBody>
      </p:sp>
      <p:cxnSp>
        <p:nvCxnSpPr>
          <p:cNvPr id="2880" name="Shape 2880"/>
          <p:cNvCxnSpPr>
            <a:stCxn id="2876" idx="4"/>
            <a:endCxn id="2879" idx="2"/>
          </p:cNvCxnSpPr>
          <p:nvPr/>
        </p:nvCxnSpPr>
        <p:spPr>
          <a:xfrm rot="-5400000" flipH="1">
            <a:off x="3690434" y="2474700"/>
            <a:ext cx="498900" cy="1638300"/>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81" name="Shape 2881"/>
          <p:cNvSpPr txBox="1"/>
          <p:nvPr/>
        </p:nvSpPr>
        <p:spPr>
          <a:xfrm>
            <a:off x="3235034" y="3276600"/>
            <a:ext cx="14481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EB6615"/>
                </a:solidFill>
                <a:latin typeface="Arial" panose="020B0604020202020204" pitchFamily="34" charset="0"/>
                <a:ea typeface="Trebuchet MS"/>
                <a:cs typeface="Arial" panose="020B0604020202020204" pitchFamily="34" charset="0"/>
                <a:sym typeface="Trebuchet MS"/>
              </a:rPr>
              <a:t>P4_has_time-span</a:t>
            </a:r>
          </a:p>
        </p:txBody>
      </p:sp>
      <p:sp>
        <p:nvSpPr>
          <p:cNvPr id="2882" name="Shape 2882"/>
          <p:cNvSpPr/>
          <p:nvPr/>
        </p:nvSpPr>
        <p:spPr>
          <a:xfrm>
            <a:off x="5444835" y="2592644"/>
            <a:ext cx="1905000" cy="303000"/>
          </a:xfrm>
          <a:prstGeom prst="ellipse">
            <a:avLst/>
          </a:prstGeom>
          <a:solidFill>
            <a:srgbClr val="C0E4F6"/>
          </a:solid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E67_Birth</a:t>
            </a:r>
          </a:p>
        </p:txBody>
      </p:sp>
      <p:cxnSp>
        <p:nvCxnSpPr>
          <p:cNvPr id="2883" name="Shape 2883"/>
          <p:cNvCxnSpPr>
            <a:stCxn id="2876" idx="6"/>
            <a:endCxn id="2882" idx="2"/>
          </p:cNvCxnSpPr>
          <p:nvPr/>
        </p:nvCxnSpPr>
        <p:spPr>
          <a:xfrm>
            <a:off x="4530434" y="2741400"/>
            <a:ext cx="914400" cy="2700"/>
          </a:xfrm>
          <a:prstGeom prst="bentConnector3">
            <a:avLst>
              <a:gd name="adj1" fmla="val 50000"/>
            </a:avLst>
          </a:prstGeom>
          <a:solidFill>
            <a:srgbClr val="00B8FF"/>
          </a:solidFill>
          <a:ln w="9525" cap="flat" cmpd="sng">
            <a:solidFill>
              <a:schemeClr val="dk1"/>
            </a:solidFill>
            <a:prstDash val="solid"/>
            <a:round/>
            <a:headEnd type="none" w="med" len="med"/>
            <a:tailEnd type="stealth" w="lg" len="lg"/>
          </a:ln>
        </p:spPr>
      </p:cxnSp>
      <p:sp>
        <p:nvSpPr>
          <p:cNvPr id="2884" name="Shape 2884"/>
          <p:cNvSpPr txBox="1"/>
          <p:nvPr/>
        </p:nvSpPr>
        <p:spPr>
          <a:xfrm>
            <a:off x="4606635" y="2484580"/>
            <a:ext cx="6879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11618F"/>
                </a:solidFill>
                <a:latin typeface="Arial" panose="020B0604020202020204" pitchFamily="34" charset="0"/>
                <a:ea typeface="Trebuchet MS"/>
                <a:cs typeface="Arial" panose="020B0604020202020204" pitchFamily="34" charset="0"/>
                <a:sym typeface="Trebuchet MS"/>
              </a:rPr>
              <a:t>rdf:type</a:t>
            </a:r>
            <a:endParaRPr lang="en-US" sz="1400" dirty="0">
              <a:solidFill>
                <a:srgbClr val="11618F"/>
              </a:solidFill>
              <a:latin typeface="Arial" panose="020B0604020202020204" pitchFamily="34" charset="0"/>
              <a:ea typeface="Trebuchet MS"/>
              <a:cs typeface="Arial" panose="020B0604020202020204" pitchFamily="34" charset="0"/>
              <a:sym typeface="Trebuchet MS"/>
            </a:endParaRPr>
          </a:p>
        </p:txBody>
      </p:sp>
      <p:sp>
        <p:nvSpPr>
          <p:cNvPr id="2885" name="Shape 2885"/>
          <p:cNvSpPr/>
          <p:nvPr/>
        </p:nvSpPr>
        <p:spPr>
          <a:xfrm>
            <a:off x="7502235" y="4432755"/>
            <a:ext cx="1066800" cy="215400"/>
          </a:xfrm>
          <a:prstGeom prst="rect">
            <a:avLst/>
          </a:prstGeom>
          <a:no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1787</a:t>
            </a:r>
          </a:p>
        </p:txBody>
      </p:sp>
      <p:cxnSp>
        <p:nvCxnSpPr>
          <p:cNvPr id="2886" name="Shape 2886"/>
          <p:cNvCxnSpPr>
            <a:stCxn id="2879" idx="4"/>
            <a:endCxn id="2885" idx="1"/>
          </p:cNvCxnSpPr>
          <p:nvPr/>
        </p:nvCxnSpPr>
        <p:spPr>
          <a:xfrm rot="-5400000" flipH="1">
            <a:off x="6507435" y="3545746"/>
            <a:ext cx="694200" cy="1295400"/>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87" name="Shape 2887"/>
          <p:cNvSpPr txBox="1"/>
          <p:nvPr/>
        </p:nvSpPr>
        <p:spPr>
          <a:xfrm>
            <a:off x="6283035" y="4267200"/>
            <a:ext cx="772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000000"/>
                </a:solidFill>
                <a:latin typeface="Arial" panose="020B0604020202020204" pitchFamily="34" charset="0"/>
                <a:ea typeface="Trebuchet MS"/>
                <a:cs typeface="Arial" panose="020B0604020202020204" pitchFamily="34" charset="0"/>
                <a:sym typeface="Trebuchet MS"/>
              </a:rPr>
              <a:t>rdfs:label</a:t>
            </a:r>
            <a:endParaRPr lang="en-US"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888" name="Shape 2888"/>
          <p:cNvSpPr/>
          <p:nvPr/>
        </p:nvSpPr>
        <p:spPr>
          <a:xfrm>
            <a:off x="5334000" y="5562600"/>
            <a:ext cx="2514600" cy="519300"/>
          </a:xfrm>
          <a:prstGeom prst="ellipse">
            <a:avLst/>
          </a:prstGeom>
          <a:solidFill>
            <a:srgbClr val="BBE7FC"/>
          </a:solid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800" b="0" i="0" u="none" strike="noStrike" cap="none">
                <a:solidFill>
                  <a:srgbClr val="0000FF"/>
                </a:solidFill>
                <a:latin typeface="Arial"/>
                <a:ea typeface="Arial"/>
                <a:cs typeface="Arial"/>
                <a:sym typeface="Arial"/>
              </a:rPr>
              <a:t>E52_Time-Span</a:t>
            </a:r>
          </a:p>
        </p:txBody>
      </p:sp>
      <p:cxnSp>
        <p:nvCxnSpPr>
          <p:cNvPr id="2889" name="Shape 2889"/>
          <p:cNvCxnSpPr>
            <a:stCxn id="2865" idx="0"/>
            <a:endCxn id="2888" idx="0"/>
          </p:cNvCxnSpPr>
          <p:nvPr/>
        </p:nvCxnSpPr>
        <p:spPr>
          <a:xfrm rot="-5400000" flipH="1">
            <a:off x="5352750" y="4324650"/>
            <a:ext cx="600" cy="2476500"/>
          </a:xfrm>
          <a:prstGeom prst="curvedConnector3">
            <a:avLst>
              <a:gd name="adj1" fmla="val -39687500"/>
            </a:avLst>
          </a:prstGeom>
          <a:solidFill>
            <a:srgbClr val="00B8FF"/>
          </a:solidFill>
          <a:ln w="25400" cap="flat" cmpd="sng">
            <a:solidFill>
              <a:srgbClr val="008000"/>
            </a:solidFill>
            <a:prstDash val="solid"/>
            <a:round/>
            <a:headEnd type="none" w="med" len="med"/>
            <a:tailEnd type="triangle" w="lg" len="lg"/>
          </a:ln>
        </p:spPr>
      </p:cxnSp>
      <p:sp>
        <p:nvSpPr>
          <p:cNvPr id="2890" name="Shape 2890"/>
          <p:cNvSpPr txBox="1"/>
          <p:nvPr/>
        </p:nvSpPr>
        <p:spPr>
          <a:xfrm>
            <a:off x="4345426" y="4980801"/>
            <a:ext cx="1979100" cy="276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800" i="1">
                <a:solidFill>
                  <a:srgbClr val="EB6615"/>
                </a:solidFill>
                <a:latin typeface="Arial"/>
                <a:ea typeface="Arial"/>
                <a:cs typeface="Arial"/>
                <a:sym typeface="Arial"/>
              </a:rPr>
              <a:t>P4_has_time-span</a:t>
            </a:r>
          </a:p>
        </p:txBody>
      </p:sp>
      <p:sp>
        <p:nvSpPr>
          <p:cNvPr id="2891" name="Shape 2891"/>
          <p:cNvSpPr/>
          <p:nvPr/>
        </p:nvSpPr>
        <p:spPr>
          <a:xfrm>
            <a:off x="7121235" y="3994264"/>
            <a:ext cx="1905000" cy="303000"/>
          </a:xfrm>
          <a:prstGeom prst="ellipse">
            <a:avLst/>
          </a:prstGeom>
          <a:solidFill>
            <a:srgbClr val="C0E4F6"/>
          </a:solidFill>
          <a:ln w="9525" cap="flat" cmpd="sng">
            <a:solidFill>
              <a:schemeClr val="dk1"/>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E52_Time-Span</a:t>
            </a:r>
          </a:p>
        </p:txBody>
      </p:sp>
      <p:cxnSp>
        <p:nvCxnSpPr>
          <p:cNvPr id="2892" name="Shape 2892"/>
          <p:cNvCxnSpPr>
            <a:stCxn id="2879" idx="4"/>
            <a:endCxn id="2891" idx="2"/>
          </p:cNvCxnSpPr>
          <p:nvPr/>
        </p:nvCxnSpPr>
        <p:spPr>
          <a:xfrm rot="-5400000" flipH="1">
            <a:off x="6514335" y="3538846"/>
            <a:ext cx="299400" cy="914400"/>
          </a:xfrm>
          <a:prstGeom prst="bentConnector2">
            <a:avLst/>
          </a:prstGeom>
          <a:solidFill>
            <a:srgbClr val="00B8FF"/>
          </a:solidFill>
          <a:ln w="9525" cap="flat" cmpd="sng">
            <a:solidFill>
              <a:schemeClr val="dk1"/>
            </a:solidFill>
            <a:prstDash val="solid"/>
            <a:round/>
            <a:headEnd type="none" w="med" len="med"/>
            <a:tailEnd type="stealth" w="lg" len="lg"/>
          </a:ln>
        </p:spPr>
      </p:cxnSp>
      <p:sp>
        <p:nvSpPr>
          <p:cNvPr id="2893" name="Shape 2893"/>
          <p:cNvSpPr txBox="1"/>
          <p:nvPr/>
        </p:nvSpPr>
        <p:spPr>
          <a:xfrm>
            <a:off x="6283035" y="3886200"/>
            <a:ext cx="6879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err="1">
                <a:solidFill>
                  <a:srgbClr val="11618F"/>
                </a:solidFill>
                <a:latin typeface="Arial" panose="020B0604020202020204" pitchFamily="34" charset="0"/>
                <a:ea typeface="Trebuchet MS"/>
                <a:cs typeface="Arial" panose="020B0604020202020204" pitchFamily="34" charset="0"/>
                <a:sym typeface="Trebuchet MS"/>
              </a:rPr>
              <a:t>rdf:type</a:t>
            </a:r>
            <a:endParaRPr lang="en-US" sz="1400" dirty="0">
              <a:solidFill>
                <a:srgbClr val="11618F"/>
              </a:solidFill>
              <a:latin typeface="Arial" panose="020B0604020202020204" pitchFamily="34" charset="0"/>
              <a:ea typeface="Trebuchet MS"/>
              <a:cs typeface="Arial" panose="020B0604020202020204" pitchFamily="34" charset="0"/>
              <a:sym typeface="Trebuchet MS"/>
            </a:endParaRPr>
          </a:p>
        </p:txBody>
      </p:sp>
      <p:sp>
        <p:nvSpPr>
          <p:cNvPr id="2894" name="Shape 2894"/>
          <p:cNvSpPr txBox="1"/>
          <p:nvPr/>
        </p:nvSpPr>
        <p:spPr>
          <a:xfrm>
            <a:off x="5486400" y="1219200"/>
            <a:ext cx="3152700" cy="708000"/>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LD fragment from the British Museum</a:t>
            </a:r>
          </a:p>
        </p:txBody>
      </p:sp>
      <p:sp>
        <p:nvSpPr>
          <p:cNvPr id="2895" name="Shape 2895"/>
          <p:cNvSpPr txBox="1"/>
          <p:nvPr/>
        </p:nvSpPr>
        <p:spPr>
          <a:xfrm>
            <a:off x="304800" y="4343400"/>
            <a:ext cx="1171500" cy="400200"/>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Pattern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99"/>
        <p:cNvGrpSpPr/>
        <p:nvPr/>
      </p:nvGrpSpPr>
      <p:grpSpPr>
        <a:xfrm>
          <a:off x="0" y="0"/>
          <a:ext cx="0" cy="0"/>
          <a:chOff x="0" y="0"/>
          <a:chExt cx="0" cy="0"/>
        </a:xfrm>
      </p:grpSpPr>
      <p:sp>
        <p:nvSpPr>
          <p:cNvPr id="2900" name="Shape 2900"/>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Pattern Templates</a:t>
            </a:r>
          </a:p>
        </p:txBody>
      </p:sp>
      <p:sp>
        <p:nvSpPr>
          <p:cNvPr id="2901" name="Shape 2901"/>
          <p:cNvSpPr txBox="1">
            <a:spLocks noGrp="1"/>
          </p:cNvSpPr>
          <p:nvPr>
            <p:ph type="body" idx="1"/>
          </p:nvPr>
        </p:nvSpPr>
        <p:spPr>
          <a:xfrm>
            <a:off x="469900" y="1295400"/>
            <a:ext cx="8521800" cy="5029200"/>
          </a:xfrm>
          <a:prstGeom prst="rect">
            <a:avLst/>
          </a:prstGeom>
          <a:noFill/>
          <a:ln>
            <a:noFill/>
          </a:ln>
        </p:spPr>
        <p:txBody>
          <a:bodyPr lIns="90000" tIns="46800" rIns="90000" bIns="46800" anchor="t" anchorCtr="0">
            <a:noAutofit/>
          </a:bodyPr>
          <a:lstStyle/>
          <a:p>
            <a:pPr marL="341312" marR="0" lvl="0" indent="-341312" algn="l" rtl="0">
              <a:spcBef>
                <a:spcPts val="0"/>
              </a:spcBef>
              <a:spcAft>
                <a:spcPts val="0"/>
              </a:spcAft>
              <a:buClr>
                <a:srgbClr val="11618F"/>
              </a:buClr>
              <a:buSzPct val="100000"/>
              <a:buFont typeface="Arial"/>
              <a:buChar char="•"/>
            </a:pPr>
            <a:r>
              <a:rPr lang="en-US" sz="3200" u="none" strike="noStrike" cap="none" dirty="0">
                <a:solidFill>
                  <a:srgbClr val="11618F"/>
                </a:solidFill>
                <a:ea typeface="Trebuchet MS"/>
                <a:sym typeface="Trebuchet MS"/>
              </a:rPr>
              <a:t>Many possible templates for patterns</a:t>
            </a:r>
          </a:p>
          <a:p>
            <a:pPr marL="741362" marR="0" lvl="1" indent="-284162" algn="l" rtl="0">
              <a:spcBef>
                <a:spcPts val="700"/>
              </a:spcBef>
              <a:spcAft>
                <a:spcPts val="0"/>
              </a:spcAft>
              <a:buClr>
                <a:srgbClr val="11618F"/>
              </a:buClr>
              <a:buSzPct val="100000"/>
              <a:buFont typeface="Arial"/>
              <a:buChar char="–"/>
            </a:pPr>
            <a:r>
              <a:rPr lang="en-US" sz="2800" u="none" strike="noStrike" cap="none" dirty="0">
                <a:solidFill>
                  <a:srgbClr val="11618F"/>
                </a:solidFill>
                <a:latin typeface="Arial" panose="020B0604020202020204" pitchFamily="34" charset="0"/>
                <a:cs typeface="Arial" panose="020B0604020202020204" pitchFamily="34" charset="0"/>
                <a:sym typeface="Trebuchet MS"/>
              </a:rPr>
              <a:t>Example: patterns for classes C1, C2, C3</a:t>
            </a:r>
          </a:p>
          <a:p>
            <a:pPr marL="741362" marR="0" lvl="1" indent="-284162" algn="l" rtl="0">
              <a:spcBef>
                <a:spcPts val="700"/>
              </a:spcBef>
              <a:spcAft>
                <a:spcPts val="0"/>
              </a:spcAft>
              <a:buClr>
                <a:srgbClr val="11618F"/>
              </a:buClr>
              <a:buSzPct val="100000"/>
              <a:buFont typeface="Arial"/>
              <a:buNone/>
            </a:pPr>
            <a:endParaRPr sz="2800" u="none" strike="noStrike" cap="none" dirty="0">
              <a:solidFill>
                <a:srgbClr val="11618F"/>
              </a:solidFill>
              <a:latin typeface="Arial" panose="020B0604020202020204" pitchFamily="34" charset="0"/>
              <a:cs typeface="Arial" panose="020B0604020202020204" pitchFamily="34" charset="0"/>
              <a:sym typeface="Trebuchet MS"/>
            </a:endParaRPr>
          </a:p>
          <a:p>
            <a:pPr marL="741362" marR="0" lvl="1" indent="-284162" algn="l" rtl="0">
              <a:spcBef>
                <a:spcPts val="700"/>
              </a:spcBef>
              <a:spcAft>
                <a:spcPts val="0"/>
              </a:spcAft>
              <a:buClr>
                <a:srgbClr val="11618F"/>
              </a:buClr>
              <a:buSzPct val="100000"/>
              <a:buFont typeface="Arial"/>
              <a:buNone/>
            </a:pPr>
            <a:endParaRPr sz="2800" u="none" strike="noStrike" cap="none" dirty="0">
              <a:solidFill>
                <a:srgbClr val="11618F"/>
              </a:solidFill>
              <a:latin typeface="Arial" panose="020B0604020202020204" pitchFamily="34" charset="0"/>
              <a:cs typeface="Arial" panose="020B0604020202020204" pitchFamily="34" charset="0"/>
              <a:sym typeface="Trebuchet MS"/>
            </a:endParaRPr>
          </a:p>
          <a:p>
            <a:pPr marL="457200" marR="0" lvl="1" indent="0" algn="l" rtl="0">
              <a:spcBef>
                <a:spcPts val="700"/>
              </a:spcBef>
              <a:spcAft>
                <a:spcPts val="0"/>
              </a:spcAft>
              <a:buClr>
                <a:srgbClr val="11618F"/>
              </a:buClr>
              <a:buSzPct val="25000"/>
              <a:buFont typeface="Arial"/>
              <a:buNone/>
            </a:pPr>
            <a:endParaRPr sz="2800" u="none" strike="noStrike" cap="none" dirty="0">
              <a:solidFill>
                <a:srgbClr val="11618F"/>
              </a:solidFill>
              <a:latin typeface="Arial" panose="020B0604020202020204" pitchFamily="34" charset="0"/>
              <a:cs typeface="Arial" panose="020B0604020202020204" pitchFamily="34" charset="0"/>
              <a:sym typeface="Trebuchet MS"/>
            </a:endParaRPr>
          </a:p>
          <a:p>
            <a:pPr marL="341312" marR="0" lvl="0" indent="-341312" algn="l" rtl="0">
              <a:spcBef>
                <a:spcPts val="800"/>
              </a:spcBef>
              <a:spcAft>
                <a:spcPts val="0"/>
              </a:spcAft>
              <a:buClr>
                <a:srgbClr val="11618F"/>
              </a:buClr>
              <a:buSzPct val="100000"/>
              <a:buFont typeface="Arial"/>
              <a:buNone/>
            </a:pPr>
            <a:endParaRPr sz="3200" u="none" strike="noStrike" cap="none" dirty="0">
              <a:solidFill>
                <a:srgbClr val="11618F"/>
              </a:solidFill>
              <a:ea typeface="Trebuchet MS"/>
              <a:sym typeface="Trebuchet MS"/>
            </a:endParaRPr>
          </a:p>
          <a:p>
            <a:pPr marL="341312" marR="0" lvl="0" indent="-341312" algn="l" rtl="0">
              <a:spcBef>
                <a:spcPts val="800"/>
              </a:spcBef>
              <a:spcAft>
                <a:spcPts val="0"/>
              </a:spcAft>
              <a:buClr>
                <a:srgbClr val="11618F"/>
              </a:buClr>
              <a:buSzPct val="100000"/>
              <a:buFont typeface="Arial"/>
              <a:buNone/>
            </a:pPr>
            <a:endParaRPr sz="3200" u="none" strike="noStrike" cap="none" dirty="0">
              <a:solidFill>
                <a:srgbClr val="11618F"/>
              </a:solidFill>
              <a:ea typeface="Trebuchet MS"/>
              <a:sym typeface="Trebuchet MS"/>
            </a:endParaRPr>
          </a:p>
          <a:p>
            <a:pPr marL="341312" marR="0" lvl="0" indent="-341312" algn="l" rtl="0">
              <a:spcBef>
                <a:spcPts val="800"/>
              </a:spcBef>
              <a:spcAft>
                <a:spcPts val="0"/>
              </a:spcAft>
              <a:buClr>
                <a:srgbClr val="11618F"/>
              </a:buClr>
              <a:buSzPct val="100000"/>
              <a:buFont typeface="Arial"/>
              <a:buChar char="•"/>
            </a:pPr>
            <a:r>
              <a:rPr lang="en-US" sz="3200" u="none" strike="noStrike" cap="none" dirty="0">
                <a:solidFill>
                  <a:srgbClr val="11618F"/>
                </a:solidFill>
                <a:ea typeface="Trebuchet MS"/>
                <a:sym typeface="Trebuchet MS"/>
              </a:rPr>
              <a:t>Consider only tree patterns</a:t>
            </a:r>
          </a:p>
          <a:p>
            <a:pPr marL="341312" marR="0" lvl="0" indent="-341312" algn="l" rtl="0">
              <a:spcBef>
                <a:spcPts val="800"/>
              </a:spcBef>
              <a:spcAft>
                <a:spcPts val="0"/>
              </a:spcAft>
              <a:buClr>
                <a:srgbClr val="11618F"/>
              </a:buClr>
              <a:buSzPct val="100000"/>
              <a:buFont typeface="Arial"/>
              <a:buChar char="•"/>
            </a:pPr>
            <a:r>
              <a:rPr lang="en-US" sz="3200" u="none" strike="noStrike" cap="none" dirty="0">
                <a:solidFill>
                  <a:srgbClr val="11618F"/>
                </a:solidFill>
                <a:ea typeface="Trebuchet MS"/>
                <a:sym typeface="Trebuchet MS"/>
              </a:rPr>
              <a:t>Limit the length of the patterns</a:t>
            </a:r>
          </a:p>
          <a:p>
            <a:pPr marL="341312" marR="0" lvl="0" indent="-341312" algn="l" rtl="0">
              <a:spcBef>
                <a:spcPts val="800"/>
              </a:spcBef>
              <a:spcAft>
                <a:spcPts val="0"/>
              </a:spcAft>
              <a:buClr>
                <a:srgbClr val="11618F"/>
              </a:buClr>
              <a:buSzPct val="100000"/>
              <a:buFont typeface="Arial"/>
              <a:buNone/>
            </a:pPr>
            <a:endParaRPr sz="3200" u="none" strike="noStrike" cap="none" dirty="0">
              <a:solidFill>
                <a:srgbClr val="11618F"/>
              </a:solidFill>
              <a:ea typeface="Trebuchet MS"/>
              <a:sym typeface="Trebuchet MS"/>
            </a:endParaRPr>
          </a:p>
        </p:txBody>
      </p:sp>
      <p:sp>
        <p:nvSpPr>
          <p:cNvPr id="2902" name="Shape 2902"/>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86</a:t>
            </a:fld>
            <a:endParaRPr lang="en-US" sz="1200">
              <a:solidFill>
                <a:srgbClr val="D10202"/>
              </a:solidFill>
              <a:latin typeface="Arial"/>
              <a:ea typeface="Arial"/>
              <a:cs typeface="Arial"/>
              <a:sym typeface="Arial"/>
            </a:endParaRPr>
          </a:p>
        </p:txBody>
      </p:sp>
      <p:pic>
        <p:nvPicPr>
          <p:cNvPr id="2903" name="Shape 2903"/>
          <p:cNvPicPr preferRelativeResize="0"/>
          <p:nvPr/>
        </p:nvPicPr>
        <p:blipFill rotWithShape="1">
          <a:blip r:embed="rId3">
            <a:alphaModFix/>
          </a:blip>
          <a:srcRect/>
          <a:stretch/>
        </p:blipFill>
        <p:spPr>
          <a:xfrm>
            <a:off x="990600" y="2617047"/>
            <a:ext cx="7086600" cy="2336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07"/>
        <p:cNvGrpSpPr/>
        <p:nvPr/>
      </p:nvGrpSpPr>
      <p:grpSpPr>
        <a:xfrm>
          <a:off x="0" y="0"/>
          <a:ext cx="0" cy="0"/>
          <a:chOff x="0" y="0"/>
          <a:chExt cx="0" cy="0"/>
        </a:xfrm>
      </p:grpSpPr>
      <p:sp>
        <p:nvSpPr>
          <p:cNvPr id="2908" name="Shape 2908"/>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Extracting LD Patterns</a:t>
            </a:r>
          </a:p>
        </p:txBody>
      </p:sp>
      <p:sp>
        <p:nvSpPr>
          <p:cNvPr id="2909" name="Shape 2909"/>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341312" marR="0" lvl="0" indent="-341312" algn="l" rtl="0">
              <a:spcBef>
                <a:spcPts val="0"/>
              </a:spcBef>
              <a:spcAft>
                <a:spcPts val="0"/>
              </a:spcAft>
              <a:buClr>
                <a:srgbClr val="11618F"/>
              </a:buClr>
              <a:buSzPct val="100000"/>
              <a:buFont typeface="Arial"/>
              <a:buChar char="•"/>
            </a:pPr>
            <a:r>
              <a:rPr lang="en-US" sz="3200" u="none" strike="noStrike" cap="none" dirty="0">
                <a:solidFill>
                  <a:srgbClr val="11618F"/>
                </a:solidFill>
                <a:ea typeface="Trebuchet MS"/>
                <a:sym typeface="Trebuchet MS"/>
              </a:rPr>
              <a:t>Use SPARQL to extract patterns of length </a:t>
            </a:r>
            <a:r>
              <a:rPr lang="en-US" dirty="0"/>
              <a:t>one</a:t>
            </a:r>
          </a:p>
        </p:txBody>
      </p:sp>
      <p:sp>
        <p:nvSpPr>
          <p:cNvPr id="2910" name="Shape 2910"/>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87</a:t>
            </a:fld>
            <a:endParaRPr lang="en-US" sz="1200">
              <a:solidFill>
                <a:srgbClr val="D10202"/>
              </a:solidFill>
              <a:latin typeface="Arial"/>
              <a:ea typeface="Arial"/>
              <a:cs typeface="Arial"/>
              <a:sym typeface="Arial"/>
            </a:endParaRPr>
          </a:p>
        </p:txBody>
      </p:sp>
      <p:grpSp>
        <p:nvGrpSpPr>
          <p:cNvPr id="2911" name="Shape 2911"/>
          <p:cNvGrpSpPr/>
          <p:nvPr/>
        </p:nvGrpSpPr>
        <p:grpSpPr>
          <a:xfrm>
            <a:off x="1371753" y="3109741"/>
            <a:ext cx="1979736" cy="557043"/>
            <a:chOff x="2209800" y="1573774"/>
            <a:chExt cx="1752600" cy="569108"/>
          </a:xfrm>
        </p:grpSpPr>
        <p:sp>
          <p:nvSpPr>
            <p:cNvPr id="2912" name="Shape 2912"/>
            <p:cNvSpPr/>
            <p:nvPr/>
          </p:nvSpPr>
          <p:spPr>
            <a:xfrm>
              <a:off x="2209800" y="1789183"/>
              <a:ext cx="7620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913" name="Shape 2913"/>
            <p:cNvCxnSpPr>
              <a:endCxn id="2914" idx="2"/>
            </p:cNvCxnSpPr>
            <p:nvPr/>
          </p:nvCxnSpPr>
          <p:spPr>
            <a:xfrm>
              <a:off x="2961900" y="1962733"/>
              <a:ext cx="314700" cy="3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2915" name="Shape 2915"/>
            <p:cNvSpPr txBox="1"/>
            <p:nvPr/>
          </p:nvSpPr>
          <p:spPr>
            <a:xfrm>
              <a:off x="2775491" y="1573774"/>
              <a:ext cx="801299"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914" name="Shape 2914"/>
            <p:cNvSpPr/>
            <p:nvPr/>
          </p:nvSpPr>
          <p:spPr>
            <a:xfrm>
              <a:off x="3276600" y="179083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grpSp>
      <p:grpSp>
        <p:nvGrpSpPr>
          <p:cNvPr id="2916" name="Shape 2916"/>
          <p:cNvGrpSpPr/>
          <p:nvPr/>
        </p:nvGrpSpPr>
        <p:grpSpPr>
          <a:xfrm>
            <a:off x="3809822" y="3045241"/>
            <a:ext cx="1752539" cy="620197"/>
            <a:chOff x="4648200" y="1583024"/>
            <a:chExt cx="1600200" cy="558434"/>
          </a:xfrm>
        </p:grpSpPr>
        <p:sp>
          <p:nvSpPr>
            <p:cNvPr id="2917" name="Shape 2917"/>
            <p:cNvSpPr txBox="1"/>
            <p:nvPr/>
          </p:nvSpPr>
          <p:spPr>
            <a:xfrm>
              <a:off x="5140508" y="1583024"/>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918" name="Shape 2918"/>
            <p:cNvSpPr/>
            <p:nvPr/>
          </p:nvSpPr>
          <p:spPr>
            <a:xfrm>
              <a:off x="5638800" y="1791059"/>
              <a:ext cx="609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2919" name="Shape 2919"/>
            <p:cNvCxnSpPr>
              <a:stCxn id="2920" idx="6"/>
              <a:endCxn id="2918" idx="2"/>
            </p:cNvCxnSpPr>
            <p:nvPr/>
          </p:nvCxnSpPr>
          <p:spPr>
            <a:xfrm>
              <a:off x="5334000" y="1966033"/>
              <a:ext cx="304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2920" name="Shape 2920"/>
            <p:cNvSpPr/>
            <p:nvPr/>
          </p:nvSpPr>
          <p:spPr>
            <a:xfrm>
              <a:off x="4648200" y="179083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grpSp>
      <p:grpSp>
        <p:nvGrpSpPr>
          <p:cNvPr id="2921" name="Shape 2921"/>
          <p:cNvGrpSpPr/>
          <p:nvPr/>
        </p:nvGrpSpPr>
        <p:grpSpPr>
          <a:xfrm>
            <a:off x="5867311" y="3045308"/>
            <a:ext cx="1979676" cy="620186"/>
            <a:chOff x="6705600" y="1583024"/>
            <a:chExt cx="1828800" cy="558425"/>
          </a:xfrm>
        </p:grpSpPr>
        <p:sp>
          <p:nvSpPr>
            <p:cNvPr id="2922" name="Shape 2922"/>
            <p:cNvSpPr txBox="1"/>
            <p:nvPr/>
          </p:nvSpPr>
          <p:spPr>
            <a:xfrm>
              <a:off x="7274108" y="1583024"/>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endParaRPr sz="1400"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2923" name="Shape 2923"/>
            <p:cNvSpPr/>
            <p:nvPr/>
          </p:nvSpPr>
          <p:spPr>
            <a:xfrm>
              <a:off x="7772400" y="1791050"/>
              <a:ext cx="7620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2924" name="Shape 2924"/>
            <p:cNvCxnSpPr>
              <a:stCxn id="2925" idx="6"/>
              <a:endCxn id="2923" idx="2"/>
            </p:cNvCxnSpPr>
            <p:nvPr/>
          </p:nvCxnSpPr>
          <p:spPr>
            <a:xfrm>
              <a:off x="7467600" y="1966025"/>
              <a:ext cx="304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2925" name="Shape 2925"/>
            <p:cNvSpPr/>
            <p:nvPr/>
          </p:nvSpPr>
          <p:spPr>
            <a:xfrm>
              <a:off x="6705600" y="1790825"/>
              <a:ext cx="7620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Person</a:t>
              </a:r>
            </a:p>
          </p:txBody>
        </p:sp>
        <p:sp>
          <p:nvSpPr>
            <p:cNvPr id="2926" name="Shape 2926"/>
            <p:cNvSpPr txBox="1"/>
            <p:nvPr/>
          </p:nvSpPr>
          <p:spPr>
            <a:xfrm>
              <a:off x="7414894" y="1651636"/>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born</a:t>
              </a:r>
            </a:p>
          </p:txBody>
        </p:sp>
      </p:grpSp>
      <p:sp>
        <p:nvSpPr>
          <p:cNvPr id="2927" name="Shape 2927"/>
          <p:cNvSpPr txBox="1"/>
          <p:nvPr/>
        </p:nvSpPr>
        <p:spPr>
          <a:xfrm rot="-5400000">
            <a:off x="-333352" y="3409900"/>
            <a:ext cx="16401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dirty="0">
                <a:solidFill>
                  <a:schemeClr val="lt1"/>
                </a:solidFill>
                <a:latin typeface="Arial" panose="020B0604020202020204" pitchFamily="34" charset="0"/>
                <a:ea typeface="Trebuchet MS"/>
                <a:cs typeface="Arial" panose="020B0604020202020204" pitchFamily="34" charset="0"/>
                <a:sym typeface="Trebuchet MS"/>
              </a:rPr>
              <a:t>length 1</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931"/>
        <p:cNvGrpSpPr/>
        <p:nvPr/>
      </p:nvGrpSpPr>
      <p:grpSpPr>
        <a:xfrm>
          <a:off x="0" y="0"/>
          <a:ext cx="0" cy="0"/>
          <a:chOff x="0" y="0"/>
          <a:chExt cx="0" cy="0"/>
        </a:xfrm>
      </p:grpSpPr>
      <p:sp>
        <p:nvSpPr>
          <p:cNvPr id="2932" name="Shape 2932"/>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341312" marR="0" lvl="0" indent="-341312" algn="l" rtl="0">
              <a:spcBef>
                <a:spcPts val="800"/>
              </a:spcBef>
              <a:spcAft>
                <a:spcPts val="0"/>
              </a:spcAft>
              <a:buClr>
                <a:srgbClr val="11618F"/>
              </a:buClr>
              <a:buSzPct val="100000"/>
              <a:buFont typeface="Arial"/>
              <a:buChar char="•"/>
            </a:pPr>
            <a:r>
              <a:rPr lang="en-US"/>
              <a:t>Iteratively construct larger patterns by joining with patterns of length 1</a:t>
            </a:r>
          </a:p>
          <a:p>
            <a:pPr marL="0" marR="0" lvl="0" indent="0" algn="l" rtl="0">
              <a:spcBef>
                <a:spcPts val="800"/>
              </a:spcBef>
              <a:spcAft>
                <a:spcPts val="0"/>
              </a:spcAft>
              <a:buNone/>
            </a:pPr>
            <a:endParaRPr/>
          </a:p>
        </p:txBody>
      </p:sp>
      <p:sp>
        <p:nvSpPr>
          <p:cNvPr id="2933" name="Shape 2933"/>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Extracting LD Patterns</a:t>
            </a:r>
          </a:p>
        </p:txBody>
      </p:sp>
      <p:sp>
        <p:nvSpPr>
          <p:cNvPr id="2934" name="Shape 2934"/>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88</a:t>
            </a:fld>
            <a:endParaRPr lang="en-US" sz="1200">
              <a:solidFill>
                <a:srgbClr val="D10202"/>
              </a:solidFill>
              <a:latin typeface="Arial"/>
              <a:ea typeface="Arial"/>
              <a:cs typeface="Arial"/>
              <a:sym typeface="Arial"/>
            </a:endParaRPr>
          </a:p>
        </p:txBody>
      </p:sp>
      <p:grpSp>
        <p:nvGrpSpPr>
          <p:cNvPr id="2935" name="Shape 2935"/>
          <p:cNvGrpSpPr/>
          <p:nvPr/>
        </p:nvGrpSpPr>
        <p:grpSpPr>
          <a:xfrm>
            <a:off x="1447858" y="2945442"/>
            <a:ext cx="2872625" cy="620214"/>
            <a:chOff x="2057400" y="2640574"/>
            <a:chExt cx="2667000" cy="569108"/>
          </a:xfrm>
        </p:grpSpPr>
        <p:sp>
          <p:nvSpPr>
            <p:cNvPr id="2936" name="Shape 2936"/>
            <p:cNvSpPr/>
            <p:nvPr/>
          </p:nvSpPr>
          <p:spPr>
            <a:xfrm>
              <a:off x="2057400" y="2855983"/>
              <a:ext cx="7620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937" name="Shape 2937"/>
            <p:cNvCxnSpPr>
              <a:endCxn id="2938" idx="2"/>
            </p:cNvCxnSpPr>
            <p:nvPr/>
          </p:nvCxnSpPr>
          <p:spPr>
            <a:xfrm>
              <a:off x="2809500" y="3029533"/>
              <a:ext cx="314700" cy="3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2939" name="Shape 2939"/>
            <p:cNvSpPr txBox="1"/>
            <p:nvPr/>
          </p:nvSpPr>
          <p:spPr>
            <a:xfrm>
              <a:off x="2623091" y="2640574"/>
              <a:ext cx="801299"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938" name="Shape 2938"/>
            <p:cNvSpPr/>
            <p:nvPr/>
          </p:nvSpPr>
          <p:spPr>
            <a:xfrm>
              <a:off x="3124200" y="285763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940" name="Shape 2940"/>
            <p:cNvSpPr txBox="1"/>
            <p:nvPr/>
          </p:nvSpPr>
          <p:spPr>
            <a:xfrm>
              <a:off x="3616508" y="2649824"/>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941" name="Shape 2941"/>
            <p:cNvSpPr/>
            <p:nvPr/>
          </p:nvSpPr>
          <p:spPr>
            <a:xfrm>
              <a:off x="4114800" y="2857859"/>
              <a:ext cx="609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2942" name="Shape 2942"/>
            <p:cNvCxnSpPr>
              <a:endCxn id="2941" idx="2"/>
            </p:cNvCxnSpPr>
            <p:nvPr/>
          </p:nvCxnSpPr>
          <p:spPr>
            <a:xfrm>
              <a:off x="3810000" y="3032459"/>
              <a:ext cx="304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grpSp>
      <p:grpSp>
        <p:nvGrpSpPr>
          <p:cNvPr id="2943" name="Shape 2943"/>
          <p:cNvGrpSpPr/>
          <p:nvPr/>
        </p:nvGrpSpPr>
        <p:grpSpPr>
          <a:xfrm>
            <a:off x="4877052" y="2945296"/>
            <a:ext cx="2971929" cy="1024850"/>
            <a:chOff x="5486400" y="2781425"/>
            <a:chExt cx="2819400" cy="884025"/>
          </a:xfrm>
        </p:grpSpPr>
        <p:sp>
          <p:nvSpPr>
            <p:cNvPr id="2944" name="Shape 2944"/>
            <p:cNvSpPr/>
            <p:nvPr/>
          </p:nvSpPr>
          <p:spPr>
            <a:xfrm>
              <a:off x="6553200" y="3315050"/>
              <a:ext cx="7620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2945" name="Shape 2945"/>
            <p:cNvCxnSpPr>
              <a:stCxn id="2946" idx="6"/>
              <a:endCxn id="2944" idx="1"/>
            </p:cNvCxnSpPr>
            <p:nvPr/>
          </p:nvCxnSpPr>
          <p:spPr>
            <a:xfrm>
              <a:off x="6248400" y="3032825"/>
              <a:ext cx="416400" cy="3336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2946" name="Shape 2946"/>
            <p:cNvSpPr/>
            <p:nvPr/>
          </p:nvSpPr>
          <p:spPr>
            <a:xfrm>
              <a:off x="5486400" y="2857625"/>
              <a:ext cx="7620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947" name="Shape 2947"/>
            <p:cNvSpPr txBox="1"/>
            <p:nvPr/>
          </p:nvSpPr>
          <p:spPr>
            <a:xfrm>
              <a:off x="5826308" y="3183224"/>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location</a:t>
              </a:r>
            </a:p>
          </p:txBody>
        </p:sp>
        <p:cxnSp>
          <p:nvCxnSpPr>
            <p:cNvPr id="2948" name="Shape 2948"/>
            <p:cNvCxnSpPr>
              <a:stCxn id="2949" idx="2"/>
              <a:endCxn id="2944" idx="7"/>
            </p:cNvCxnSpPr>
            <p:nvPr/>
          </p:nvCxnSpPr>
          <p:spPr>
            <a:xfrm flipH="1">
              <a:off x="7203600" y="2956625"/>
              <a:ext cx="340200" cy="4095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2950" name="Shape 2950"/>
            <p:cNvSpPr txBox="1"/>
            <p:nvPr/>
          </p:nvSpPr>
          <p:spPr>
            <a:xfrm>
              <a:off x="7347497" y="3173975"/>
              <a:ext cx="5334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born</a:t>
              </a:r>
            </a:p>
          </p:txBody>
        </p:sp>
        <p:sp>
          <p:nvSpPr>
            <p:cNvPr id="2949" name="Shape 2949"/>
            <p:cNvSpPr/>
            <p:nvPr/>
          </p:nvSpPr>
          <p:spPr>
            <a:xfrm>
              <a:off x="7543800" y="2781425"/>
              <a:ext cx="7620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Person</a:t>
              </a:r>
            </a:p>
          </p:txBody>
        </p:sp>
      </p:grpSp>
      <p:grpSp>
        <p:nvGrpSpPr>
          <p:cNvPr id="2951" name="Shape 2951"/>
          <p:cNvGrpSpPr/>
          <p:nvPr/>
        </p:nvGrpSpPr>
        <p:grpSpPr>
          <a:xfrm>
            <a:off x="1328800" y="4240850"/>
            <a:ext cx="2933747" cy="1024864"/>
            <a:chOff x="1938444" y="3935986"/>
            <a:chExt cx="2933747" cy="948597"/>
          </a:xfrm>
        </p:grpSpPr>
        <p:sp>
          <p:nvSpPr>
            <p:cNvPr id="2952" name="Shape 2952"/>
            <p:cNvSpPr/>
            <p:nvPr/>
          </p:nvSpPr>
          <p:spPr>
            <a:xfrm>
              <a:off x="3009893" y="3935986"/>
              <a:ext cx="801299"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953" name="Shape 2953"/>
            <p:cNvCxnSpPr>
              <a:stCxn id="2952" idx="2"/>
              <a:endCxn id="2954" idx="7"/>
            </p:cNvCxnSpPr>
            <p:nvPr/>
          </p:nvCxnSpPr>
          <p:spPr>
            <a:xfrm flipH="1">
              <a:off x="2705093" y="4112836"/>
              <a:ext cx="304800" cy="4434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2955" name="Shape 2955"/>
            <p:cNvSpPr txBox="1"/>
            <p:nvPr/>
          </p:nvSpPr>
          <p:spPr>
            <a:xfrm>
              <a:off x="4070891" y="4012174"/>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born</a:t>
              </a:r>
            </a:p>
          </p:txBody>
        </p:sp>
        <p:sp>
          <p:nvSpPr>
            <p:cNvPr id="2954" name="Shape 2954"/>
            <p:cNvSpPr/>
            <p:nvPr/>
          </p:nvSpPr>
          <p:spPr>
            <a:xfrm>
              <a:off x="2119700" y="45050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956" name="Shape 2956"/>
            <p:cNvSpPr txBox="1"/>
            <p:nvPr/>
          </p:nvSpPr>
          <p:spPr>
            <a:xfrm>
              <a:off x="1938444" y="4067650"/>
              <a:ext cx="862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957" name="Shape 2957"/>
            <p:cNvSpPr/>
            <p:nvPr/>
          </p:nvSpPr>
          <p:spPr>
            <a:xfrm>
              <a:off x="4152900" y="45341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2958" name="Shape 2958"/>
            <p:cNvCxnSpPr>
              <a:stCxn id="2952" idx="6"/>
              <a:endCxn id="2957" idx="1"/>
            </p:cNvCxnSpPr>
            <p:nvPr/>
          </p:nvCxnSpPr>
          <p:spPr>
            <a:xfrm>
              <a:off x="3811193" y="4112836"/>
              <a:ext cx="442200" cy="472500"/>
            </a:xfrm>
            <a:prstGeom prst="curvedConnector2">
              <a:avLst/>
            </a:prstGeom>
            <a:solidFill>
              <a:srgbClr val="00B8FF"/>
            </a:solidFill>
            <a:ln w="12700" cap="flat" cmpd="sng">
              <a:solidFill>
                <a:srgbClr val="404040"/>
              </a:solidFill>
              <a:prstDash val="solid"/>
              <a:round/>
              <a:headEnd type="none" w="med" len="med"/>
              <a:tailEnd type="triangle" w="lg" len="lg"/>
            </a:ln>
          </p:spPr>
        </p:cxnSp>
      </p:grpSp>
      <p:grpSp>
        <p:nvGrpSpPr>
          <p:cNvPr id="2959" name="Shape 2959"/>
          <p:cNvGrpSpPr/>
          <p:nvPr/>
        </p:nvGrpSpPr>
        <p:grpSpPr>
          <a:xfrm>
            <a:off x="5091397" y="4317050"/>
            <a:ext cx="2872500" cy="1024865"/>
            <a:chOff x="5701100" y="4012185"/>
            <a:chExt cx="2752491" cy="948598"/>
          </a:xfrm>
        </p:grpSpPr>
        <p:sp>
          <p:nvSpPr>
            <p:cNvPr id="2960" name="Shape 2960"/>
            <p:cNvSpPr/>
            <p:nvPr/>
          </p:nvSpPr>
          <p:spPr>
            <a:xfrm>
              <a:off x="6591289" y="4012185"/>
              <a:ext cx="8013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961" name="Shape 2961"/>
            <p:cNvCxnSpPr>
              <a:stCxn id="2960" idx="2"/>
              <a:endCxn id="2962" idx="7"/>
            </p:cNvCxnSpPr>
            <p:nvPr/>
          </p:nvCxnSpPr>
          <p:spPr>
            <a:xfrm flipH="1">
              <a:off x="6286489" y="4189035"/>
              <a:ext cx="304800" cy="4434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2963" name="Shape 2963"/>
            <p:cNvSpPr txBox="1"/>
            <p:nvPr/>
          </p:nvSpPr>
          <p:spPr>
            <a:xfrm>
              <a:off x="7652291" y="4088374"/>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born</a:t>
              </a:r>
            </a:p>
          </p:txBody>
        </p:sp>
        <p:sp>
          <p:nvSpPr>
            <p:cNvPr id="2962" name="Shape 2962"/>
            <p:cNvSpPr/>
            <p:nvPr/>
          </p:nvSpPr>
          <p:spPr>
            <a:xfrm>
              <a:off x="5701100" y="45812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964" name="Shape 2964"/>
            <p:cNvSpPr txBox="1"/>
            <p:nvPr/>
          </p:nvSpPr>
          <p:spPr>
            <a:xfrm>
              <a:off x="5962041" y="4143849"/>
              <a:ext cx="801299"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born</a:t>
              </a:r>
            </a:p>
          </p:txBody>
        </p:sp>
        <p:sp>
          <p:nvSpPr>
            <p:cNvPr id="2965" name="Shape 2965"/>
            <p:cNvSpPr/>
            <p:nvPr/>
          </p:nvSpPr>
          <p:spPr>
            <a:xfrm>
              <a:off x="7734300" y="46103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2966" name="Shape 2966"/>
            <p:cNvCxnSpPr>
              <a:stCxn id="2960" idx="6"/>
              <a:endCxn id="2965" idx="1"/>
            </p:cNvCxnSpPr>
            <p:nvPr/>
          </p:nvCxnSpPr>
          <p:spPr>
            <a:xfrm>
              <a:off x="7392589" y="4189035"/>
              <a:ext cx="442200" cy="472500"/>
            </a:xfrm>
            <a:prstGeom prst="curvedConnector2">
              <a:avLst/>
            </a:prstGeom>
            <a:solidFill>
              <a:srgbClr val="00B8FF"/>
            </a:solidFill>
            <a:ln w="12700" cap="flat" cmpd="sng">
              <a:solidFill>
                <a:srgbClr val="404040"/>
              </a:solidFill>
              <a:prstDash val="solid"/>
              <a:round/>
              <a:headEnd type="none" w="med" len="med"/>
              <a:tailEnd type="triangle" w="lg" len="lg"/>
            </a:ln>
          </p:spPr>
        </p:cxnSp>
      </p:grpSp>
      <p:grpSp>
        <p:nvGrpSpPr>
          <p:cNvPr id="2967" name="Shape 2967"/>
          <p:cNvGrpSpPr/>
          <p:nvPr/>
        </p:nvGrpSpPr>
        <p:grpSpPr>
          <a:xfrm>
            <a:off x="1390060" y="5688673"/>
            <a:ext cx="2971940" cy="1024867"/>
            <a:chOff x="1999641" y="5383783"/>
            <a:chExt cx="2872550" cy="948600"/>
          </a:xfrm>
        </p:grpSpPr>
        <p:sp>
          <p:nvSpPr>
            <p:cNvPr id="2968" name="Shape 2968"/>
            <p:cNvSpPr/>
            <p:nvPr/>
          </p:nvSpPr>
          <p:spPr>
            <a:xfrm>
              <a:off x="3009900" y="5383783"/>
              <a:ext cx="7620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Event</a:t>
              </a:r>
            </a:p>
          </p:txBody>
        </p:sp>
        <p:cxnSp>
          <p:nvCxnSpPr>
            <p:cNvPr id="2969" name="Shape 2969"/>
            <p:cNvCxnSpPr>
              <a:stCxn id="2968" idx="2"/>
              <a:endCxn id="2970" idx="7"/>
            </p:cNvCxnSpPr>
            <p:nvPr/>
          </p:nvCxnSpPr>
          <p:spPr>
            <a:xfrm flipH="1">
              <a:off x="2705100" y="5560633"/>
              <a:ext cx="304800" cy="4434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2971" name="Shape 2971"/>
            <p:cNvSpPr txBox="1"/>
            <p:nvPr/>
          </p:nvSpPr>
          <p:spPr>
            <a:xfrm>
              <a:off x="4070891" y="5459974"/>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location</a:t>
              </a:r>
            </a:p>
          </p:txBody>
        </p:sp>
        <p:sp>
          <p:nvSpPr>
            <p:cNvPr id="2970" name="Shape 2970"/>
            <p:cNvSpPr/>
            <p:nvPr/>
          </p:nvSpPr>
          <p:spPr>
            <a:xfrm>
              <a:off x="2119700" y="59528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2972" name="Shape 2972"/>
            <p:cNvSpPr txBox="1"/>
            <p:nvPr/>
          </p:nvSpPr>
          <p:spPr>
            <a:xfrm>
              <a:off x="1999641" y="5515449"/>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location</a:t>
              </a:r>
            </a:p>
          </p:txBody>
        </p:sp>
        <p:sp>
          <p:nvSpPr>
            <p:cNvPr id="2973" name="Shape 2973"/>
            <p:cNvSpPr/>
            <p:nvPr/>
          </p:nvSpPr>
          <p:spPr>
            <a:xfrm>
              <a:off x="4152900" y="59819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2974" name="Shape 2974"/>
            <p:cNvCxnSpPr>
              <a:stCxn id="2968" idx="6"/>
              <a:endCxn id="2973" idx="1"/>
            </p:cNvCxnSpPr>
            <p:nvPr/>
          </p:nvCxnSpPr>
          <p:spPr>
            <a:xfrm>
              <a:off x="3771900" y="5560633"/>
              <a:ext cx="481200" cy="472500"/>
            </a:xfrm>
            <a:prstGeom prst="curvedConnector2">
              <a:avLst/>
            </a:prstGeom>
            <a:solidFill>
              <a:srgbClr val="00B8FF"/>
            </a:solidFill>
            <a:ln w="12700" cap="flat" cmpd="sng">
              <a:solidFill>
                <a:srgbClr val="404040"/>
              </a:solidFill>
              <a:prstDash val="solid"/>
              <a:round/>
              <a:headEnd type="none" w="med" len="med"/>
              <a:tailEnd type="triangle" w="lg" len="lg"/>
            </a:ln>
          </p:spPr>
        </p:cxnSp>
      </p:grpSp>
      <p:grpSp>
        <p:nvGrpSpPr>
          <p:cNvPr id="2975" name="Shape 2975"/>
          <p:cNvGrpSpPr/>
          <p:nvPr/>
        </p:nvGrpSpPr>
        <p:grpSpPr>
          <a:xfrm>
            <a:off x="5047463" y="5688838"/>
            <a:ext cx="3027954" cy="971271"/>
            <a:chOff x="5657241" y="5383783"/>
            <a:chExt cx="2872549" cy="948600"/>
          </a:xfrm>
        </p:grpSpPr>
        <p:sp>
          <p:nvSpPr>
            <p:cNvPr id="2976" name="Shape 2976"/>
            <p:cNvSpPr/>
            <p:nvPr/>
          </p:nvSpPr>
          <p:spPr>
            <a:xfrm>
              <a:off x="6667500" y="5383783"/>
              <a:ext cx="7620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977" name="Shape 2977"/>
            <p:cNvCxnSpPr>
              <a:stCxn id="2976" idx="2"/>
              <a:endCxn id="2978" idx="7"/>
            </p:cNvCxnSpPr>
            <p:nvPr/>
          </p:nvCxnSpPr>
          <p:spPr>
            <a:xfrm flipH="1">
              <a:off x="6362700" y="5560633"/>
              <a:ext cx="304800" cy="4437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2979" name="Shape 2979"/>
            <p:cNvSpPr txBox="1"/>
            <p:nvPr/>
          </p:nvSpPr>
          <p:spPr>
            <a:xfrm>
              <a:off x="7728491" y="5459974"/>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organizer</a:t>
              </a:r>
            </a:p>
          </p:txBody>
        </p:sp>
        <p:sp>
          <p:nvSpPr>
            <p:cNvPr id="2978" name="Shape 2978"/>
            <p:cNvSpPr/>
            <p:nvPr/>
          </p:nvSpPr>
          <p:spPr>
            <a:xfrm>
              <a:off x="5777300" y="59528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980" name="Shape 2980"/>
            <p:cNvSpPr txBox="1"/>
            <p:nvPr/>
          </p:nvSpPr>
          <p:spPr>
            <a:xfrm>
              <a:off x="5657241" y="5515449"/>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981" name="Shape 2981"/>
            <p:cNvSpPr/>
            <p:nvPr/>
          </p:nvSpPr>
          <p:spPr>
            <a:xfrm>
              <a:off x="7810500" y="59819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Event</a:t>
              </a:r>
            </a:p>
          </p:txBody>
        </p:sp>
        <p:cxnSp>
          <p:nvCxnSpPr>
            <p:cNvPr id="2982" name="Shape 2982"/>
            <p:cNvCxnSpPr>
              <a:stCxn id="2976" idx="6"/>
              <a:endCxn id="2981" idx="1"/>
            </p:cNvCxnSpPr>
            <p:nvPr/>
          </p:nvCxnSpPr>
          <p:spPr>
            <a:xfrm>
              <a:off x="7429500" y="5560633"/>
              <a:ext cx="481500" cy="472500"/>
            </a:xfrm>
            <a:prstGeom prst="curvedConnector2">
              <a:avLst/>
            </a:prstGeom>
            <a:solidFill>
              <a:srgbClr val="00B8FF"/>
            </a:solidFill>
            <a:ln w="12700" cap="flat" cmpd="sng">
              <a:solidFill>
                <a:srgbClr val="404040"/>
              </a:solidFill>
              <a:prstDash val="solid"/>
              <a:round/>
              <a:headEnd type="none" w="med" len="med"/>
              <a:tailEnd type="triangle" w="lg" len="lg"/>
            </a:ln>
          </p:spPr>
        </p:cxnSp>
      </p:grpSp>
      <p:sp>
        <p:nvSpPr>
          <p:cNvPr id="2983" name="Shape 2983"/>
          <p:cNvSpPr txBox="1"/>
          <p:nvPr/>
        </p:nvSpPr>
        <p:spPr>
          <a:xfrm rot="-5400000">
            <a:off x="-333352" y="4476700"/>
            <a:ext cx="16401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dirty="0">
                <a:solidFill>
                  <a:schemeClr val="lt1"/>
                </a:solidFill>
                <a:latin typeface="Arial" panose="020B0604020202020204" pitchFamily="34" charset="0"/>
                <a:ea typeface="Trebuchet MS"/>
                <a:cs typeface="Arial" panose="020B0604020202020204" pitchFamily="34" charset="0"/>
                <a:sym typeface="Trebuchet MS"/>
              </a:rPr>
              <a:t>length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p:nvPr/>
        </p:nvSpPr>
        <p:spPr>
          <a:xfrm>
            <a:off x="4256308" y="2932414"/>
            <a:ext cx="1668197" cy="2755964"/>
          </a:xfrm>
          <a:prstGeom prst="roundRect">
            <a:avLst>
              <a:gd name="adj" fmla="val 16667"/>
            </a:avLst>
          </a:prstGeom>
          <a:solidFill>
            <a:srgbClr val="C0504D"/>
          </a:solidFill>
          <a:ln w="25400" cap="flat" cmpd="sng">
            <a:solidFill>
              <a:srgbClr val="8C3A38"/>
            </a:solidFill>
            <a:prstDash val="solid"/>
            <a:round/>
            <a:headEnd type="none" w="med" len="med"/>
            <a:tailEnd type="none" w="med" len="med"/>
          </a:ln>
          <a:effectLst>
            <a:outerShdw blurRad="50799" dist="38100" dir="2700000">
              <a:srgbClr val="000000">
                <a:alpha val="42745"/>
              </a:srgbClr>
            </a:outerShdw>
          </a:effectLst>
        </p:spPr>
        <p:txBody>
          <a:bodyPr lIns="91425" tIns="45700" rIns="91425" bIns="45700" anchor="ctr" anchorCtr="0">
            <a:noAutofit/>
          </a:bodyPr>
          <a:lstStyle/>
          <a:p>
            <a:pPr marL="0" marR="0" lvl="0" indent="0" algn="ctr" rtl="0">
              <a:spcBef>
                <a:spcPts val="0"/>
              </a:spcBef>
              <a:spcAft>
                <a:spcPts val="0"/>
              </a:spcAft>
              <a:buNone/>
            </a:pPr>
            <a:endParaRPr sz="1800" u="none" strike="noStrike" cap="none" dirty="0">
              <a:solidFill>
                <a:srgbClr val="FFFFFF"/>
              </a:solidFill>
              <a:latin typeface="Arial" panose="020B0604020202020204" pitchFamily="34" charset="0"/>
              <a:ea typeface="Trebuchet MS"/>
              <a:cs typeface="Arial" panose="020B0604020202020204" pitchFamily="34" charset="0"/>
              <a:sym typeface="Trebuchet MS"/>
            </a:endParaRPr>
          </a:p>
        </p:txBody>
      </p:sp>
      <p:sp>
        <p:nvSpPr>
          <p:cNvPr id="690" name="Shape 690"/>
          <p:cNvSpPr txBox="1">
            <a:spLocks noGrp="1"/>
          </p:cNvSpPr>
          <p:nvPr>
            <p:ph type="title"/>
          </p:nvPr>
        </p:nvSpPr>
        <p:spPr>
          <a:xfrm>
            <a:off x="457200" y="152400"/>
            <a:ext cx="8228013"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Karma</a:t>
            </a:r>
          </a:p>
        </p:txBody>
      </p:sp>
      <p:sp>
        <p:nvSpPr>
          <p:cNvPr id="691" name="Shape 691"/>
          <p:cNvSpPr txBox="1">
            <a:spLocks noGrp="1"/>
          </p:cNvSpPr>
          <p:nvPr>
            <p:ph type="sldNum" idx="12"/>
          </p:nvPr>
        </p:nvSpPr>
        <p:spPr>
          <a:xfrm>
            <a:off x="8458200" y="6433800"/>
            <a:ext cx="533399" cy="2889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D10202"/>
                </a:solidFill>
                <a:latin typeface="Arial"/>
                <a:ea typeface="Arial"/>
                <a:cs typeface="Arial"/>
                <a:sym typeface="Arial"/>
              </a:rPr>
              <a:t>8</a:t>
            </a:fld>
            <a:endParaRPr lang="en-US" sz="1200" b="0" i="0" u="none" strike="noStrike" cap="none">
              <a:solidFill>
                <a:srgbClr val="D10202"/>
              </a:solidFill>
              <a:latin typeface="Arial"/>
              <a:ea typeface="Arial"/>
              <a:cs typeface="Arial"/>
              <a:sym typeface="Arial"/>
            </a:endParaRPr>
          </a:p>
        </p:txBody>
      </p:sp>
      <p:sp>
        <p:nvSpPr>
          <p:cNvPr id="692" name="Shape 692"/>
          <p:cNvSpPr/>
          <p:nvPr/>
        </p:nvSpPr>
        <p:spPr>
          <a:xfrm>
            <a:off x="1222550" y="4714078"/>
            <a:ext cx="2098758" cy="706374"/>
          </a:xfrm>
          <a:prstGeom prst="roundRect">
            <a:avLst>
              <a:gd name="adj" fmla="val 16667"/>
            </a:avLst>
          </a:prstGeom>
          <a:solidFill>
            <a:schemeClr val="lt1"/>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693" name="Shape 693"/>
          <p:cNvSpPr/>
          <p:nvPr/>
        </p:nvSpPr>
        <p:spPr>
          <a:xfrm>
            <a:off x="1222550" y="3796316"/>
            <a:ext cx="2098758" cy="706374"/>
          </a:xfrm>
          <a:prstGeom prst="roundRect">
            <a:avLst>
              <a:gd name="adj" fmla="val 16667"/>
            </a:avLst>
          </a:prstGeom>
          <a:solidFill>
            <a:schemeClr val="lt1"/>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grpSp>
        <p:nvGrpSpPr>
          <p:cNvPr id="694" name="Shape 694"/>
          <p:cNvGrpSpPr/>
          <p:nvPr/>
        </p:nvGrpSpPr>
        <p:grpSpPr>
          <a:xfrm>
            <a:off x="1346556" y="3908934"/>
            <a:ext cx="608694" cy="463009"/>
            <a:chOff x="2385215" y="4257014"/>
            <a:chExt cx="718597" cy="1242505"/>
          </a:xfrm>
        </p:grpSpPr>
        <p:sp>
          <p:nvSpPr>
            <p:cNvPr id="695" name="Shape 695"/>
            <p:cNvSpPr/>
            <p:nvPr/>
          </p:nvSpPr>
          <p:spPr>
            <a:xfrm>
              <a:off x="2385215" y="4257014"/>
              <a:ext cx="239990" cy="115416"/>
            </a:xfrm>
            <a:prstGeom prst="rect">
              <a:avLst/>
            </a:prstGeom>
            <a:solidFill>
              <a:srgbClr val="E368E3"/>
            </a:solidFill>
            <a:ln w="9525" cap="flat" cmpd="sng">
              <a:solidFill>
                <a:srgbClr val="984807"/>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696" name="Shape 696"/>
            <p:cNvSpPr/>
            <p:nvPr/>
          </p:nvSpPr>
          <p:spPr>
            <a:xfrm>
              <a:off x="2620900" y="4418946"/>
              <a:ext cx="239990" cy="115416"/>
            </a:xfrm>
            <a:prstGeom prst="rect">
              <a:avLst/>
            </a:prstGeom>
            <a:solidFill>
              <a:srgbClr val="E368E3"/>
            </a:solidFill>
            <a:ln w="9525" cap="flat" cmpd="sng">
              <a:solidFill>
                <a:srgbClr val="5A115A"/>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cxnSp>
          <p:nvCxnSpPr>
            <p:cNvPr id="697" name="Shape 697"/>
            <p:cNvCxnSpPr>
              <a:stCxn id="695" idx="2"/>
              <a:endCxn id="696" idx="1"/>
            </p:cNvCxnSpPr>
            <p:nvPr/>
          </p:nvCxnSpPr>
          <p:spPr>
            <a:xfrm rot="-5400000" flipH="1">
              <a:off x="2511210" y="4366430"/>
              <a:ext cx="103800" cy="115800"/>
            </a:xfrm>
            <a:prstGeom prst="bentConnector2">
              <a:avLst/>
            </a:prstGeom>
            <a:noFill/>
            <a:ln w="9525" cap="flat" cmpd="sng">
              <a:solidFill>
                <a:srgbClr val="984807"/>
              </a:solidFill>
              <a:prstDash val="solid"/>
              <a:round/>
              <a:headEnd type="none" w="med" len="med"/>
              <a:tailEnd type="none" w="med" len="med"/>
            </a:ln>
          </p:spPr>
        </p:cxnSp>
        <p:sp>
          <p:nvSpPr>
            <p:cNvPr id="698" name="Shape 698"/>
            <p:cNvSpPr/>
            <p:nvPr/>
          </p:nvSpPr>
          <p:spPr>
            <a:xfrm>
              <a:off x="2863822" y="4576619"/>
              <a:ext cx="239990" cy="115416"/>
            </a:xfrm>
            <a:prstGeom prst="rect">
              <a:avLst/>
            </a:prstGeom>
            <a:solidFill>
              <a:srgbClr val="E368E3"/>
            </a:solidFill>
            <a:ln w="9525" cap="flat" cmpd="sng">
              <a:solidFill>
                <a:srgbClr val="5A115A"/>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cxnSp>
          <p:nvCxnSpPr>
            <p:cNvPr id="699" name="Shape 699"/>
            <p:cNvCxnSpPr>
              <a:stCxn id="696" idx="2"/>
              <a:endCxn id="698" idx="1"/>
            </p:cNvCxnSpPr>
            <p:nvPr/>
          </p:nvCxnSpPr>
          <p:spPr>
            <a:xfrm rot="-5400000" flipH="1">
              <a:off x="2752445" y="4522812"/>
              <a:ext cx="99900" cy="123000"/>
            </a:xfrm>
            <a:prstGeom prst="bentConnector2">
              <a:avLst/>
            </a:prstGeom>
            <a:noFill/>
            <a:ln w="9525" cap="flat" cmpd="sng">
              <a:solidFill>
                <a:srgbClr val="984807"/>
              </a:solidFill>
              <a:prstDash val="solid"/>
              <a:round/>
              <a:headEnd type="none" w="med" len="med"/>
              <a:tailEnd type="none" w="med" len="med"/>
            </a:ln>
          </p:spPr>
        </p:cxnSp>
        <p:sp>
          <p:nvSpPr>
            <p:cNvPr id="700" name="Shape 700"/>
            <p:cNvSpPr/>
            <p:nvPr/>
          </p:nvSpPr>
          <p:spPr>
            <a:xfrm>
              <a:off x="2863822" y="4739360"/>
              <a:ext cx="239990" cy="115416"/>
            </a:xfrm>
            <a:prstGeom prst="rect">
              <a:avLst/>
            </a:prstGeom>
            <a:solidFill>
              <a:srgbClr val="E368E3"/>
            </a:solidFill>
            <a:ln w="9525" cap="flat" cmpd="sng">
              <a:solidFill>
                <a:srgbClr val="5A115A"/>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cxnSp>
          <p:nvCxnSpPr>
            <p:cNvPr id="701" name="Shape 701"/>
            <p:cNvCxnSpPr>
              <a:stCxn id="696" idx="2"/>
              <a:endCxn id="700" idx="1"/>
            </p:cNvCxnSpPr>
            <p:nvPr/>
          </p:nvCxnSpPr>
          <p:spPr>
            <a:xfrm rot="-5400000" flipH="1">
              <a:off x="2671145" y="4604112"/>
              <a:ext cx="262500" cy="123000"/>
            </a:xfrm>
            <a:prstGeom prst="bentConnector2">
              <a:avLst/>
            </a:prstGeom>
            <a:noFill/>
            <a:ln w="9525" cap="flat" cmpd="sng">
              <a:solidFill>
                <a:srgbClr val="984807"/>
              </a:solidFill>
              <a:prstDash val="solid"/>
              <a:round/>
              <a:headEnd type="none" w="med" len="med"/>
              <a:tailEnd type="none" w="med" len="med"/>
            </a:ln>
          </p:spPr>
        </p:cxnSp>
        <p:sp>
          <p:nvSpPr>
            <p:cNvPr id="702" name="Shape 702"/>
            <p:cNvSpPr/>
            <p:nvPr/>
          </p:nvSpPr>
          <p:spPr>
            <a:xfrm>
              <a:off x="2863822" y="4902103"/>
              <a:ext cx="239990" cy="115416"/>
            </a:xfrm>
            <a:prstGeom prst="rect">
              <a:avLst/>
            </a:prstGeom>
            <a:solidFill>
              <a:srgbClr val="E368E3"/>
            </a:solidFill>
            <a:ln w="9525" cap="flat" cmpd="sng">
              <a:solidFill>
                <a:srgbClr val="5A115A"/>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cxnSp>
          <p:nvCxnSpPr>
            <p:cNvPr id="703" name="Shape 703"/>
            <p:cNvCxnSpPr>
              <a:stCxn id="696" idx="2"/>
              <a:endCxn id="702" idx="1"/>
            </p:cNvCxnSpPr>
            <p:nvPr/>
          </p:nvCxnSpPr>
          <p:spPr>
            <a:xfrm rot="-5400000" flipH="1">
              <a:off x="2589845" y="4685412"/>
              <a:ext cx="425100" cy="123000"/>
            </a:xfrm>
            <a:prstGeom prst="bentConnector2">
              <a:avLst/>
            </a:prstGeom>
            <a:noFill/>
            <a:ln w="9525" cap="flat" cmpd="sng">
              <a:solidFill>
                <a:srgbClr val="984807"/>
              </a:solidFill>
              <a:prstDash val="solid"/>
              <a:round/>
              <a:headEnd type="none" w="med" len="med"/>
              <a:tailEnd type="none" w="med" len="med"/>
            </a:ln>
          </p:spPr>
        </p:cxnSp>
        <p:sp>
          <p:nvSpPr>
            <p:cNvPr id="704" name="Shape 704"/>
            <p:cNvSpPr/>
            <p:nvPr/>
          </p:nvSpPr>
          <p:spPr>
            <a:xfrm>
              <a:off x="2620900" y="5063689"/>
              <a:ext cx="239990" cy="115416"/>
            </a:xfrm>
            <a:prstGeom prst="rect">
              <a:avLst/>
            </a:prstGeom>
            <a:solidFill>
              <a:srgbClr val="E368E3"/>
            </a:solidFill>
            <a:ln w="9525" cap="flat" cmpd="sng">
              <a:solidFill>
                <a:srgbClr val="5A115A"/>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cxnSp>
          <p:nvCxnSpPr>
            <p:cNvPr id="705" name="Shape 705"/>
            <p:cNvCxnSpPr>
              <a:stCxn id="695" idx="2"/>
              <a:endCxn id="704" idx="1"/>
            </p:cNvCxnSpPr>
            <p:nvPr/>
          </p:nvCxnSpPr>
          <p:spPr>
            <a:xfrm rot="-5400000" flipH="1">
              <a:off x="2188710" y="4688930"/>
              <a:ext cx="748800" cy="115800"/>
            </a:xfrm>
            <a:prstGeom prst="bentConnector2">
              <a:avLst/>
            </a:prstGeom>
            <a:noFill/>
            <a:ln w="9525" cap="flat" cmpd="sng">
              <a:solidFill>
                <a:srgbClr val="984807"/>
              </a:solidFill>
              <a:prstDash val="solid"/>
              <a:round/>
              <a:headEnd type="none" w="med" len="med"/>
              <a:tailEnd type="none" w="med" len="med"/>
            </a:ln>
          </p:spPr>
        </p:cxnSp>
        <p:sp>
          <p:nvSpPr>
            <p:cNvPr id="706" name="Shape 706"/>
            <p:cNvSpPr/>
            <p:nvPr/>
          </p:nvSpPr>
          <p:spPr>
            <a:xfrm>
              <a:off x="2863822" y="5221362"/>
              <a:ext cx="239990" cy="115416"/>
            </a:xfrm>
            <a:prstGeom prst="rect">
              <a:avLst/>
            </a:prstGeom>
            <a:solidFill>
              <a:srgbClr val="E368E3"/>
            </a:solidFill>
            <a:ln w="9525" cap="flat" cmpd="sng">
              <a:solidFill>
                <a:srgbClr val="5A115A"/>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cxnSp>
          <p:nvCxnSpPr>
            <p:cNvPr id="707" name="Shape 707"/>
            <p:cNvCxnSpPr>
              <a:stCxn id="704" idx="2"/>
              <a:endCxn id="706" idx="1"/>
            </p:cNvCxnSpPr>
            <p:nvPr/>
          </p:nvCxnSpPr>
          <p:spPr>
            <a:xfrm rot="-5400000" flipH="1">
              <a:off x="2752445" y="5167555"/>
              <a:ext cx="99900" cy="123000"/>
            </a:xfrm>
            <a:prstGeom prst="bentConnector2">
              <a:avLst/>
            </a:prstGeom>
            <a:noFill/>
            <a:ln w="9525" cap="flat" cmpd="sng">
              <a:solidFill>
                <a:srgbClr val="984807"/>
              </a:solidFill>
              <a:prstDash val="solid"/>
              <a:round/>
              <a:headEnd type="none" w="med" len="med"/>
              <a:tailEnd type="none" w="med" len="med"/>
            </a:ln>
          </p:spPr>
        </p:cxnSp>
        <p:sp>
          <p:nvSpPr>
            <p:cNvPr id="708" name="Shape 708"/>
            <p:cNvSpPr/>
            <p:nvPr/>
          </p:nvSpPr>
          <p:spPr>
            <a:xfrm>
              <a:off x="2863822" y="5384103"/>
              <a:ext cx="239990" cy="115416"/>
            </a:xfrm>
            <a:prstGeom prst="rect">
              <a:avLst/>
            </a:prstGeom>
            <a:solidFill>
              <a:srgbClr val="E368E3"/>
            </a:solidFill>
            <a:ln w="9525" cap="flat" cmpd="sng">
              <a:solidFill>
                <a:srgbClr val="5A115A"/>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cxnSp>
          <p:nvCxnSpPr>
            <p:cNvPr id="709" name="Shape 709"/>
            <p:cNvCxnSpPr>
              <a:stCxn id="704" idx="2"/>
              <a:endCxn id="708" idx="1"/>
            </p:cNvCxnSpPr>
            <p:nvPr/>
          </p:nvCxnSpPr>
          <p:spPr>
            <a:xfrm rot="-5400000" flipH="1">
              <a:off x="2671145" y="5248855"/>
              <a:ext cx="262500" cy="123000"/>
            </a:xfrm>
            <a:prstGeom prst="bentConnector2">
              <a:avLst/>
            </a:prstGeom>
            <a:noFill/>
            <a:ln w="9525" cap="flat" cmpd="sng">
              <a:solidFill>
                <a:srgbClr val="984807"/>
              </a:solidFill>
              <a:prstDash val="solid"/>
              <a:round/>
              <a:headEnd type="none" w="med" len="med"/>
              <a:tailEnd type="none" w="med" len="med"/>
            </a:ln>
          </p:spPr>
        </p:cxnSp>
      </p:grpSp>
      <p:sp>
        <p:nvSpPr>
          <p:cNvPr id="710" name="Shape 710"/>
          <p:cNvSpPr txBox="1"/>
          <p:nvPr/>
        </p:nvSpPr>
        <p:spPr>
          <a:xfrm>
            <a:off x="1898364" y="3835712"/>
            <a:ext cx="1422946" cy="64633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u="none" strike="noStrike" cap="none" dirty="0">
                <a:solidFill>
                  <a:srgbClr val="11628F"/>
                </a:solidFill>
                <a:latin typeface="Arial" panose="020B0604020202020204" pitchFamily="34" charset="0"/>
                <a:ea typeface="Trebuchet MS"/>
                <a:cs typeface="Arial" panose="020B0604020202020204" pitchFamily="34" charset="0"/>
                <a:sym typeface="Trebuchet MS"/>
              </a:rPr>
              <a:t>Hierarchical Sources</a:t>
            </a:r>
          </a:p>
        </p:txBody>
      </p:sp>
      <p:sp>
        <p:nvSpPr>
          <p:cNvPr id="711" name="Shape 711"/>
          <p:cNvSpPr/>
          <p:nvPr/>
        </p:nvSpPr>
        <p:spPr>
          <a:xfrm>
            <a:off x="1351719" y="4832973"/>
            <a:ext cx="1772481" cy="489516"/>
          </a:xfrm>
          <a:prstGeom prst="cloud">
            <a:avLst/>
          </a:prstGeom>
          <a:solidFill>
            <a:schemeClr val="lt1"/>
          </a:solidFill>
          <a:ln w="9525" cap="flat" cmpd="sng">
            <a:solidFill>
              <a:srgbClr val="984807"/>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SzPct val="25000"/>
              <a:buNone/>
            </a:pPr>
            <a:r>
              <a:rPr lang="en-US" sz="1800" b="0" i="0" u="none" strike="noStrike" cap="none">
                <a:solidFill>
                  <a:srgbClr val="11628F"/>
                </a:solidFill>
                <a:latin typeface="Times New Roman"/>
                <a:ea typeface="Times New Roman"/>
                <a:cs typeface="Times New Roman"/>
                <a:sym typeface="Times New Roman"/>
              </a:rPr>
              <a:t>Services</a:t>
            </a:r>
          </a:p>
        </p:txBody>
      </p:sp>
      <p:sp>
        <p:nvSpPr>
          <p:cNvPr id="712" name="Shape 712"/>
          <p:cNvSpPr/>
          <p:nvPr/>
        </p:nvSpPr>
        <p:spPr>
          <a:xfrm>
            <a:off x="3579582" y="4004375"/>
            <a:ext cx="496581" cy="289892"/>
          </a:xfrm>
          <a:prstGeom prst="rightArrow">
            <a:avLst>
              <a:gd name="adj1" fmla="val 50000"/>
              <a:gd name="adj2" fmla="val 50000"/>
            </a:avLst>
          </a:prstGeom>
          <a:solidFill>
            <a:srgbClr val="F3A372"/>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13" name="Shape 713"/>
          <p:cNvSpPr/>
          <p:nvPr/>
        </p:nvSpPr>
        <p:spPr>
          <a:xfrm rot="-1529215">
            <a:off x="3542049" y="4820896"/>
            <a:ext cx="496581" cy="286749"/>
          </a:xfrm>
          <a:prstGeom prst="rightArrow">
            <a:avLst>
              <a:gd name="adj1" fmla="val 50000"/>
              <a:gd name="adj2" fmla="val 50000"/>
            </a:avLst>
          </a:prstGeom>
          <a:solidFill>
            <a:srgbClr val="F3A372"/>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14" name="Shape 714"/>
          <p:cNvSpPr/>
          <p:nvPr/>
        </p:nvSpPr>
        <p:spPr>
          <a:xfrm>
            <a:off x="6152825" y="3777987"/>
            <a:ext cx="496581" cy="289892"/>
          </a:xfrm>
          <a:prstGeom prst="rightArrow">
            <a:avLst>
              <a:gd name="adj1" fmla="val 50000"/>
              <a:gd name="adj2" fmla="val 50000"/>
            </a:avLst>
          </a:prstGeom>
          <a:solidFill>
            <a:srgbClr val="F3A372"/>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15" name="Shape 715"/>
          <p:cNvSpPr txBox="1"/>
          <p:nvPr/>
        </p:nvSpPr>
        <p:spPr>
          <a:xfrm>
            <a:off x="4368253" y="4048780"/>
            <a:ext cx="1422946"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800" b="0" i="0" u="none" strike="noStrike" cap="none">
                <a:solidFill>
                  <a:schemeClr val="lt1"/>
                </a:solidFill>
                <a:latin typeface="Arial"/>
                <a:ea typeface="Arial"/>
                <a:cs typeface="Arial"/>
                <a:sym typeface="Arial"/>
              </a:rPr>
              <a:t>Karma</a:t>
            </a:r>
          </a:p>
        </p:txBody>
      </p:sp>
      <p:sp>
        <p:nvSpPr>
          <p:cNvPr id="716" name="Shape 716"/>
          <p:cNvSpPr/>
          <p:nvPr/>
        </p:nvSpPr>
        <p:spPr>
          <a:xfrm>
            <a:off x="1222550" y="2932096"/>
            <a:ext cx="2098758" cy="706374"/>
          </a:xfrm>
          <a:prstGeom prst="roundRect">
            <a:avLst>
              <a:gd name="adj" fmla="val 16667"/>
            </a:avLst>
          </a:prstGeom>
          <a:solidFill>
            <a:schemeClr val="lt1"/>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17" name="Shape 717"/>
          <p:cNvSpPr txBox="1"/>
          <p:nvPr/>
        </p:nvSpPr>
        <p:spPr>
          <a:xfrm>
            <a:off x="1898364" y="2971491"/>
            <a:ext cx="1422946" cy="64633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u="none" strike="noStrike" cap="none" dirty="0">
                <a:solidFill>
                  <a:srgbClr val="11628F"/>
                </a:solidFill>
                <a:latin typeface="Arial" panose="020B0604020202020204" pitchFamily="34" charset="0"/>
                <a:ea typeface="Trebuchet MS"/>
                <a:cs typeface="Arial" panose="020B0604020202020204" pitchFamily="34" charset="0"/>
                <a:sym typeface="Trebuchet MS"/>
              </a:rPr>
              <a:t>Tabular</a:t>
            </a:r>
          </a:p>
          <a:p>
            <a:pPr marL="0" marR="0" lvl="0" indent="0" algn="ctr" rtl="0">
              <a:spcBef>
                <a:spcPts val="0"/>
              </a:spcBef>
              <a:spcAft>
                <a:spcPts val="0"/>
              </a:spcAft>
              <a:buSzPct val="25000"/>
              <a:buNone/>
            </a:pPr>
            <a:r>
              <a:rPr lang="en-US" sz="1800" u="none" strike="noStrike" cap="none" dirty="0">
                <a:solidFill>
                  <a:srgbClr val="11628F"/>
                </a:solidFill>
                <a:latin typeface="Arial" panose="020B0604020202020204" pitchFamily="34" charset="0"/>
                <a:ea typeface="Trebuchet MS"/>
                <a:cs typeface="Arial" panose="020B0604020202020204" pitchFamily="34" charset="0"/>
                <a:sym typeface="Trebuchet MS"/>
              </a:rPr>
              <a:t>Sources</a:t>
            </a:r>
          </a:p>
        </p:txBody>
      </p:sp>
      <p:sp>
        <p:nvSpPr>
          <p:cNvPr id="718" name="Shape 718"/>
          <p:cNvSpPr/>
          <p:nvPr/>
        </p:nvSpPr>
        <p:spPr>
          <a:xfrm>
            <a:off x="1451308" y="3048446"/>
            <a:ext cx="203286" cy="279096"/>
          </a:xfrm>
          <a:prstGeom prst="can">
            <a:avLst>
              <a:gd name="adj" fmla="val 25000"/>
            </a:avLst>
          </a:prstGeom>
          <a:solidFill>
            <a:schemeClr val="lt1"/>
          </a:solidFill>
          <a:ln w="9525" cap="flat" cmpd="sng">
            <a:solidFill>
              <a:srgbClr val="033478"/>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19" name="Shape 719"/>
          <p:cNvSpPr/>
          <p:nvPr/>
        </p:nvSpPr>
        <p:spPr>
          <a:xfrm>
            <a:off x="1557558" y="3162222"/>
            <a:ext cx="203286" cy="279096"/>
          </a:xfrm>
          <a:prstGeom prst="can">
            <a:avLst>
              <a:gd name="adj" fmla="val 25000"/>
            </a:avLst>
          </a:prstGeom>
          <a:solidFill>
            <a:schemeClr val="lt1"/>
          </a:solidFill>
          <a:ln w="9525" cap="flat" cmpd="sng">
            <a:solidFill>
              <a:srgbClr val="033478"/>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20" name="Shape 720"/>
          <p:cNvSpPr/>
          <p:nvPr/>
        </p:nvSpPr>
        <p:spPr>
          <a:xfrm>
            <a:off x="1659201" y="3255697"/>
            <a:ext cx="203286" cy="279096"/>
          </a:xfrm>
          <a:prstGeom prst="can">
            <a:avLst>
              <a:gd name="adj" fmla="val 25000"/>
            </a:avLst>
          </a:prstGeom>
          <a:solidFill>
            <a:schemeClr val="lt1"/>
          </a:solidFill>
          <a:ln w="9525" cap="flat" cmpd="sng">
            <a:solidFill>
              <a:srgbClr val="033478"/>
            </a:solidFill>
            <a:prstDash val="solid"/>
            <a:round/>
            <a:headEnd type="none" w="med" len="med"/>
            <a:tailEnd type="none" w="med" len="med"/>
          </a:ln>
          <a:effectLst>
            <a:outerShdw blurRad="39999" dist="23000" dir="5400000" rotWithShape="0">
              <a:srgbClr val="000000">
                <a:alpha val="34901"/>
              </a:srgbClr>
            </a:outerShdw>
          </a:effectLst>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21" name="Shape 721"/>
          <p:cNvSpPr/>
          <p:nvPr/>
        </p:nvSpPr>
        <p:spPr>
          <a:xfrm rot="1349636">
            <a:off x="3574446" y="3262071"/>
            <a:ext cx="496581" cy="289892"/>
          </a:xfrm>
          <a:prstGeom prst="rightArrow">
            <a:avLst>
              <a:gd name="adj1" fmla="val 50000"/>
              <a:gd name="adj2" fmla="val 50000"/>
            </a:avLst>
          </a:prstGeom>
          <a:solidFill>
            <a:srgbClr val="F3A372"/>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22" name="Shape 722"/>
          <p:cNvSpPr/>
          <p:nvPr/>
        </p:nvSpPr>
        <p:spPr>
          <a:xfrm>
            <a:off x="6773157" y="3662398"/>
            <a:ext cx="891658" cy="464120"/>
          </a:xfrm>
          <a:prstGeom prst="can">
            <a:avLst>
              <a:gd name="adj" fmla="val 25000"/>
            </a:avLst>
          </a:prstGeom>
          <a:noFill/>
          <a:ln w="25400" cap="flat" cmpd="sng">
            <a:solidFill>
              <a:srgbClr val="AB4A0F"/>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11628F"/>
                </a:solidFill>
                <a:latin typeface="Times New Roman"/>
                <a:ea typeface="Times New Roman"/>
                <a:cs typeface="Times New Roman"/>
                <a:sym typeface="Times New Roman"/>
              </a:rPr>
              <a:t>Database</a:t>
            </a:r>
          </a:p>
        </p:txBody>
      </p:sp>
      <p:sp>
        <p:nvSpPr>
          <p:cNvPr id="723" name="Shape 723"/>
          <p:cNvSpPr/>
          <p:nvPr/>
        </p:nvSpPr>
        <p:spPr>
          <a:xfrm>
            <a:off x="6773157" y="3052960"/>
            <a:ext cx="891658" cy="464120"/>
          </a:xfrm>
          <a:prstGeom prst="can">
            <a:avLst>
              <a:gd name="adj" fmla="val 25000"/>
            </a:avLst>
          </a:prstGeom>
          <a:noFill/>
          <a:ln w="25400" cap="flat" cmpd="sng">
            <a:solidFill>
              <a:srgbClr val="AB4A0F"/>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11628F"/>
                </a:solidFill>
                <a:latin typeface="Times New Roman"/>
                <a:ea typeface="Times New Roman"/>
                <a:cs typeface="Times New Roman"/>
                <a:sym typeface="Times New Roman"/>
              </a:rPr>
              <a:t>RDF</a:t>
            </a:r>
          </a:p>
        </p:txBody>
      </p:sp>
      <p:sp>
        <p:nvSpPr>
          <p:cNvPr id="724" name="Shape 724"/>
          <p:cNvSpPr/>
          <p:nvPr/>
        </p:nvSpPr>
        <p:spPr>
          <a:xfrm>
            <a:off x="6152825" y="4397260"/>
            <a:ext cx="496581" cy="289892"/>
          </a:xfrm>
          <a:prstGeom prst="rightArrow">
            <a:avLst>
              <a:gd name="adj1" fmla="val 50000"/>
              <a:gd name="adj2" fmla="val 50000"/>
            </a:avLst>
          </a:prstGeom>
          <a:solidFill>
            <a:srgbClr val="F3A372"/>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25" name="Shape 725"/>
          <p:cNvSpPr/>
          <p:nvPr/>
        </p:nvSpPr>
        <p:spPr>
          <a:xfrm>
            <a:off x="6152825" y="3143473"/>
            <a:ext cx="496581" cy="289892"/>
          </a:xfrm>
          <a:prstGeom prst="rightArrow">
            <a:avLst>
              <a:gd name="adj1" fmla="val 50000"/>
              <a:gd name="adj2" fmla="val 50000"/>
            </a:avLst>
          </a:prstGeom>
          <a:solidFill>
            <a:srgbClr val="F3A372"/>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26" name="Shape 726"/>
          <p:cNvSpPr/>
          <p:nvPr/>
        </p:nvSpPr>
        <p:spPr>
          <a:xfrm>
            <a:off x="6152825" y="5024658"/>
            <a:ext cx="496581" cy="289892"/>
          </a:xfrm>
          <a:prstGeom prst="rightArrow">
            <a:avLst>
              <a:gd name="adj1" fmla="val 50000"/>
              <a:gd name="adj2" fmla="val 50000"/>
            </a:avLst>
          </a:prstGeom>
          <a:solidFill>
            <a:srgbClr val="F3A372"/>
          </a:solidFill>
          <a:ln w="25400" cap="flat" cmpd="sng">
            <a:solidFill>
              <a:schemeClr val="accent4"/>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Clr>
                <a:schemeClr val="lt1"/>
              </a:buClr>
              <a:buFont typeface="Arial"/>
              <a:buNone/>
            </a:pPr>
            <a:endParaRPr sz="1600" b="0" i="0" u="none" strike="noStrike" cap="none">
              <a:solidFill>
                <a:srgbClr val="464653"/>
              </a:solidFill>
              <a:latin typeface="Times New Roman"/>
              <a:ea typeface="Times New Roman"/>
              <a:cs typeface="Times New Roman"/>
              <a:sym typeface="Times New Roman"/>
            </a:endParaRPr>
          </a:p>
        </p:txBody>
      </p:sp>
      <p:sp>
        <p:nvSpPr>
          <p:cNvPr id="727" name="Shape 727"/>
          <p:cNvSpPr txBox="1"/>
          <p:nvPr/>
        </p:nvSpPr>
        <p:spPr>
          <a:xfrm>
            <a:off x="6929647" y="4812564"/>
            <a:ext cx="543739" cy="5232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800" b="1" i="0" u="none" strike="noStrike" cap="none">
                <a:solidFill>
                  <a:schemeClr val="dk2"/>
                </a:solidFill>
                <a:latin typeface="Arial"/>
                <a:ea typeface="Arial"/>
                <a:cs typeface="Arial"/>
                <a:sym typeface="Arial"/>
              </a:rPr>
              <a:t>…</a:t>
            </a:r>
          </a:p>
        </p:txBody>
      </p:sp>
      <p:sp>
        <p:nvSpPr>
          <p:cNvPr id="728" name="Shape 728"/>
          <p:cNvSpPr/>
          <p:nvPr/>
        </p:nvSpPr>
        <p:spPr>
          <a:xfrm>
            <a:off x="457200" y="1447800"/>
            <a:ext cx="8229598" cy="95410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800" u="none" strike="noStrike" cap="none" dirty="0">
                <a:solidFill>
                  <a:srgbClr val="11628F"/>
                </a:solidFill>
                <a:latin typeface="Arial" panose="020B0604020202020204" pitchFamily="34" charset="0"/>
                <a:ea typeface="Trebuchet MS"/>
                <a:cs typeface="Arial" panose="020B0604020202020204" pitchFamily="34" charset="0"/>
                <a:sym typeface="Trebuchet MS"/>
              </a:rPr>
              <a:t>Interactive tool for rapidly extracting, cleaning, </a:t>
            </a:r>
            <a:br>
              <a:rPr lang="en-US" sz="2800" u="none" strike="noStrike" cap="none" dirty="0">
                <a:solidFill>
                  <a:srgbClr val="11628F"/>
                </a:solidFill>
                <a:latin typeface="Arial" panose="020B0604020202020204" pitchFamily="34" charset="0"/>
                <a:ea typeface="Trebuchet MS"/>
                <a:cs typeface="Arial" panose="020B0604020202020204" pitchFamily="34" charset="0"/>
                <a:sym typeface="Trebuchet MS"/>
              </a:rPr>
            </a:br>
            <a:r>
              <a:rPr lang="en-US" sz="2800" u="none" strike="noStrike" cap="none" dirty="0">
                <a:solidFill>
                  <a:srgbClr val="11628F"/>
                </a:solidFill>
                <a:latin typeface="Arial" panose="020B0604020202020204" pitchFamily="34" charset="0"/>
                <a:ea typeface="Trebuchet MS"/>
                <a:cs typeface="Arial" panose="020B0604020202020204" pitchFamily="34" charset="0"/>
                <a:sym typeface="Trebuchet MS"/>
              </a:rPr>
              <a:t>transforming, integrating and publishing data</a:t>
            </a:r>
          </a:p>
        </p:txBody>
      </p:sp>
      <p:sp>
        <p:nvSpPr>
          <p:cNvPr id="729" name="Shape 729"/>
          <p:cNvSpPr/>
          <p:nvPr/>
        </p:nvSpPr>
        <p:spPr>
          <a:xfrm>
            <a:off x="6773157" y="4324623"/>
            <a:ext cx="891658" cy="464120"/>
          </a:xfrm>
          <a:prstGeom prst="can">
            <a:avLst>
              <a:gd name="adj" fmla="val 25000"/>
            </a:avLst>
          </a:prstGeom>
          <a:noFill/>
          <a:ln w="25400" cap="flat" cmpd="sng">
            <a:solidFill>
              <a:srgbClr val="AB4A0F"/>
            </a:solidFill>
            <a:prstDash val="solid"/>
            <a:round/>
            <a:headEnd type="none" w="med" len="med"/>
            <a:tailEnd type="none" w="med" len="med"/>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11628F"/>
                </a:solidFill>
                <a:latin typeface="Times New Roman"/>
                <a:ea typeface="Times New Roman"/>
                <a:cs typeface="Times New Roman"/>
                <a:sym typeface="Times New Roman"/>
              </a:rPr>
              <a:t>CSV</a:t>
            </a:r>
          </a:p>
        </p:txBody>
      </p:sp>
      <p:sp>
        <p:nvSpPr>
          <p:cNvPr id="730" name="Shape 730"/>
          <p:cNvSpPr/>
          <p:nvPr/>
        </p:nvSpPr>
        <p:spPr>
          <a:xfrm>
            <a:off x="1447800" y="6255480"/>
            <a:ext cx="3886200" cy="304799"/>
          </a:xfrm>
          <a:prstGeom prst="roundRect">
            <a:avLst>
              <a:gd name="adj" fmla="val 24891"/>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US" sz="1600" u="sng" strike="noStrike" cap="none" dirty="0">
                <a:solidFill>
                  <a:schemeClr val="hlink"/>
                </a:solidFill>
                <a:latin typeface="Arial" panose="020B0604020202020204" pitchFamily="34" charset="0"/>
                <a:ea typeface="Trebuchet MS"/>
                <a:cs typeface="Arial" panose="020B0604020202020204" pitchFamily="34" charset="0"/>
                <a:sym typeface="Trebuchet MS"/>
                <a:hlinkClick r:id="rId3"/>
              </a:rPr>
              <a:t>http://www.isi.edu/integration/karma</a:t>
            </a:r>
          </a:p>
        </p:txBody>
      </p:sp>
      <p:sp>
        <p:nvSpPr>
          <p:cNvPr id="731" name="Shape 731"/>
          <p:cNvSpPr/>
          <p:nvPr/>
        </p:nvSpPr>
        <p:spPr>
          <a:xfrm>
            <a:off x="6324600" y="6255480"/>
            <a:ext cx="1904999" cy="304799"/>
          </a:xfrm>
          <a:prstGeom prst="roundRect">
            <a:avLst>
              <a:gd name="adj" fmla="val 24891"/>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US" sz="1600" u="sng" dirty="0">
                <a:solidFill>
                  <a:schemeClr val="hlink"/>
                </a:solidFill>
                <a:latin typeface="Cutive"/>
                <a:ea typeface="Cutive"/>
                <a:cs typeface="Cutive"/>
                <a:sym typeface="Cutive"/>
                <a:hlinkClick r:id="rId4"/>
              </a:rPr>
              <a:t>@</a:t>
            </a:r>
            <a:r>
              <a:rPr lang="en-US" sz="1600" u="sng" dirty="0">
                <a:solidFill>
                  <a:schemeClr val="hlink"/>
                </a:solidFill>
                <a:latin typeface="Arial" panose="020B0604020202020204" pitchFamily="34" charset="0"/>
                <a:ea typeface="Trebuchet MS"/>
                <a:cs typeface="Arial" panose="020B0604020202020204" pitchFamily="34" charset="0"/>
                <a:sym typeface="Trebuchet MS"/>
                <a:hlinkClick r:id="rId4"/>
              </a:rPr>
              <a:t>KarmaSemWeb</a:t>
            </a:r>
          </a:p>
        </p:txBody>
      </p:sp>
      <p:pic>
        <p:nvPicPr>
          <p:cNvPr id="732" name="Shape 732"/>
          <p:cNvPicPr preferRelativeResize="0"/>
          <p:nvPr/>
        </p:nvPicPr>
        <p:blipFill rotWithShape="1">
          <a:blip r:embed="rId5">
            <a:alphaModFix/>
          </a:blip>
          <a:srcRect/>
          <a:stretch/>
        </p:blipFill>
        <p:spPr>
          <a:xfrm>
            <a:off x="838200" y="6160860"/>
            <a:ext cx="533399" cy="533399"/>
          </a:xfrm>
          <a:prstGeom prst="rect">
            <a:avLst/>
          </a:prstGeom>
          <a:noFill/>
          <a:ln>
            <a:noFill/>
          </a:ln>
        </p:spPr>
      </p:pic>
      <p:pic>
        <p:nvPicPr>
          <p:cNvPr id="733" name="Shape 733"/>
          <p:cNvPicPr preferRelativeResize="0"/>
          <p:nvPr/>
        </p:nvPicPr>
        <p:blipFill rotWithShape="1">
          <a:blip r:embed="rId6">
            <a:alphaModFix/>
          </a:blip>
          <a:srcRect t="17880" b="22027"/>
          <a:stretch/>
        </p:blipFill>
        <p:spPr>
          <a:xfrm>
            <a:off x="5539919" y="6188969"/>
            <a:ext cx="685799" cy="48261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987"/>
        <p:cNvGrpSpPr/>
        <p:nvPr/>
      </p:nvGrpSpPr>
      <p:grpSpPr>
        <a:xfrm>
          <a:off x="0" y="0"/>
          <a:ext cx="0" cy="0"/>
          <a:chOff x="0" y="0"/>
          <a:chExt cx="0" cy="0"/>
        </a:xfrm>
      </p:grpSpPr>
      <p:sp>
        <p:nvSpPr>
          <p:cNvPr id="2988" name="Shape 2988"/>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341312" marR="0" lvl="0" indent="-341312" algn="l" rtl="0">
              <a:spcBef>
                <a:spcPts val="800"/>
              </a:spcBef>
              <a:spcAft>
                <a:spcPts val="0"/>
              </a:spcAft>
              <a:buClr>
                <a:srgbClr val="11618F"/>
              </a:buClr>
              <a:buSzPct val="100000"/>
              <a:buFont typeface="Arial"/>
              <a:buChar char="•"/>
            </a:pPr>
            <a:r>
              <a:rPr lang="en-US"/>
              <a:t>Filter out the patterns not appearing in the data</a:t>
            </a:r>
          </a:p>
          <a:p>
            <a:pPr marL="0" marR="0" lvl="0" indent="0" algn="l" rtl="0">
              <a:spcBef>
                <a:spcPts val="800"/>
              </a:spcBef>
              <a:spcAft>
                <a:spcPts val="0"/>
              </a:spcAft>
              <a:buNone/>
            </a:pPr>
            <a:endParaRPr/>
          </a:p>
        </p:txBody>
      </p:sp>
      <p:sp>
        <p:nvSpPr>
          <p:cNvPr id="2989" name="Shape 2989"/>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Extracting LD Patterns</a:t>
            </a:r>
          </a:p>
        </p:txBody>
      </p:sp>
      <p:sp>
        <p:nvSpPr>
          <p:cNvPr id="2990" name="Shape 2990"/>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89</a:t>
            </a:fld>
            <a:endParaRPr lang="en-US" sz="1200">
              <a:solidFill>
                <a:srgbClr val="D10202"/>
              </a:solidFill>
              <a:latin typeface="Arial"/>
              <a:ea typeface="Arial"/>
              <a:cs typeface="Arial"/>
              <a:sym typeface="Arial"/>
            </a:endParaRPr>
          </a:p>
        </p:txBody>
      </p:sp>
      <p:grpSp>
        <p:nvGrpSpPr>
          <p:cNvPr id="2991" name="Shape 2991"/>
          <p:cNvGrpSpPr/>
          <p:nvPr/>
        </p:nvGrpSpPr>
        <p:grpSpPr>
          <a:xfrm>
            <a:off x="1447858" y="2945442"/>
            <a:ext cx="2872625" cy="620214"/>
            <a:chOff x="2057400" y="2640574"/>
            <a:chExt cx="2667000" cy="569108"/>
          </a:xfrm>
        </p:grpSpPr>
        <p:sp>
          <p:nvSpPr>
            <p:cNvPr id="2992" name="Shape 2992"/>
            <p:cNvSpPr/>
            <p:nvPr/>
          </p:nvSpPr>
          <p:spPr>
            <a:xfrm>
              <a:off x="2057400" y="2855983"/>
              <a:ext cx="7620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2993" name="Shape 2993"/>
            <p:cNvCxnSpPr>
              <a:endCxn id="2994" idx="2"/>
            </p:cNvCxnSpPr>
            <p:nvPr/>
          </p:nvCxnSpPr>
          <p:spPr>
            <a:xfrm>
              <a:off x="2809500" y="3029533"/>
              <a:ext cx="314700" cy="3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2995" name="Shape 2995"/>
            <p:cNvSpPr txBox="1"/>
            <p:nvPr/>
          </p:nvSpPr>
          <p:spPr>
            <a:xfrm>
              <a:off x="2623091" y="2640574"/>
              <a:ext cx="801299"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2994" name="Shape 2994"/>
            <p:cNvSpPr/>
            <p:nvPr/>
          </p:nvSpPr>
          <p:spPr>
            <a:xfrm>
              <a:off x="3124200" y="285763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2996" name="Shape 2996"/>
            <p:cNvSpPr txBox="1"/>
            <p:nvPr/>
          </p:nvSpPr>
          <p:spPr>
            <a:xfrm>
              <a:off x="3616508" y="2649824"/>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location</a:t>
              </a:r>
            </a:p>
          </p:txBody>
        </p:sp>
        <p:sp>
          <p:nvSpPr>
            <p:cNvPr id="2997" name="Shape 2997"/>
            <p:cNvSpPr/>
            <p:nvPr/>
          </p:nvSpPr>
          <p:spPr>
            <a:xfrm>
              <a:off x="4114800" y="2857859"/>
              <a:ext cx="6096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2998" name="Shape 2998"/>
            <p:cNvCxnSpPr>
              <a:endCxn id="2997" idx="2"/>
            </p:cNvCxnSpPr>
            <p:nvPr/>
          </p:nvCxnSpPr>
          <p:spPr>
            <a:xfrm>
              <a:off x="3810000" y="3032459"/>
              <a:ext cx="304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grpSp>
      <p:grpSp>
        <p:nvGrpSpPr>
          <p:cNvPr id="2999" name="Shape 2999"/>
          <p:cNvGrpSpPr/>
          <p:nvPr/>
        </p:nvGrpSpPr>
        <p:grpSpPr>
          <a:xfrm>
            <a:off x="4877052" y="2945296"/>
            <a:ext cx="2971929" cy="1024850"/>
            <a:chOff x="5486400" y="2781425"/>
            <a:chExt cx="2819400" cy="884025"/>
          </a:xfrm>
        </p:grpSpPr>
        <p:sp>
          <p:nvSpPr>
            <p:cNvPr id="3000" name="Shape 3000"/>
            <p:cNvSpPr/>
            <p:nvPr/>
          </p:nvSpPr>
          <p:spPr>
            <a:xfrm>
              <a:off x="6553200" y="3315050"/>
              <a:ext cx="7620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3001" name="Shape 3001"/>
            <p:cNvCxnSpPr>
              <a:stCxn id="3002" idx="6"/>
              <a:endCxn id="3000" idx="1"/>
            </p:cNvCxnSpPr>
            <p:nvPr/>
          </p:nvCxnSpPr>
          <p:spPr>
            <a:xfrm>
              <a:off x="6248400" y="3032825"/>
              <a:ext cx="416400" cy="3336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002" name="Shape 3002"/>
            <p:cNvSpPr/>
            <p:nvPr/>
          </p:nvSpPr>
          <p:spPr>
            <a:xfrm>
              <a:off x="5486400" y="2857625"/>
              <a:ext cx="7620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3003" name="Shape 3003"/>
            <p:cNvSpPr txBox="1"/>
            <p:nvPr/>
          </p:nvSpPr>
          <p:spPr>
            <a:xfrm>
              <a:off x="5826308" y="3183224"/>
              <a:ext cx="6918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location</a:t>
              </a:r>
            </a:p>
          </p:txBody>
        </p:sp>
        <p:cxnSp>
          <p:nvCxnSpPr>
            <p:cNvPr id="3004" name="Shape 3004"/>
            <p:cNvCxnSpPr>
              <a:stCxn id="3005" idx="2"/>
              <a:endCxn id="3000" idx="7"/>
            </p:cNvCxnSpPr>
            <p:nvPr/>
          </p:nvCxnSpPr>
          <p:spPr>
            <a:xfrm flipH="1">
              <a:off x="7203600" y="2956625"/>
              <a:ext cx="340200" cy="4095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006" name="Shape 3006"/>
            <p:cNvSpPr txBox="1"/>
            <p:nvPr/>
          </p:nvSpPr>
          <p:spPr>
            <a:xfrm>
              <a:off x="7347497" y="3173975"/>
              <a:ext cx="5334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born</a:t>
              </a:r>
            </a:p>
          </p:txBody>
        </p:sp>
        <p:sp>
          <p:nvSpPr>
            <p:cNvPr id="3005" name="Shape 3005"/>
            <p:cNvSpPr/>
            <p:nvPr/>
          </p:nvSpPr>
          <p:spPr>
            <a:xfrm>
              <a:off x="7543800" y="2781425"/>
              <a:ext cx="7620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Person</a:t>
              </a:r>
            </a:p>
          </p:txBody>
        </p:sp>
      </p:grpSp>
      <p:grpSp>
        <p:nvGrpSpPr>
          <p:cNvPr id="3007" name="Shape 3007"/>
          <p:cNvGrpSpPr/>
          <p:nvPr/>
        </p:nvGrpSpPr>
        <p:grpSpPr>
          <a:xfrm>
            <a:off x="1328800" y="4240850"/>
            <a:ext cx="2933747" cy="1024864"/>
            <a:chOff x="1938444" y="3935986"/>
            <a:chExt cx="2933747" cy="948597"/>
          </a:xfrm>
        </p:grpSpPr>
        <p:sp>
          <p:nvSpPr>
            <p:cNvPr id="3008" name="Shape 3008"/>
            <p:cNvSpPr/>
            <p:nvPr/>
          </p:nvSpPr>
          <p:spPr>
            <a:xfrm>
              <a:off x="3009893" y="3935986"/>
              <a:ext cx="801299"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3009" name="Shape 3009"/>
            <p:cNvCxnSpPr>
              <a:stCxn id="3008" idx="2"/>
              <a:endCxn id="3010" idx="7"/>
            </p:cNvCxnSpPr>
            <p:nvPr/>
          </p:nvCxnSpPr>
          <p:spPr>
            <a:xfrm flipH="1">
              <a:off x="2705093" y="4112836"/>
              <a:ext cx="304800" cy="4434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011" name="Shape 3011"/>
            <p:cNvSpPr txBox="1"/>
            <p:nvPr/>
          </p:nvSpPr>
          <p:spPr>
            <a:xfrm>
              <a:off x="4070891" y="4012174"/>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born</a:t>
              </a:r>
            </a:p>
          </p:txBody>
        </p:sp>
        <p:sp>
          <p:nvSpPr>
            <p:cNvPr id="3010" name="Shape 3010"/>
            <p:cNvSpPr/>
            <p:nvPr/>
          </p:nvSpPr>
          <p:spPr>
            <a:xfrm>
              <a:off x="2119700" y="45050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3012" name="Shape 3012"/>
            <p:cNvSpPr txBox="1"/>
            <p:nvPr/>
          </p:nvSpPr>
          <p:spPr>
            <a:xfrm>
              <a:off x="1938444" y="4067650"/>
              <a:ext cx="8625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3013" name="Shape 3013"/>
            <p:cNvSpPr/>
            <p:nvPr/>
          </p:nvSpPr>
          <p:spPr>
            <a:xfrm>
              <a:off x="4152900" y="45341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3014" name="Shape 3014"/>
            <p:cNvCxnSpPr>
              <a:stCxn id="3008" idx="6"/>
              <a:endCxn id="3013" idx="1"/>
            </p:cNvCxnSpPr>
            <p:nvPr/>
          </p:nvCxnSpPr>
          <p:spPr>
            <a:xfrm>
              <a:off x="3811193" y="4112836"/>
              <a:ext cx="442200" cy="472500"/>
            </a:xfrm>
            <a:prstGeom prst="curvedConnector2">
              <a:avLst/>
            </a:prstGeom>
            <a:solidFill>
              <a:srgbClr val="00B8FF"/>
            </a:solidFill>
            <a:ln w="12700" cap="flat" cmpd="sng">
              <a:solidFill>
                <a:srgbClr val="404040"/>
              </a:solidFill>
              <a:prstDash val="solid"/>
              <a:round/>
              <a:headEnd type="none" w="med" len="med"/>
              <a:tailEnd type="triangle" w="lg" len="lg"/>
            </a:ln>
          </p:spPr>
        </p:cxnSp>
      </p:grpSp>
      <p:grpSp>
        <p:nvGrpSpPr>
          <p:cNvPr id="3015" name="Shape 3015"/>
          <p:cNvGrpSpPr/>
          <p:nvPr/>
        </p:nvGrpSpPr>
        <p:grpSpPr>
          <a:xfrm>
            <a:off x="5091397" y="4317050"/>
            <a:ext cx="2872500" cy="1024865"/>
            <a:chOff x="5701100" y="4012185"/>
            <a:chExt cx="2752491" cy="948598"/>
          </a:xfrm>
        </p:grpSpPr>
        <p:sp>
          <p:nvSpPr>
            <p:cNvPr id="3016" name="Shape 3016"/>
            <p:cNvSpPr/>
            <p:nvPr/>
          </p:nvSpPr>
          <p:spPr>
            <a:xfrm>
              <a:off x="6591289" y="4012185"/>
              <a:ext cx="8013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3017" name="Shape 3017"/>
            <p:cNvCxnSpPr>
              <a:stCxn id="3016" idx="2"/>
              <a:endCxn id="3018" idx="7"/>
            </p:cNvCxnSpPr>
            <p:nvPr/>
          </p:nvCxnSpPr>
          <p:spPr>
            <a:xfrm flipH="1">
              <a:off x="6286489" y="4189035"/>
              <a:ext cx="304800" cy="4434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019" name="Shape 3019"/>
            <p:cNvSpPr txBox="1"/>
            <p:nvPr/>
          </p:nvSpPr>
          <p:spPr>
            <a:xfrm>
              <a:off x="7652291" y="4088374"/>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born</a:t>
              </a:r>
            </a:p>
          </p:txBody>
        </p:sp>
        <p:sp>
          <p:nvSpPr>
            <p:cNvPr id="3018" name="Shape 3018"/>
            <p:cNvSpPr/>
            <p:nvPr/>
          </p:nvSpPr>
          <p:spPr>
            <a:xfrm>
              <a:off x="5701100" y="45812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3020" name="Shape 3020"/>
            <p:cNvSpPr txBox="1"/>
            <p:nvPr/>
          </p:nvSpPr>
          <p:spPr>
            <a:xfrm>
              <a:off x="5962041" y="4143849"/>
              <a:ext cx="801299"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born</a:t>
              </a:r>
            </a:p>
          </p:txBody>
        </p:sp>
        <p:sp>
          <p:nvSpPr>
            <p:cNvPr id="3021" name="Shape 3021"/>
            <p:cNvSpPr/>
            <p:nvPr/>
          </p:nvSpPr>
          <p:spPr>
            <a:xfrm>
              <a:off x="7734300" y="46103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3022" name="Shape 3022"/>
            <p:cNvCxnSpPr>
              <a:stCxn id="3016" idx="6"/>
              <a:endCxn id="3021" idx="1"/>
            </p:cNvCxnSpPr>
            <p:nvPr/>
          </p:nvCxnSpPr>
          <p:spPr>
            <a:xfrm>
              <a:off x="7392589" y="4189035"/>
              <a:ext cx="442200" cy="472500"/>
            </a:xfrm>
            <a:prstGeom prst="curvedConnector2">
              <a:avLst/>
            </a:prstGeom>
            <a:solidFill>
              <a:srgbClr val="00B8FF"/>
            </a:solidFill>
            <a:ln w="12700" cap="flat" cmpd="sng">
              <a:solidFill>
                <a:srgbClr val="404040"/>
              </a:solidFill>
              <a:prstDash val="solid"/>
              <a:round/>
              <a:headEnd type="none" w="med" len="med"/>
              <a:tailEnd type="triangle" w="lg" len="lg"/>
            </a:ln>
          </p:spPr>
        </p:cxnSp>
      </p:grpSp>
      <p:grpSp>
        <p:nvGrpSpPr>
          <p:cNvPr id="3023" name="Shape 3023"/>
          <p:cNvGrpSpPr/>
          <p:nvPr/>
        </p:nvGrpSpPr>
        <p:grpSpPr>
          <a:xfrm>
            <a:off x="1390060" y="5688673"/>
            <a:ext cx="2971940" cy="1024867"/>
            <a:chOff x="1999641" y="5383783"/>
            <a:chExt cx="2872550" cy="948600"/>
          </a:xfrm>
        </p:grpSpPr>
        <p:sp>
          <p:nvSpPr>
            <p:cNvPr id="3024" name="Shape 3024"/>
            <p:cNvSpPr/>
            <p:nvPr/>
          </p:nvSpPr>
          <p:spPr>
            <a:xfrm>
              <a:off x="3009900" y="5383783"/>
              <a:ext cx="7620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Event</a:t>
              </a:r>
            </a:p>
          </p:txBody>
        </p:sp>
        <p:cxnSp>
          <p:nvCxnSpPr>
            <p:cNvPr id="3025" name="Shape 3025"/>
            <p:cNvCxnSpPr>
              <a:stCxn id="3024" idx="2"/>
              <a:endCxn id="3026" idx="7"/>
            </p:cNvCxnSpPr>
            <p:nvPr/>
          </p:nvCxnSpPr>
          <p:spPr>
            <a:xfrm flipH="1">
              <a:off x="2705100" y="5560633"/>
              <a:ext cx="304800" cy="4434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027" name="Shape 3027"/>
            <p:cNvSpPr txBox="1"/>
            <p:nvPr/>
          </p:nvSpPr>
          <p:spPr>
            <a:xfrm>
              <a:off x="4070891" y="5459974"/>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location</a:t>
              </a:r>
            </a:p>
          </p:txBody>
        </p:sp>
        <p:sp>
          <p:nvSpPr>
            <p:cNvPr id="3026" name="Shape 3026"/>
            <p:cNvSpPr/>
            <p:nvPr/>
          </p:nvSpPr>
          <p:spPr>
            <a:xfrm>
              <a:off x="2119700" y="59528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sp>
          <p:nvSpPr>
            <p:cNvPr id="3028" name="Shape 3028"/>
            <p:cNvSpPr txBox="1"/>
            <p:nvPr/>
          </p:nvSpPr>
          <p:spPr>
            <a:xfrm>
              <a:off x="1999641" y="5515449"/>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location</a:t>
              </a:r>
            </a:p>
          </p:txBody>
        </p:sp>
        <p:sp>
          <p:nvSpPr>
            <p:cNvPr id="3029" name="Shape 3029"/>
            <p:cNvSpPr/>
            <p:nvPr/>
          </p:nvSpPr>
          <p:spPr>
            <a:xfrm>
              <a:off x="4152900" y="59819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Place</a:t>
              </a:r>
            </a:p>
          </p:txBody>
        </p:sp>
        <p:cxnSp>
          <p:nvCxnSpPr>
            <p:cNvPr id="3030" name="Shape 3030"/>
            <p:cNvCxnSpPr>
              <a:stCxn id="3024" idx="6"/>
              <a:endCxn id="3029" idx="1"/>
            </p:cNvCxnSpPr>
            <p:nvPr/>
          </p:nvCxnSpPr>
          <p:spPr>
            <a:xfrm>
              <a:off x="3771900" y="5560633"/>
              <a:ext cx="481200" cy="472500"/>
            </a:xfrm>
            <a:prstGeom prst="curvedConnector2">
              <a:avLst/>
            </a:prstGeom>
            <a:solidFill>
              <a:srgbClr val="00B8FF"/>
            </a:solidFill>
            <a:ln w="12700" cap="flat" cmpd="sng">
              <a:solidFill>
                <a:srgbClr val="404040"/>
              </a:solidFill>
              <a:prstDash val="solid"/>
              <a:round/>
              <a:headEnd type="none" w="med" len="med"/>
              <a:tailEnd type="triangle" w="lg" len="lg"/>
            </a:ln>
          </p:spPr>
        </p:cxnSp>
      </p:grpSp>
      <p:grpSp>
        <p:nvGrpSpPr>
          <p:cNvPr id="3031" name="Shape 3031"/>
          <p:cNvGrpSpPr/>
          <p:nvPr/>
        </p:nvGrpSpPr>
        <p:grpSpPr>
          <a:xfrm>
            <a:off x="5047463" y="5688838"/>
            <a:ext cx="3027954" cy="971271"/>
            <a:chOff x="5657241" y="5383783"/>
            <a:chExt cx="2872549" cy="948600"/>
          </a:xfrm>
        </p:grpSpPr>
        <p:sp>
          <p:nvSpPr>
            <p:cNvPr id="3032" name="Shape 3032"/>
            <p:cNvSpPr/>
            <p:nvPr/>
          </p:nvSpPr>
          <p:spPr>
            <a:xfrm>
              <a:off x="6667500" y="5383783"/>
              <a:ext cx="762000" cy="3537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Person</a:t>
              </a:r>
            </a:p>
          </p:txBody>
        </p:sp>
        <p:cxnSp>
          <p:nvCxnSpPr>
            <p:cNvPr id="3033" name="Shape 3033"/>
            <p:cNvCxnSpPr>
              <a:stCxn id="3032" idx="2"/>
              <a:endCxn id="3034" idx="7"/>
            </p:cNvCxnSpPr>
            <p:nvPr/>
          </p:nvCxnSpPr>
          <p:spPr>
            <a:xfrm flipH="1">
              <a:off x="6362700" y="5560633"/>
              <a:ext cx="304800" cy="4437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035" name="Shape 3035"/>
            <p:cNvSpPr txBox="1"/>
            <p:nvPr/>
          </p:nvSpPr>
          <p:spPr>
            <a:xfrm>
              <a:off x="7728491" y="5459974"/>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None/>
              </a:pPr>
              <a:r>
                <a:rPr lang="en-US" dirty="0">
                  <a:latin typeface="Arial" panose="020B0604020202020204" pitchFamily="34" charset="0"/>
                  <a:ea typeface="Trebuchet MS"/>
                  <a:cs typeface="Arial" panose="020B0604020202020204" pitchFamily="34" charset="0"/>
                  <a:sym typeface="Trebuchet MS"/>
                </a:rPr>
                <a:t>organizer</a:t>
              </a:r>
            </a:p>
          </p:txBody>
        </p:sp>
        <p:sp>
          <p:nvSpPr>
            <p:cNvPr id="3034" name="Shape 3034"/>
            <p:cNvSpPr/>
            <p:nvPr/>
          </p:nvSpPr>
          <p:spPr>
            <a:xfrm>
              <a:off x="5777300" y="59528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Trebuchet MS"/>
                <a:buNone/>
              </a:pPr>
              <a:r>
                <a:rPr lang="en-US" sz="1400" u="none" strike="noStrike" cap="none" dirty="0">
                  <a:solidFill>
                    <a:schemeClr val="dk1"/>
                  </a:solidFill>
                  <a:latin typeface="Arial" panose="020B0604020202020204" pitchFamily="34" charset="0"/>
                  <a:ea typeface="Trebuchet MS"/>
                  <a:cs typeface="Arial" panose="020B0604020202020204" pitchFamily="34" charset="0"/>
                  <a:sym typeface="Trebuchet MS"/>
                </a:rPr>
                <a:t>Event</a:t>
              </a:r>
            </a:p>
          </p:txBody>
        </p:sp>
        <p:sp>
          <p:nvSpPr>
            <p:cNvPr id="3036" name="Shape 3036"/>
            <p:cNvSpPr txBox="1"/>
            <p:nvPr/>
          </p:nvSpPr>
          <p:spPr>
            <a:xfrm>
              <a:off x="5657241" y="5515449"/>
              <a:ext cx="801300" cy="2154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400" dirty="0">
                  <a:solidFill>
                    <a:srgbClr val="000000"/>
                  </a:solidFill>
                  <a:latin typeface="Arial" panose="020B0604020202020204" pitchFamily="34" charset="0"/>
                  <a:ea typeface="Trebuchet MS"/>
                  <a:cs typeface="Arial" panose="020B0604020202020204" pitchFamily="34" charset="0"/>
                  <a:sym typeface="Trebuchet MS"/>
                </a:rPr>
                <a:t>organizer</a:t>
              </a:r>
            </a:p>
          </p:txBody>
        </p:sp>
        <p:sp>
          <p:nvSpPr>
            <p:cNvPr id="3037" name="Shape 3037"/>
            <p:cNvSpPr/>
            <p:nvPr/>
          </p:nvSpPr>
          <p:spPr>
            <a:xfrm>
              <a:off x="7810500" y="5981983"/>
              <a:ext cx="685800" cy="350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Font typeface="Trebuchet MS"/>
                <a:buNone/>
              </a:pPr>
              <a:r>
                <a:rPr lang="en-US" dirty="0">
                  <a:solidFill>
                    <a:schemeClr val="dk1"/>
                  </a:solidFill>
                  <a:latin typeface="Arial" panose="020B0604020202020204" pitchFamily="34" charset="0"/>
                  <a:ea typeface="Trebuchet MS"/>
                  <a:cs typeface="Arial" panose="020B0604020202020204" pitchFamily="34" charset="0"/>
                  <a:sym typeface="Trebuchet MS"/>
                </a:rPr>
                <a:t>Event</a:t>
              </a:r>
            </a:p>
          </p:txBody>
        </p:sp>
        <p:cxnSp>
          <p:nvCxnSpPr>
            <p:cNvPr id="3038" name="Shape 3038"/>
            <p:cNvCxnSpPr>
              <a:stCxn id="3032" idx="6"/>
              <a:endCxn id="3037" idx="1"/>
            </p:cNvCxnSpPr>
            <p:nvPr/>
          </p:nvCxnSpPr>
          <p:spPr>
            <a:xfrm>
              <a:off x="7429500" y="5560633"/>
              <a:ext cx="481500" cy="472500"/>
            </a:xfrm>
            <a:prstGeom prst="curvedConnector2">
              <a:avLst/>
            </a:prstGeom>
            <a:solidFill>
              <a:srgbClr val="00B8FF"/>
            </a:solidFill>
            <a:ln w="12700" cap="flat" cmpd="sng">
              <a:solidFill>
                <a:srgbClr val="404040"/>
              </a:solidFill>
              <a:prstDash val="solid"/>
              <a:round/>
              <a:headEnd type="none" w="med" len="med"/>
              <a:tailEnd type="triangle" w="lg" len="lg"/>
            </a:ln>
          </p:spPr>
        </p:cxnSp>
      </p:grpSp>
      <p:grpSp>
        <p:nvGrpSpPr>
          <p:cNvPr id="3039" name="Shape 3039"/>
          <p:cNvGrpSpPr/>
          <p:nvPr/>
        </p:nvGrpSpPr>
        <p:grpSpPr>
          <a:xfrm>
            <a:off x="5427316" y="4315642"/>
            <a:ext cx="2176186" cy="914347"/>
            <a:chOff x="5552350" y="3840000"/>
            <a:chExt cx="3008275" cy="1278450"/>
          </a:xfrm>
        </p:grpSpPr>
        <p:cxnSp>
          <p:nvCxnSpPr>
            <p:cNvPr id="3040" name="Shape 3040"/>
            <p:cNvCxnSpPr/>
            <p:nvPr/>
          </p:nvCxnSpPr>
          <p:spPr>
            <a:xfrm>
              <a:off x="5567225" y="3854850"/>
              <a:ext cx="2993400" cy="1263600"/>
            </a:xfrm>
            <a:prstGeom prst="straightConnector1">
              <a:avLst/>
            </a:prstGeom>
            <a:noFill/>
            <a:ln w="28575" cap="flat" cmpd="sng">
              <a:solidFill>
                <a:srgbClr val="FF0000"/>
              </a:solidFill>
              <a:prstDash val="solid"/>
              <a:round/>
              <a:headEnd type="none" w="lg" len="lg"/>
              <a:tailEnd type="none" w="lg" len="lg"/>
            </a:ln>
          </p:spPr>
        </p:cxnSp>
        <p:cxnSp>
          <p:nvCxnSpPr>
            <p:cNvPr id="3041" name="Shape 3041"/>
            <p:cNvCxnSpPr/>
            <p:nvPr/>
          </p:nvCxnSpPr>
          <p:spPr>
            <a:xfrm flipH="1">
              <a:off x="5552350" y="3840000"/>
              <a:ext cx="2919900" cy="1214700"/>
            </a:xfrm>
            <a:prstGeom prst="straightConnector1">
              <a:avLst/>
            </a:prstGeom>
            <a:noFill/>
            <a:ln w="28575" cap="flat" cmpd="sng">
              <a:solidFill>
                <a:srgbClr val="FF0000"/>
              </a:solidFill>
              <a:prstDash val="solid"/>
              <a:round/>
              <a:headEnd type="none" w="lg" len="lg"/>
              <a:tailEnd type="none" w="lg" len="lg"/>
            </a:ln>
          </p:spPr>
        </p:cxnSp>
      </p:grpSp>
      <p:grpSp>
        <p:nvGrpSpPr>
          <p:cNvPr id="3042" name="Shape 3042"/>
          <p:cNvGrpSpPr/>
          <p:nvPr/>
        </p:nvGrpSpPr>
        <p:grpSpPr>
          <a:xfrm>
            <a:off x="5476216" y="5651692"/>
            <a:ext cx="2176186" cy="914347"/>
            <a:chOff x="5552350" y="3840000"/>
            <a:chExt cx="3008275" cy="1278450"/>
          </a:xfrm>
        </p:grpSpPr>
        <p:cxnSp>
          <p:nvCxnSpPr>
            <p:cNvPr id="3043" name="Shape 3043"/>
            <p:cNvCxnSpPr/>
            <p:nvPr/>
          </p:nvCxnSpPr>
          <p:spPr>
            <a:xfrm>
              <a:off x="5567225" y="3854850"/>
              <a:ext cx="2993400" cy="1263600"/>
            </a:xfrm>
            <a:prstGeom prst="straightConnector1">
              <a:avLst/>
            </a:prstGeom>
            <a:noFill/>
            <a:ln w="28575" cap="flat" cmpd="sng">
              <a:solidFill>
                <a:srgbClr val="FF0000"/>
              </a:solidFill>
              <a:prstDash val="solid"/>
              <a:round/>
              <a:headEnd type="none" w="lg" len="lg"/>
              <a:tailEnd type="none" w="lg" len="lg"/>
            </a:ln>
          </p:spPr>
        </p:cxnSp>
        <p:cxnSp>
          <p:nvCxnSpPr>
            <p:cNvPr id="3044" name="Shape 3044"/>
            <p:cNvCxnSpPr/>
            <p:nvPr/>
          </p:nvCxnSpPr>
          <p:spPr>
            <a:xfrm flipH="1">
              <a:off x="5552350" y="3840000"/>
              <a:ext cx="2919900" cy="1214700"/>
            </a:xfrm>
            <a:prstGeom prst="straightConnector1">
              <a:avLst/>
            </a:prstGeom>
            <a:noFill/>
            <a:ln w="28575" cap="flat" cmpd="sng">
              <a:solidFill>
                <a:srgbClr val="FF0000"/>
              </a:solidFill>
              <a:prstDash val="solid"/>
              <a:round/>
              <a:headEnd type="none" w="lg" len="lg"/>
              <a:tailEnd type="none" w="lg" len="lg"/>
            </a:ln>
          </p:spPr>
        </p:cxnSp>
      </p:grpSp>
      <p:grpSp>
        <p:nvGrpSpPr>
          <p:cNvPr id="3045" name="Shape 3045"/>
          <p:cNvGrpSpPr/>
          <p:nvPr/>
        </p:nvGrpSpPr>
        <p:grpSpPr>
          <a:xfrm>
            <a:off x="1666216" y="5575492"/>
            <a:ext cx="2176186" cy="914347"/>
            <a:chOff x="5552350" y="3840000"/>
            <a:chExt cx="3008275" cy="1278450"/>
          </a:xfrm>
        </p:grpSpPr>
        <p:cxnSp>
          <p:nvCxnSpPr>
            <p:cNvPr id="3046" name="Shape 3046"/>
            <p:cNvCxnSpPr/>
            <p:nvPr/>
          </p:nvCxnSpPr>
          <p:spPr>
            <a:xfrm>
              <a:off x="5567225" y="3854850"/>
              <a:ext cx="2993400" cy="1263600"/>
            </a:xfrm>
            <a:prstGeom prst="straightConnector1">
              <a:avLst/>
            </a:prstGeom>
            <a:noFill/>
            <a:ln w="28575" cap="flat" cmpd="sng">
              <a:solidFill>
                <a:srgbClr val="FF0000"/>
              </a:solidFill>
              <a:prstDash val="solid"/>
              <a:round/>
              <a:headEnd type="none" w="lg" len="lg"/>
              <a:tailEnd type="none" w="lg" len="lg"/>
            </a:ln>
          </p:spPr>
        </p:cxnSp>
        <p:cxnSp>
          <p:nvCxnSpPr>
            <p:cNvPr id="3047" name="Shape 3047"/>
            <p:cNvCxnSpPr/>
            <p:nvPr/>
          </p:nvCxnSpPr>
          <p:spPr>
            <a:xfrm flipH="1">
              <a:off x="5552350" y="3840000"/>
              <a:ext cx="2919900" cy="1214700"/>
            </a:xfrm>
            <a:prstGeom prst="straightConnector1">
              <a:avLst/>
            </a:prstGeom>
            <a:noFill/>
            <a:ln w="28575" cap="flat" cmpd="sng">
              <a:solidFill>
                <a:srgbClr val="FF0000"/>
              </a:solidFill>
              <a:prstDash val="solid"/>
              <a:round/>
              <a:headEnd type="none" w="lg" len="lg"/>
              <a:tailEnd type="none" w="lg" len="lg"/>
            </a:ln>
          </p:spPr>
        </p:cxn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sp>
        <p:nvSpPr>
          <p:cNvPr id="3052" name="Shape 3052"/>
          <p:cNvSpPr/>
          <p:nvPr/>
        </p:nvSpPr>
        <p:spPr>
          <a:xfrm>
            <a:off x="1089890" y="4530435"/>
            <a:ext cx="7673100" cy="533400"/>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3053" name="Shape 3053"/>
          <p:cNvSpPr txBox="1">
            <a:spLocks noGrp="1"/>
          </p:cNvSpPr>
          <p:nvPr>
            <p:ph type="title"/>
          </p:nvPr>
        </p:nvSpPr>
        <p:spPr>
          <a:xfrm>
            <a:off x="304800" y="152400"/>
            <a:ext cx="8534400" cy="6858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p:txBody>
      </p:sp>
      <p:sp>
        <p:nvSpPr>
          <p:cNvPr id="3054" name="Shape 3054"/>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90</a:t>
            </a:fld>
            <a:endParaRPr lang="en-US" sz="1200">
              <a:solidFill>
                <a:srgbClr val="D10202"/>
              </a:solidFill>
              <a:latin typeface="Arial"/>
              <a:ea typeface="Arial"/>
              <a:cs typeface="Arial"/>
              <a:sym typeface="Arial"/>
            </a:endParaRPr>
          </a:p>
        </p:txBody>
      </p:sp>
      <p:sp>
        <p:nvSpPr>
          <p:cNvPr id="3055" name="Shape 3055"/>
          <p:cNvSpPr txBox="1"/>
          <p:nvPr/>
        </p:nvSpPr>
        <p:spPr>
          <a:xfrm>
            <a:off x="1143000" y="3928225"/>
            <a:ext cx="6553200" cy="461700"/>
          </a:xfrm>
          <a:prstGeom prst="rect">
            <a:avLst/>
          </a:prstGeom>
          <a:noFill/>
          <a:ln>
            <a:noFill/>
          </a:ln>
        </p:spPr>
        <p:txBody>
          <a:bodyPr lIns="91425" tIns="45700" rIns="91425" bIns="45700" anchor="t" anchorCtr="0">
            <a:noAutofit/>
          </a:bodyPr>
          <a:lstStyle/>
          <a:p>
            <a:pPr lvl="0" rtl="0">
              <a:spcBef>
                <a:spcPts val="0"/>
              </a:spcBef>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Extract schema-level graph patterns from LD</a:t>
            </a:r>
          </a:p>
        </p:txBody>
      </p:sp>
      <p:sp>
        <p:nvSpPr>
          <p:cNvPr id="3056" name="Shape 3056"/>
          <p:cNvSpPr txBox="1"/>
          <p:nvPr/>
        </p:nvSpPr>
        <p:spPr>
          <a:xfrm>
            <a:off x="533400" y="1783140"/>
            <a:ext cx="7467600" cy="1569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Target source (S)</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Domain Ontologies (O)</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Semantic labels of S</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Linked Data (in the same domain)</a:t>
            </a:r>
          </a:p>
        </p:txBody>
      </p:sp>
      <p:sp>
        <p:nvSpPr>
          <p:cNvPr id="3057" name="Shape 3057"/>
          <p:cNvSpPr txBox="1"/>
          <p:nvPr/>
        </p:nvSpPr>
        <p:spPr>
          <a:xfrm>
            <a:off x="1143000" y="4542289"/>
            <a:ext cx="79248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Construct a graph from LD patterns and the ontology</a:t>
            </a:r>
          </a:p>
        </p:txBody>
      </p:sp>
      <p:sp>
        <p:nvSpPr>
          <p:cNvPr id="3058" name="Shape 3058"/>
          <p:cNvSpPr txBox="1"/>
          <p:nvPr/>
        </p:nvSpPr>
        <p:spPr>
          <a:xfrm>
            <a:off x="1143000" y="5177135"/>
            <a:ext cx="70104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and rank semantic models </a:t>
            </a:r>
          </a:p>
        </p:txBody>
      </p:sp>
      <p:sp>
        <p:nvSpPr>
          <p:cNvPr id="3059" name="Shape 3059"/>
          <p:cNvSpPr/>
          <p:nvPr/>
        </p:nvSpPr>
        <p:spPr>
          <a:xfrm>
            <a:off x="685800" y="4008889"/>
            <a:ext cx="304800" cy="304800"/>
          </a:xfrm>
          <a:prstGeom prst="ellipse">
            <a:avLst/>
          </a:prstGeom>
          <a:solidFill>
            <a:srgbClr val="0000FF"/>
          </a:solid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1" i="0" u="none" strike="noStrike" cap="none">
                <a:solidFill>
                  <a:schemeClr val="lt1"/>
                </a:solidFill>
                <a:latin typeface="Arial"/>
                <a:ea typeface="Arial"/>
                <a:cs typeface="Arial"/>
                <a:sym typeface="Arial"/>
              </a:rPr>
              <a:t>1</a:t>
            </a:r>
          </a:p>
        </p:txBody>
      </p:sp>
      <p:sp>
        <p:nvSpPr>
          <p:cNvPr id="3060" name="Shape 3060"/>
          <p:cNvSpPr/>
          <p:nvPr/>
        </p:nvSpPr>
        <p:spPr>
          <a:xfrm>
            <a:off x="685800" y="4639119"/>
            <a:ext cx="304800" cy="304800"/>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2</a:t>
            </a:r>
          </a:p>
        </p:txBody>
      </p:sp>
      <p:sp>
        <p:nvSpPr>
          <p:cNvPr id="3061" name="Shape 3061"/>
          <p:cNvSpPr/>
          <p:nvPr/>
        </p:nvSpPr>
        <p:spPr>
          <a:xfrm>
            <a:off x="685800" y="5269344"/>
            <a:ext cx="304800" cy="304800"/>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3</a:t>
            </a:r>
          </a:p>
        </p:txBody>
      </p:sp>
      <p:sp>
        <p:nvSpPr>
          <p:cNvPr id="3062" name="Shape 3062"/>
          <p:cNvSpPr txBox="1"/>
          <p:nvPr/>
        </p:nvSpPr>
        <p:spPr>
          <a:xfrm>
            <a:off x="657256" y="1276290"/>
            <a:ext cx="11715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Input</a:t>
            </a:r>
          </a:p>
        </p:txBody>
      </p:sp>
      <p:sp>
        <p:nvSpPr>
          <p:cNvPr id="3063" name="Shape 3063"/>
          <p:cNvSpPr txBox="1"/>
          <p:nvPr/>
        </p:nvSpPr>
        <p:spPr>
          <a:xfrm>
            <a:off x="5181600" y="1752600"/>
            <a:ext cx="3886200" cy="83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11628F"/>
                </a:solidFill>
                <a:latin typeface="Arial" panose="020B0604020202020204" pitchFamily="34" charset="0"/>
                <a:ea typeface="Trebuchet MS"/>
                <a:cs typeface="Arial" panose="020B0604020202020204" pitchFamily="34" charset="0"/>
                <a:sym typeface="Trebuchet MS"/>
              </a:rPr>
              <a:t>A ranked set of semantic models for S</a:t>
            </a:r>
          </a:p>
        </p:txBody>
      </p:sp>
      <p:sp>
        <p:nvSpPr>
          <p:cNvPr id="3064" name="Shape 3064"/>
          <p:cNvSpPr txBox="1"/>
          <p:nvPr/>
        </p:nvSpPr>
        <p:spPr>
          <a:xfrm>
            <a:off x="5229257" y="1276290"/>
            <a:ext cx="11715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Output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69" name="Shape 3069"/>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Merge the Patterns into a Graph</a:t>
            </a:r>
          </a:p>
        </p:txBody>
      </p:sp>
      <p:sp>
        <p:nvSpPr>
          <p:cNvPr id="3070" name="Shape 3070"/>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91</a:t>
            </a:fld>
            <a:endParaRPr lang="en-US" sz="1200">
              <a:solidFill>
                <a:srgbClr val="D10202"/>
              </a:solidFill>
              <a:latin typeface="Arial"/>
              <a:ea typeface="Arial"/>
              <a:cs typeface="Arial"/>
              <a:sym typeface="Arial"/>
            </a:endParaRPr>
          </a:p>
        </p:txBody>
      </p:sp>
      <p:grpSp>
        <p:nvGrpSpPr>
          <p:cNvPr id="3071" name="Shape 3071"/>
          <p:cNvGrpSpPr/>
          <p:nvPr/>
        </p:nvGrpSpPr>
        <p:grpSpPr>
          <a:xfrm>
            <a:off x="76198" y="3048059"/>
            <a:ext cx="8908682" cy="3364110"/>
            <a:chOff x="304800" y="1295400"/>
            <a:chExt cx="8478000" cy="2906108"/>
          </a:xfrm>
        </p:grpSpPr>
        <p:sp>
          <p:nvSpPr>
            <p:cNvPr id="3072" name="Shape 3072"/>
            <p:cNvSpPr/>
            <p:nvPr/>
          </p:nvSpPr>
          <p:spPr>
            <a:xfrm>
              <a:off x="2133600" y="2286000"/>
              <a:ext cx="1676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E12_Production</a:t>
              </a:r>
            </a:p>
          </p:txBody>
        </p:sp>
        <p:sp>
          <p:nvSpPr>
            <p:cNvPr id="3073" name="Shape 3073"/>
            <p:cNvSpPr/>
            <p:nvPr/>
          </p:nvSpPr>
          <p:spPr>
            <a:xfrm>
              <a:off x="304800" y="2255483"/>
              <a:ext cx="1219200" cy="335400"/>
            </a:xfrm>
            <a:prstGeom prst="ellipse">
              <a:avLst/>
            </a:prstGeom>
            <a:no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E53_Title</a:t>
              </a:r>
            </a:p>
          </p:txBody>
        </p:sp>
        <p:cxnSp>
          <p:nvCxnSpPr>
            <p:cNvPr id="3074" name="Shape 3074"/>
            <p:cNvCxnSpPr>
              <a:stCxn id="3075" idx="4"/>
              <a:endCxn id="3072" idx="0"/>
            </p:cNvCxnSpPr>
            <p:nvPr/>
          </p:nvCxnSpPr>
          <p:spPr>
            <a:xfrm rot="5400000">
              <a:off x="3139500" y="1463100"/>
              <a:ext cx="655200" cy="990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076" name="Shape 3076"/>
            <p:cNvSpPr txBox="1"/>
            <p:nvPr/>
          </p:nvSpPr>
          <p:spPr>
            <a:xfrm>
              <a:off x="2971800" y="1828800"/>
              <a:ext cx="17664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P108i_was_produced_by</a:t>
              </a:r>
            </a:p>
          </p:txBody>
        </p:sp>
        <p:sp>
          <p:nvSpPr>
            <p:cNvPr id="3077" name="Shape 3077"/>
            <p:cNvSpPr/>
            <p:nvPr/>
          </p:nvSpPr>
          <p:spPr>
            <a:xfrm>
              <a:off x="1676400" y="3733800"/>
              <a:ext cx="16002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E52_Time-Span</a:t>
              </a:r>
            </a:p>
          </p:txBody>
        </p:sp>
        <p:sp>
          <p:nvSpPr>
            <p:cNvPr id="3078" name="Shape 3078"/>
            <p:cNvSpPr/>
            <p:nvPr/>
          </p:nvSpPr>
          <p:spPr>
            <a:xfrm>
              <a:off x="6096008" y="3733799"/>
              <a:ext cx="2285999"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E82_Actor_Appellation</a:t>
              </a:r>
            </a:p>
          </p:txBody>
        </p:sp>
        <p:cxnSp>
          <p:nvCxnSpPr>
            <p:cNvPr id="3079" name="Shape 3079"/>
            <p:cNvCxnSpPr>
              <a:stCxn id="3080" idx="4"/>
              <a:endCxn id="3078" idx="1"/>
            </p:cNvCxnSpPr>
            <p:nvPr/>
          </p:nvCxnSpPr>
          <p:spPr>
            <a:xfrm rot="-5400000" flipH="1">
              <a:off x="5364900" y="2712383"/>
              <a:ext cx="1187400" cy="944400"/>
            </a:xfrm>
            <a:prstGeom prst="curvedConnector3">
              <a:avLst>
                <a:gd name="adj1" fmla="val 48127"/>
              </a:avLst>
            </a:prstGeom>
            <a:solidFill>
              <a:srgbClr val="00B8FF"/>
            </a:solidFill>
            <a:ln w="12700" cap="flat" cmpd="sng">
              <a:solidFill>
                <a:srgbClr val="404040"/>
              </a:solidFill>
              <a:prstDash val="solid"/>
              <a:round/>
              <a:headEnd type="none" w="med" len="med"/>
              <a:tailEnd type="triangle" w="lg" len="lg"/>
            </a:ln>
          </p:spPr>
        </p:cxnSp>
        <p:sp>
          <p:nvSpPr>
            <p:cNvPr id="3075" name="Shape 3075"/>
            <p:cNvSpPr/>
            <p:nvPr/>
          </p:nvSpPr>
          <p:spPr>
            <a:xfrm>
              <a:off x="2819400" y="1295400"/>
              <a:ext cx="22860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E22_Man-Made_Object</a:t>
              </a:r>
            </a:p>
          </p:txBody>
        </p:sp>
        <p:sp>
          <p:nvSpPr>
            <p:cNvPr id="3080" name="Shape 3080"/>
            <p:cNvSpPr/>
            <p:nvPr/>
          </p:nvSpPr>
          <p:spPr>
            <a:xfrm>
              <a:off x="48006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E21_Person</a:t>
              </a:r>
            </a:p>
          </p:txBody>
        </p:sp>
        <p:sp>
          <p:nvSpPr>
            <p:cNvPr id="3081" name="Shape 3081"/>
            <p:cNvSpPr txBox="1"/>
            <p:nvPr/>
          </p:nvSpPr>
          <p:spPr>
            <a:xfrm>
              <a:off x="1447800" y="1796533"/>
              <a:ext cx="10563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P102_has_title</a:t>
              </a:r>
            </a:p>
          </p:txBody>
        </p:sp>
        <p:cxnSp>
          <p:nvCxnSpPr>
            <p:cNvPr id="3082" name="Shape 3082"/>
            <p:cNvCxnSpPr>
              <a:stCxn id="3075" idx="2"/>
              <a:endCxn id="3073" idx="0"/>
            </p:cNvCxnSpPr>
            <p:nvPr/>
          </p:nvCxnSpPr>
          <p:spPr>
            <a:xfrm flipH="1">
              <a:off x="914400" y="1463100"/>
              <a:ext cx="1905000" cy="792600"/>
            </a:xfrm>
            <a:prstGeom prst="curvedConnector2">
              <a:avLst/>
            </a:prstGeom>
            <a:solidFill>
              <a:srgbClr val="00B8FF"/>
            </a:solidFill>
            <a:ln w="12700" cap="flat" cmpd="sng">
              <a:solidFill>
                <a:srgbClr val="404040"/>
              </a:solidFill>
              <a:prstDash val="solid"/>
              <a:round/>
              <a:headEnd type="none" w="med" len="med"/>
              <a:tailEnd type="triangle" w="lg" len="lg"/>
            </a:ln>
          </p:spPr>
        </p:cxnSp>
        <p:cxnSp>
          <p:nvCxnSpPr>
            <p:cNvPr id="3083" name="Shape 3083"/>
            <p:cNvCxnSpPr>
              <a:stCxn id="3084" idx="2"/>
              <a:endCxn id="3077" idx="6"/>
            </p:cNvCxnSpPr>
            <p:nvPr/>
          </p:nvCxnSpPr>
          <p:spPr>
            <a:xfrm flipH="1">
              <a:off x="3276600" y="3886200"/>
              <a:ext cx="685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085" name="Shape 3085"/>
            <p:cNvSpPr txBox="1"/>
            <p:nvPr/>
          </p:nvSpPr>
          <p:spPr>
            <a:xfrm>
              <a:off x="54102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086" name="Shape 3086"/>
            <p:cNvCxnSpPr>
              <a:stCxn id="3072" idx="4"/>
              <a:endCxn id="3077" idx="0"/>
            </p:cNvCxnSpPr>
            <p:nvPr/>
          </p:nvCxnSpPr>
          <p:spPr>
            <a:xfrm rot="5400000">
              <a:off x="2152650" y="2914650"/>
              <a:ext cx="1143000" cy="495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084" name="Shape 3084"/>
            <p:cNvSpPr/>
            <p:nvPr/>
          </p:nvSpPr>
          <p:spPr>
            <a:xfrm>
              <a:off x="3962400" y="3733800"/>
              <a:ext cx="1295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E67_Birth</a:t>
              </a:r>
            </a:p>
          </p:txBody>
        </p:sp>
        <p:cxnSp>
          <p:nvCxnSpPr>
            <p:cNvPr id="3087" name="Shape 3087"/>
            <p:cNvCxnSpPr>
              <a:stCxn id="3080" idx="4"/>
              <a:endCxn id="3084" idx="0"/>
            </p:cNvCxnSpPr>
            <p:nvPr/>
          </p:nvCxnSpPr>
          <p:spPr>
            <a:xfrm rot="5400000">
              <a:off x="4476750" y="2724233"/>
              <a:ext cx="1143000" cy="8763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sp>
          <p:nvSpPr>
            <p:cNvPr id="3088" name="Shape 3088"/>
            <p:cNvSpPr txBox="1"/>
            <p:nvPr/>
          </p:nvSpPr>
          <p:spPr>
            <a:xfrm>
              <a:off x="3930278" y="3048000"/>
              <a:ext cx="10989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P98i_was_born</a:t>
              </a:r>
            </a:p>
          </p:txBody>
        </p:sp>
        <p:sp>
          <p:nvSpPr>
            <p:cNvPr id="3089" name="Shape 3089"/>
            <p:cNvSpPr txBox="1"/>
            <p:nvPr/>
          </p:nvSpPr>
          <p:spPr>
            <a:xfrm>
              <a:off x="2971800" y="4016708"/>
              <a:ext cx="13212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090" name="Shape 3090"/>
            <p:cNvSpPr txBox="1"/>
            <p:nvPr/>
          </p:nvSpPr>
          <p:spPr>
            <a:xfrm>
              <a:off x="1600200" y="3276600"/>
              <a:ext cx="13212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091" name="Shape 3091"/>
            <p:cNvSpPr/>
            <p:nvPr/>
          </p:nvSpPr>
          <p:spPr>
            <a:xfrm>
              <a:off x="70104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a:t>
              </a:r>
              <a:r>
                <a:rPr lang="en-US" sz="1200" b="1">
                  <a:solidFill>
                    <a:schemeClr val="dk1"/>
                  </a:solidFill>
                </a:rPr>
                <a:t>39_Actor</a:t>
              </a:r>
            </a:p>
          </p:txBody>
        </p:sp>
        <p:cxnSp>
          <p:nvCxnSpPr>
            <p:cNvPr id="3092" name="Shape 3092"/>
            <p:cNvCxnSpPr>
              <a:stCxn id="3075" idx="6"/>
              <a:endCxn id="3091" idx="1"/>
            </p:cNvCxnSpPr>
            <p:nvPr/>
          </p:nvCxnSpPr>
          <p:spPr>
            <a:xfrm>
              <a:off x="5105400" y="1463100"/>
              <a:ext cx="2105700" cy="8415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093" name="Shape 3093"/>
            <p:cNvSpPr txBox="1"/>
            <p:nvPr/>
          </p:nvSpPr>
          <p:spPr>
            <a:xfrm>
              <a:off x="6553200" y="1828800"/>
              <a:ext cx="14154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P14_carried_out_by</a:t>
              </a:r>
            </a:p>
          </p:txBody>
        </p:sp>
        <p:sp>
          <p:nvSpPr>
            <p:cNvPr id="3094" name="Shape 3094"/>
            <p:cNvSpPr txBox="1"/>
            <p:nvPr/>
          </p:nvSpPr>
          <p:spPr>
            <a:xfrm>
              <a:off x="72390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095" name="Shape 3095"/>
            <p:cNvCxnSpPr>
              <a:stCxn id="3091" idx="4"/>
              <a:endCxn id="3078" idx="0"/>
            </p:cNvCxnSpPr>
            <p:nvPr/>
          </p:nvCxnSpPr>
          <p:spPr>
            <a:xfrm rot="5400000">
              <a:off x="6896100" y="2933783"/>
              <a:ext cx="1143000" cy="4572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grpSp>
      <p:sp>
        <p:nvSpPr>
          <p:cNvPr id="3096" name="Shape 3096"/>
          <p:cNvSpPr txBox="1">
            <a:spLocks noGrp="1"/>
          </p:cNvSpPr>
          <p:nvPr>
            <p:ph type="body" idx="1"/>
          </p:nvPr>
        </p:nvSpPr>
        <p:spPr>
          <a:xfrm>
            <a:off x="469900" y="1295400"/>
            <a:ext cx="8217000" cy="4556700"/>
          </a:xfrm>
          <a:prstGeom prst="rect">
            <a:avLst/>
          </a:prstGeom>
          <a:noFill/>
          <a:ln>
            <a:noFill/>
          </a:ln>
        </p:spPr>
        <p:txBody>
          <a:bodyPr lIns="90000" tIns="46800" rIns="90000" bIns="46800" anchor="t" anchorCtr="0">
            <a:noAutofit/>
          </a:bodyPr>
          <a:lstStyle/>
          <a:p>
            <a:pPr marL="0" marR="0" lvl="0" indent="0" algn="l" rtl="0">
              <a:spcBef>
                <a:spcPts val="800"/>
              </a:spcBef>
              <a:spcAft>
                <a:spcPts val="0"/>
              </a:spcAft>
              <a:buNone/>
            </a:pPr>
            <a:r>
              <a:rPr lang="en-US"/>
              <a:t>Start from longer patterns, skip the ones already in the graph</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Shape 3101"/>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0" marR="0" lvl="0" indent="0" algn="l" rtl="0">
              <a:spcBef>
                <a:spcPts val="800"/>
              </a:spcBef>
              <a:spcAft>
                <a:spcPts val="0"/>
              </a:spcAft>
              <a:buNone/>
            </a:pPr>
            <a:r>
              <a:rPr lang="en-US"/>
              <a:t>Less weight for more popular links</a:t>
            </a:r>
          </a:p>
          <a:p>
            <a:pPr marL="0" marR="0" lvl="0" indent="0" algn="l" rtl="0">
              <a:spcBef>
                <a:spcPts val="800"/>
              </a:spcBef>
              <a:spcAft>
                <a:spcPts val="0"/>
              </a:spcAft>
              <a:buNone/>
            </a:pPr>
            <a:r>
              <a:rPr lang="en-US" sz="3000"/>
              <a:t>W =  (1 - freq)/(total count of links)</a:t>
            </a:r>
          </a:p>
        </p:txBody>
      </p:sp>
      <p:sp>
        <p:nvSpPr>
          <p:cNvPr id="3102" name="Shape 3102"/>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dirty="0"/>
              <a:t>Weighting the Links</a:t>
            </a:r>
          </a:p>
        </p:txBody>
      </p:sp>
      <p:sp>
        <p:nvSpPr>
          <p:cNvPr id="3103" name="Shape 3103"/>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92</a:t>
            </a:fld>
            <a:endParaRPr lang="en-US" sz="1200">
              <a:solidFill>
                <a:srgbClr val="D10202"/>
              </a:solidFill>
              <a:latin typeface="Arial"/>
              <a:ea typeface="Arial"/>
              <a:cs typeface="Arial"/>
              <a:sym typeface="Arial"/>
            </a:endParaRPr>
          </a:p>
        </p:txBody>
      </p:sp>
      <p:grpSp>
        <p:nvGrpSpPr>
          <p:cNvPr id="3104" name="Shape 3104"/>
          <p:cNvGrpSpPr/>
          <p:nvPr/>
        </p:nvGrpSpPr>
        <p:grpSpPr>
          <a:xfrm>
            <a:off x="76198" y="3048059"/>
            <a:ext cx="8908682" cy="3364110"/>
            <a:chOff x="304800" y="1295400"/>
            <a:chExt cx="8478000" cy="2906108"/>
          </a:xfrm>
        </p:grpSpPr>
        <p:sp>
          <p:nvSpPr>
            <p:cNvPr id="3105" name="Shape 3105"/>
            <p:cNvSpPr/>
            <p:nvPr/>
          </p:nvSpPr>
          <p:spPr>
            <a:xfrm>
              <a:off x="2133600" y="2286000"/>
              <a:ext cx="1676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E12_Production</a:t>
              </a:r>
            </a:p>
          </p:txBody>
        </p:sp>
        <p:sp>
          <p:nvSpPr>
            <p:cNvPr id="3106" name="Shape 3106"/>
            <p:cNvSpPr/>
            <p:nvPr/>
          </p:nvSpPr>
          <p:spPr>
            <a:xfrm>
              <a:off x="304800" y="2255483"/>
              <a:ext cx="1219200" cy="335400"/>
            </a:xfrm>
            <a:prstGeom prst="ellipse">
              <a:avLst/>
            </a:prstGeom>
            <a:no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E53_Title</a:t>
              </a:r>
            </a:p>
          </p:txBody>
        </p:sp>
        <p:cxnSp>
          <p:nvCxnSpPr>
            <p:cNvPr id="3107" name="Shape 3107"/>
            <p:cNvCxnSpPr>
              <a:stCxn id="3108" idx="4"/>
              <a:endCxn id="3105" idx="0"/>
            </p:cNvCxnSpPr>
            <p:nvPr/>
          </p:nvCxnSpPr>
          <p:spPr>
            <a:xfrm rot="5400000">
              <a:off x="3139500" y="1463100"/>
              <a:ext cx="655200" cy="990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109" name="Shape 3109"/>
            <p:cNvSpPr txBox="1"/>
            <p:nvPr/>
          </p:nvSpPr>
          <p:spPr>
            <a:xfrm>
              <a:off x="2971800" y="1828800"/>
              <a:ext cx="17664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P108i_was_produced_by</a:t>
              </a:r>
            </a:p>
          </p:txBody>
        </p:sp>
        <p:sp>
          <p:nvSpPr>
            <p:cNvPr id="3110" name="Shape 3110"/>
            <p:cNvSpPr/>
            <p:nvPr/>
          </p:nvSpPr>
          <p:spPr>
            <a:xfrm>
              <a:off x="1676400" y="3733800"/>
              <a:ext cx="16002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E52_Time-Span</a:t>
              </a:r>
            </a:p>
          </p:txBody>
        </p:sp>
        <p:sp>
          <p:nvSpPr>
            <p:cNvPr id="3111" name="Shape 3111"/>
            <p:cNvSpPr/>
            <p:nvPr/>
          </p:nvSpPr>
          <p:spPr>
            <a:xfrm>
              <a:off x="6096008" y="3733799"/>
              <a:ext cx="2285999"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E82_Actor_Appellation</a:t>
              </a:r>
            </a:p>
          </p:txBody>
        </p:sp>
        <p:cxnSp>
          <p:nvCxnSpPr>
            <p:cNvPr id="3112" name="Shape 3112"/>
            <p:cNvCxnSpPr>
              <a:stCxn id="3113" idx="4"/>
              <a:endCxn id="3111" idx="1"/>
            </p:cNvCxnSpPr>
            <p:nvPr/>
          </p:nvCxnSpPr>
          <p:spPr>
            <a:xfrm rot="-5400000" flipH="1">
              <a:off x="5364900" y="2712383"/>
              <a:ext cx="1187400" cy="944400"/>
            </a:xfrm>
            <a:prstGeom prst="curvedConnector3">
              <a:avLst>
                <a:gd name="adj1" fmla="val 48127"/>
              </a:avLst>
            </a:prstGeom>
            <a:solidFill>
              <a:srgbClr val="00B8FF"/>
            </a:solidFill>
            <a:ln w="12700" cap="flat" cmpd="sng">
              <a:solidFill>
                <a:srgbClr val="404040"/>
              </a:solidFill>
              <a:prstDash val="solid"/>
              <a:round/>
              <a:headEnd type="none" w="med" len="med"/>
              <a:tailEnd type="triangle" w="lg" len="lg"/>
            </a:ln>
          </p:spPr>
        </p:cxnSp>
        <p:sp>
          <p:nvSpPr>
            <p:cNvPr id="3108" name="Shape 3108"/>
            <p:cNvSpPr/>
            <p:nvPr/>
          </p:nvSpPr>
          <p:spPr>
            <a:xfrm>
              <a:off x="2819400" y="1295400"/>
              <a:ext cx="22860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E22_Man-Made_Object</a:t>
              </a:r>
            </a:p>
          </p:txBody>
        </p:sp>
        <p:sp>
          <p:nvSpPr>
            <p:cNvPr id="3113" name="Shape 3113"/>
            <p:cNvSpPr/>
            <p:nvPr/>
          </p:nvSpPr>
          <p:spPr>
            <a:xfrm>
              <a:off x="48006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E21_Person</a:t>
              </a:r>
            </a:p>
          </p:txBody>
        </p:sp>
        <p:sp>
          <p:nvSpPr>
            <p:cNvPr id="3114" name="Shape 3114"/>
            <p:cNvSpPr txBox="1"/>
            <p:nvPr/>
          </p:nvSpPr>
          <p:spPr>
            <a:xfrm>
              <a:off x="1447800" y="1796533"/>
              <a:ext cx="10563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P102_has_title</a:t>
              </a:r>
            </a:p>
          </p:txBody>
        </p:sp>
        <p:cxnSp>
          <p:nvCxnSpPr>
            <p:cNvPr id="3115" name="Shape 3115"/>
            <p:cNvCxnSpPr>
              <a:stCxn id="3108" idx="2"/>
              <a:endCxn id="3106" idx="0"/>
            </p:cNvCxnSpPr>
            <p:nvPr/>
          </p:nvCxnSpPr>
          <p:spPr>
            <a:xfrm flipH="1">
              <a:off x="914400" y="1463100"/>
              <a:ext cx="1905000" cy="792600"/>
            </a:xfrm>
            <a:prstGeom prst="curvedConnector2">
              <a:avLst/>
            </a:prstGeom>
            <a:solidFill>
              <a:srgbClr val="00B8FF"/>
            </a:solidFill>
            <a:ln w="12700" cap="flat" cmpd="sng">
              <a:solidFill>
                <a:srgbClr val="404040"/>
              </a:solidFill>
              <a:prstDash val="solid"/>
              <a:round/>
              <a:headEnd type="none" w="med" len="med"/>
              <a:tailEnd type="triangle" w="lg" len="lg"/>
            </a:ln>
          </p:spPr>
        </p:cxnSp>
        <p:cxnSp>
          <p:nvCxnSpPr>
            <p:cNvPr id="3116" name="Shape 3116"/>
            <p:cNvCxnSpPr>
              <a:stCxn id="3117" idx="2"/>
              <a:endCxn id="3110" idx="6"/>
            </p:cNvCxnSpPr>
            <p:nvPr/>
          </p:nvCxnSpPr>
          <p:spPr>
            <a:xfrm flipH="1">
              <a:off x="3276600" y="3886200"/>
              <a:ext cx="685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118" name="Shape 3118"/>
            <p:cNvSpPr txBox="1"/>
            <p:nvPr/>
          </p:nvSpPr>
          <p:spPr>
            <a:xfrm>
              <a:off x="54102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119" name="Shape 3119"/>
            <p:cNvCxnSpPr>
              <a:stCxn id="3105" idx="4"/>
              <a:endCxn id="3110" idx="0"/>
            </p:cNvCxnSpPr>
            <p:nvPr/>
          </p:nvCxnSpPr>
          <p:spPr>
            <a:xfrm rot="5400000">
              <a:off x="2152650" y="2914650"/>
              <a:ext cx="1143000" cy="495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117" name="Shape 3117"/>
            <p:cNvSpPr/>
            <p:nvPr/>
          </p:nvSpPr>
          <p:spPr>
            <a:xfrm>
              <a:off x="3962400" y="3733800"/>
              <a:ext cx="1295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E67_Birth</a:t>
              </a:r>
            </a:p>
          </p:txBody>
        </p:sp>
        <p:cxnSp>
          <p:nvCxnSpPr>
            <p:cNvPr id="3120" name="Shape 3120"/>
            <p:cNvCxnSpPr>
              <a:stCxn id="3113" idx="4"/>
              <a:endCxn id="3117" idx="0"/>
            </p:cNvCxnSpPr>
            <p:nvPr/>
          </p:nvCxnSpPr>
          <p:spPr>
            <a:xfrm rot="5400000">
              <a:off x="4476750" y="2724233"/>
              <a:ext cx="1143000" cy="8763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sp>
          <p:nvSpPr>
            <p:cNvPr id="3121" name="Shape 3121"/>
            <p:cNvSpPr txBox="1"/>
            <p:nvPr/>
          </p:nvSpPr>
          <p:spPr>
            <a:xfrm>
              <a:off x="3930278" y="3048000"/>
              <a:ext cx="10989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P98i_was_born</a:t>
              </a:r>
            </a:p>
          </p:txBody>
        </p:sp>
        <p:sp>
          <p:nvSpPr>
            <p:cNvPr id="3122" name="Shape 3122"/>
            <p:cNvSpPr txBox="1"/>
            <p:nvPr/>
          </p:nvSpPr>
          <p:spPr>
            <a:xfrm>
              <a:off x="2971800" y="4016708"/>
              <a:ext cx="13212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123" name="Shape 3123"/>
            <p:cNvSpPr txBox="1"/>
            <p:nvPr/>
          </p:nvSpPr>
          <p:spPr>
            <a:xfrm>
              <a:off x="1600200" y="3276600"/>
              <a:ext cx="13212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124" name="Shape 3124"/>
            <p:cNvSpPr/>
            <p:nvPr/>
          </p:nvSpPr>
          <p:spPr>
            <a:xfrm>
              <a:off x="70104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a:t>
              </a:r>
              <a:r>
                <a:rPr lang="en-US" sz="1200" b="1">
                  <a:solidFill>
                    <a:schemeClr val="dk1"/>
                  </a:solidFill>
                </a:rPr>
                <a:t>39_Actor</a:t>
              </a:r>
            </a:p>
          </p:txBody>
        </p:sp>
        <p:cxnSp>
          <p:nvCxnSpPr>
            <p:cNvPr id="3125" name="Shape 3125"/>
            <p:cNvCxnSpPr>
              <a:stCxn id="3108" idx="6"/>
              <a:endCxn id="3124" idx="1"/>
            </p:cNvCxnSpPr>
            <p:nvPr/>
          </p:nvCxnSpPr>
          <p:spPr>
            <a:xfrm>
              <a:off x="5105400" y="1463100"/>
              <a:ext cx="2105700" cy="8415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126" name="Shape 3126"/>
            <p:cNvSpPr txBox="1"/>
            <p:nvPr/>
          </p:nvSpPr>
          <p:spPr>
            <a:xfrm>
              <a:off x="6553200" y="1828800"/>
              <a:ext cx="14154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P14_carried_out_by</a:t>
              </a:r>
            </a:p>
          </p:txBody>
        </p:sp>
        <p:sp>
          <p:nvSpPr>
            <p:cNvPr id="3127" name="Shape 3127"/>
            <p:cNvSpPr txBox="1"/>
            <p:nvPr/>
          </p:nvSpPr>
          <p:spPr>
            <a:xfrm>
              <a:off x="72390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128" name="Shape 3128"/>
            <p:cNvCxnSpPr>
              <a:stCxn id="3124" idx="4"/>
              <a:endCxn id="3111" idx="0"/>
            </p:cNvCxnSpPr>
            <p:nvPr/>
          </p:nvCxnSpPr>
          <p:spPr>
            <a:xfrm rot="5400000">
              <a:off x="6896100" y="2933783"/>
              <a:ext cx="1143000" cy="4572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grpSp>
      <p:sp>
        <p:nvSpPr>
          <p:cNvPr id="3129" name="Shape 3129"/>
          <p:cNvSpPr txBox="1"/>
          <p:nvPr/>
        </p:nvSpPr>
        <p:spPr>
          <a:xfrm>
            <a:off x="6673975" y="3237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0.84</a:t>
            </a:r>
          </a:p>
        </p:txBody>
      </p:sp>
      <p:sp>
        <p:nvSpPr>
          <p:cNvPr id="3130" name="Shape 3130"/>
          <p:cNvSpPr txBox="1"/>
          <p:nvPr/>
        </p:nvSpPr>
        <p:spPr>
          <a:xfrm>
            <a:off x="78931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0.68</a:t>
            </a:r>
          </a:p>
        </p:txBody>
      </p:sp>
      <p:sp>
        <p:nvSpPr>
          <p:cNvPr id="3131" name="Shape 3131"/>
          <p:cNvSpPr txBox="1"/>
          <p:nvPr/>
        </p:nvSpPr>
        <p:spPr>
          <a:xfrm>
            <a:off x="60643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0.80</a:t>
            </a:r>
          </a:p>
        </p:txBody>
      </p:sp>
      <p:sp>
        <p:nvSpPr>
          <p:cNvPr id="3132" name="Shape 3132"/>
          <p:cNvSpPr txBox="1"/>
          <p:nvPr/>
        </p:nvSpPr>
        <p:spPr>
          <a:xfrm>
            <a:off x="4505200"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
        <p:nvSpPr>
          <p:cNvPr id="3133" name="Shape 3133"/>
          <p:cNvSpPr txBox="1"/>
          <p:nvPr/>
        </p:nvSpPr>
        <p:spPr>
          <a:xfrm>
            <a:off x="3148600" y="34273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0.87</a:t>
            </a:r>
          </a:p>
        </p:txBody>
      </p:sp>
      <p:sp>
        <p:nvSpPr>
          <p:cNvPr id="3134" name="Shape 3134"/>
          <p:cNvSpPr txBox="1"/>
          <p:nvPr/>
        </p:nvSpPr>
        <p:spPr>
          <a:xfrm>
            <a:off x="2110975" y="50010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0.95</a:t>
            </a:r>
          </a:p>
        </p:txBody>
      </p:sp>
      <p:sp>
        <p:nvSpPr>
          <p:cNvPr id="3135" name="Shape 3135"/>
          <p:cNvSpPr txBox="1"/>
          <p:nvPr/>
        </p:nvSpPr>
        <p:spPr>
          <a:xfrm>
            <a:off x="1159225" y="31187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0.70</a:t>
            </a:r>
          </a:p>
        </p:txBody>
      </p:sp>
      <p:sp>
        <p:nvSpPr>
          <p:cNvPr id="3136" name="Shape 3136"/>
          <p:cNvSpPr txBox="1"/>
          <p:nvPr/>
        </p:nvSpPr>
        <p:spPr>
          <a:xfrm>
            <a:off x="3386875" y="572667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Shape 3141"/>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0" marR="0" lvl="0" indent="0" algn="l" rtl="0">
              <a:spcBef>
                <a:spcPts val="800"/>
              </a:spcBef>
              <a:spcAft>
                <a:spcPts val="0"/>
              </a:spcAft>
              <a:buNone/>
            </a:pPr>
            <a:r>
              <a:rPr lang="en-US" sz="2800" dirty="0"/>
              <a:t>Links from the same pattern have the same tag</a:t>
            </a:r>
          </a:p>
        </p:txBody>
      </p:sp>
      <p:sp>
        <p:nvSpPr>
          <p:cNvPr id="3142" name="Shape 3142"/>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dirty="0"/>
              <a:t>Coherence</a:t>
            </a:r>
          </a:p>
        </p:txBody>
      </p:sp>
      <p:sp>
        <p:nvSpPr>
          <p:cNvPr id="3143" name="Shape 3143"/>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93</a:t>
            </a:fld>
            <a:endParaRPr lang="en-US" sz="1200">
              <a:solidFill>
                <a:srgbClr val="D10202"/>
              </a:solidFill>
              <a:latin typeface="Arial"/>
              <a:ea typeface="Arial"/>
              <a:cs typeface="Arial"/>
              <a:sym typeface="Arial"/>
            </a:endParaRPr>
          </a:p>
        </p:txBody>
      </p:sp>
      <p:grpSp>
        <p:nvGrpSpPr>
          <p:cNvPr id="3144" name="Shape 3144"/>
          <p:cNvGrpSpPr/>
          <p:nvPr/>
        </p:nvGrpSpPr>
        <p:grpSpPr>
          <a:xfrm>
            <a:off x="76198" y="3048059"/>
            <a:ext cx="8908682" cy="3364110"/>
            <a:chOff x="304800" y="1295400"/>
            <a:chExt cx="8478000" cy="2906108"/>
          </a:xfrm>
        </p:grpSpPr>
        <p:sp>
          <p:nvSpPr>
            <p:cNvPr id="3145" name="Shape 3145"/>
            <p:cNvSpPr/>
            <p:nvPr/>
          </p:nvSpPr>
          <p:spPr>
            <a:xfrm>
              <a:off x="2133600" y="2286000"/>
              <a:ext cx="1676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E12_Production</a:t>
              </a:r>
            </a:p>
          </p:txBody>
        </p:sp>
        <p:sp>
          <p:nvSpPr>
            <p:cNvPr id="3146" name="Shape 3146"/>
            <p:cNvSpPr/>
            <p:nvPr/>
          </p:nvSpPr>
          <p:spPr>
            <a:xfrm>
              <a:off x="304800" y="2255483"/>
              <a:ext cx="1219200" cy="335400"/>
            </a:xfrm>
            <a:prstGeom prst="ellipse">
              <a:avLst/>
            </a:prstGeom>
            <a:no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E53_Title</a:t>
              </a:r>
            </a:p>
          </p:txBody>
        </p:sp>
        <p:cxnSp>
          <p:nvCxnSpPr>
            <p:cNvPr id="3147" name="Shape 3147"/>
            <p:cNvCxnSpPr>
              <a:stCxn id="3148" idx="4"/>
              <a:endCxn id="3145" idx="0"/>
            </p:cNvCxnSpPr>
            <p:nvPr/>
          </p:nvCxnSpPr>
          <p:spPr>
            <a:xfrm rot="5400000">
              <a:off x="3139500" y="1463100"/>
              <a:ext cx="655200" cy="990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149" name="Shape 3149"/>
            <p:cNvSpPr txBox="1"/>
            <p:nvPr/>
          </p:nvSpPr>
          <p:spPr>
            <a:xfrm>
              <a:off x="2971800" y="1828800"/>
              <a:ext cx="17664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P108i_was_produced_by</a:t>
              </a:r>
            </a:p>
          </p:txBody>
        </p:sp>
        <p:sp>
          <p:nvSpPr>
            <p:cNvPr id="3150" name="Shape 3150"/>
            <p:cNvSpPr/>
            <p:nvPr/>
          </p:nvSpPr>
          <p:spPr>
            <a:xfrm>
              <a:off x="1676400" y="3733800"/>
              <a:ext cx="16002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E52_Time-Span</a:t>
              </a:r>
            </a:p>
          </p:txBody>
        </p:sp>
        <p:sp>
          <p:nvSpPr>
            <p:cNvPr id="3151" name="Shape 3151"/>
            <p:cNvSpPr/>
            <p:nvPr/>
          </p:nvSpPr>
          <p:spPr>
            <a:xfrm>
              <a:off x="6096008" y="3733799"/>
              <a:ext cx="2285999"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E82_Actor_Appellation</a:t>
              </a:r>
            </a:p>
          </p:txBody>
        </p:sp>
        <p:cxnSp>
          <p:nvCxnSpPr>
            <p:cNvPr id="3152" name="Shape 3152"/>
            <p:cNvCxnSpPr>
              <a:stCxn id="3153" idx="4"/>
              <a:endCxn id="3151" idx="1"/>
            </p:cNvCxnSpPr>
            <p:nvPr/>
          </p:nvCxnSpPr>
          <p:spPr>
            <a:xfrm rot="-5400000" flipH="1">
              <a:off x="5364900" y="2712383"/>
              <a:ext cx="1187400" cy="944400"/>
            </a:xfrm>
            <a:prstGeom prst="curvedConnector3">
              <a:avLst>
                <a:gd name="adj1" fmla="val 48127"/>
              </a:avLst>
            </a:prstGeom>
            <a:solidFill>
              <a:srgbClr val="00B8FF"/>
            </a:solidFill>
            <a:ln w="12700" cap="flat" cmpd="sng">
              <a:solidFill>
                <a:srgbClr val="404040"/>
              </a:solidFill>
              <a:prstDash val="solid"/>
              <a:round/>
              <a:headEnd type="none" w="med" len="med"/>
              <a:tailEnd type="triangle" w="lg" len="lg"/>
            </a:ln>
          </p:spPr>
        </p:cxnSp>
        <p:sp>
          <p:nvSpPr>
            <p:cNvPr id="3148" name="Shape 3148"/>
            <p:cNvSpPr/>
            <p:nvPr/>
          </p:nvSpPr>
          <p:spPr>
            <a:xfrm>
              <a:off x="2819400" y="1295400"/>
              <a:ext cx="22860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E22_Man-Made_Object</a:t>
              </a:r>
            </a:p>
          </p:txBody>
        </p:sp>
        <p:sp>
          <p:nvSpPr>
            <p:cNvPr id="3153" name="Shape 3153"/>
            <p:cNvSpPr/>
            <p:nvPr/>
          </p:nvSpPr>
          <p:spPr>
            <a:xfrm>
              <a:off x="48006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E21_Person</a:t>
              </a:r>
            </a:p>
          </p:txBody>
        </p:sp>
        <p:sp>
          <p:nvSpPr>
            <p:cNvPr id="3154" name="Shape 3154"/>
            <p:cNvSpPr txBox="1"/>
            <p:nvPr/>
          </p:nvSpPr>
          <p:spPr>
            <a:xfrm>
              <a:off x="1447800" y="1796533"/>
              <a:ext cx="10563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P102_has_title</a:t>
              </a:r>
            </a:p>
          </p:txBody>
        </p:sp>
        <p:cxnSp>
          <p:nvCxnSpPr>
            <p:cNvPr id="3155" name="Shape 3155"/>
            <p:cNvCxnSpPr>
              <a:stCxn id="3148" idx="2"/>
              <a:endCxn id="3146" idx="0"/>
            </p:cNvCxnSpPr>
            <p:nvPr/>
          </p:nvCxnSpPr>
          <p:spPr>
            <a:xfrm flipH="1">
              <a:off x="914400" y="1463100"/>
              <a:ext cx="1905000" cy="792600"/>
            </a:xfrm>
            <a:prstGeom prst="curvedConnector2">
              <a:avLst/>
            </a:prstGeom>
            <a:solidFill>
              <a:srgbClr val="00B8FF"/>
            </a:solidFill>
            <a:ln w="12700" cap="flat" cmpd="sng">
              <a:solidFill>
                <a:srgbClr val="404040"/>
              </a:solidFill>
              <a:prstDash val="solid"/>
              <a:round/>
              <a:headEnd type="none" w="med" len="med"/>
              <a:tailEnd type="triangle" w="lg" len="lg"/>
            </a:ln>
          </p:spPr>
        </p:cxnSp>
        <p:cxnSp>
          <p:nvCxnSpPr>
            <p:cNvPr id="3156" name="Shape 3156"/>
            <p:cNvCxnSpPr>
              <a:stCxn id="3157" idx="2"/>
              <a:endCxn id="3150" idx="6"/>
            </p:cNvCxnSpPr>
            <p:nvPr/>
          </p:nvCxnSpPr>
          <p:spPr>
            <a:xfrm flipH="1">
              <a:off x="3276600" y="3886200"/>
              <a:ext cx="685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158" name="Shape 3158"/>
            <p:cNvSpPr txBox="1"/>
            <p:nvPr/>
          </p:nvSpPr>
          <p:spPr>
            <a:xfrm>
              <a:off x="54102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159" name="Shape 3159"/>
            <p:cNvCxnSpPr>
              <a:stCxn id="3145" idx="4"/>
              <a:endCxn id="3150" idx="0"/>
            </p:cNvCxnSpPr>
            <p:nvPr/>
          </p:nvCxnSpPr>
          <p:spPr>
            <a:xfrm rot="5400000">
              <a:off x="2152650" y="2914650"/>
              <a:ext cx="1143000" cy="495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157" name="Shape 3157"/>
            <p:cNvSpPr/>
            <p:nvPr/>
          </p:nvSpPr>
          <p:spPr>
            <a:xfrm>
              <a:off x="3962400" y="3733800"/>
              <a:ext cx="1295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E67_Birth</a:t>
              </a:r>
            </a:p>
          </p:txBody>
        </p:sp>
        <p:cxnSp>
          <p:nvCxnSpPr>
            <p:cNvPr id="3160" name="Shape 3160"/>
            <p:cNvCxnSpPr>
              <a:stCxn id="3153" idx="4"/>
              <a:endCxn id="3157" idx="0"/>
            </p:cNvCxnSpPr>
            <p:nvPr/>
          </p:nvCxnSpPr>
          <p:spPr>
            <a:xfrm rot="5400000">
              <a:off x="4476750" y="2724233"/>
              <a:ext cx="1143000" cy="8763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sp>
          <p:nvSpPr>
            <p:cNvPr id="3161" name="Shape 3161"/>
            <p:cNvSpPr txBox="1"/>
            <p:nvPr/>
          </p:nvSpPr>
          <p:spPr>
            <a:xfrm>
              <a:off x="3930278" y="3048000"/>
              <a:ext cx="10989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P98i_was_born</a:t>
              </a:r>
            </a:p>
          </p:txBody>
        </p:sp>
        <p:sp>
          <p:nvSpPr>
            <p:cNvPr id="3162" name="Shape 3162"/>
            <p:cNvSpPr txBox="1"/>
            <p:nvPr/>
          </p:nvSpPr>
          <p:spPr>
            <a:xfrm>
              <a:off x="2971800" y="4016708"/>
              <a:ext cx="13212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163" name="Shape 3163"/>
            <p:cNvSpPr txBox="1"/>
            <p:nvPr/>
          </p:nvSpPr>
          <p:spPr>
            <a:xfrm>
              <a:off x="1600200" y="3276600"/>
              <a:ext cx="13212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164" name="Shape 3164"/>
            <p:cNvSpPr/>
            <p:nvPr/>
          </p:nvSpPr>
          <p:spPr>
            <a:xfrm>
              <a:off x="70104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a:t>
              </a:r>
              <a:r>
                <a:rPr lang="en-US" sz="1200" b="1">
                  <a:solidFill>
                    <a:schemeClr val="dk1"/>
                  </a:solidFill>
                </a:rPr>
                <a:t>39_Actor</a:t>
              </a:r>
            </a:p>
          </p:txBody>
        </p:sp>
        <p:cxnSp>
          <p:nvCxnSpPr>
            <p:cNvPr id="3165" name="Shape 3165"/>
            <p:cNvCxnSpPr>
              <a:stCxn id="3148" idx="6"/>
              <a:endCxn id="3164" idx="1"/>
            </p:cNvCxnSpPr>
            <p:nvPr/>
          </p:nvCxnSpPr>
          <p:spPr>
            <a:xfrm>
              <a:off x="5105400" y="1463100"/>
              <a:ext cx="2105700" cy="8415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166" name="Shape 3166"/>
            <p:cNvSpPr txBox="1"/>
            <p:nvPr/>
          </p:nvSpPr>
          <p:spPr>
            <a:xfrm>
              <a:off x="6553200" y="1828800"/>
              <a:ext cx="14154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P14_carried_out_by</a:t>
              </a:r>
            </a:p>
          </p:txBody>
        </p:sp>
        <p:sp>
          <p:nvSpPr>
            <p:cNvPr id="3167" name="Shape 3167"/>
            <p:cNvSpPr txBox="1"/>
            <p:nvPr/>
          </p:nvSpPr>
          <p:spPr>
            <a:xfrm>
              <a:off x="72390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168" name="Shape 3168"/>
            <p:cNvCxnSpPr>
              <a:stCxn id="3164" idx="4"/>
              <a:endCxn id="3151" idx="0"/>
            </p:cNvCxnSpPr>
            <p:nvPr/>
          </p:nvCxnSpPr>
          <p:spPr>
            <a:xfrm rot="5400000">
              <a:off x="6896100" y="2933783"/>
              <a:ext cx="1143000" cy="4572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grpSp>
      <p:sp>
        <p:nvSpPr>
          <p:cNvPr id="3169" name="Shape 3169"/>
          <p:cNvSpPr txBox="1"/>
          <p:nvPr/>
        </p:nvSpPr>
        <p:spPr>
          <a:xfrm>
            <a:off x="6673975" y="3237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0.84</a:t>
            </a:r>
          </a:p>
        </p:txBody>
      </p:sp>
      <p:sp>
        <p:nvSpPr>
          <p:cNvPr id="3170" name="Shape 3170"/>
          <p:cNvSpPr txBox="1"/>
          <p:nvPr/>
        </p:nvSpPr>
        <p:spPr>
          <a:xfrm>
            <a:off x="78931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0.68</a:t>
            </a:r>
          </a:p>
        </p:txBody>
      </p:sp>
      <p:sp>
        <p:nvSpPr>
          <p:cNvPr id="3171" name="Shape 3171"/>
          <p:cNvSpPr txBox="1"/>
          <p:nvPr/>
        </p:nvSpPr>
        <p:spPr>
          <a:xfrm>
            <a:off x="60643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0.80</a:t>
            </a:r>
          </a:p>
        </p:txBody>
      </p:sp>
      <p:sp>
        <p:nvSpPr>
          <p:cNvPr id="3172" name="Shape 3172"/>
          <p:cNvSpPr txBox="1"/>
          <p:nvPr/>
        </p:nvSpPr>
        <p:spPr>
          <a:xfrm>
            <a:off x="4505200"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
        <p:nvSpPr>
          <p:cNvPr id="3173" name="Shape 3173"/>
          <p:cNvSpPr txBox="1"/>
          <p:nvPr/>
        </p:nvSpPr>
        <p:spPr>
          <a:xfrm>
            <a:off x="3148600" y="34273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0.87</a:t>
            </a:r>
          </a:p>
        </p:txBody>
      </p:sp>
      <p:sp>
        <p:nvSpPr>
          <p:cNvPr id="3174" name="Shape 3174"/>
          <p:cNvSpPr txBox="1"/>
          <p:nvPr/>
        </p:nvSpPr>
        <p:spPr>
          <a:xfrm>
            <a:off x="2110975" y="50010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0.95</a:t>
            </a:r>
          </a:p>
        </p:txBody>
      </p:sp>
      <p:sp>
        <p:nvSpPr>
          <p:cNvPr id="3175" name="Shape 3175"/>
          <p:cNvSpPr txBox="1"/>
          <p:nvPr/>
        </p:nvSpPr>
        <p:spPr>
          <a:xfrm>
            <a:off x="1159225" y="31187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0.70</a:t>
            </a:r>
          </a:p>
        </p:txBody>
      </p:sp>
      <p:sp>
        <p:nvSpPr>
          <p:cNvPr id="3176" name="Shape 3176"/>
          <p:cNvSpPr txBox="1"/>
          <p:nvPr/>
        </p:nvSpPr>
        <p:spPr>
          <a:xfrm>
            <a:off x="3386875" y="572667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
        <p:nvSpPr>
          <p:cNvPr id="3177" name="Shape 3177"/>
          <p:cNvSpPr txBox="1"/>
          <p:nvPr/>
        </p:nvSpPr>
        <p:spPr>
          <a:xfrm>
            <a:off x="14220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m1</a:t>
            </a:r>
          </a:p>
        </p:txBody>
      </p:sp>
      <p:sp>
        <p:nvSpPr>
          <p:cNvPr id="3178" name="Shape 3178"/>
          <p:cNvSpPr txBox="1"/>
          <p:nvPr/>
        </p:nvSpPr>
        <p:spPr>
          <a:xfrm>
            <a:off x="36318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179" name="Shape 3179"/>
          <p:cNvSpPr txBox="1"/>
          <p:nvPr/>
        </p:nvSpPr>
        <p:spPr>
          <a:xfrm>
            <a:off x="2726200" y="51229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180" name="Shape 3180"/>
          <p:cNvSpPr txBox="1"/>
          <p:nvPr/>
        </p:nvSpPr>
        <p:spPr>
          <a:xfrm>
            <a:off x="4927600"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m3</a:t>
            </a:r>
          </a:p>
        </p:txBody>
      </p:sp>
      <p:sp>
        <p:nvSpPr>
          <p:cNvPr id="3181" name="Shape 3181"/>
          <p:cNvSpPr txBox="1"/>
          <p:nvPr/>
        </p:nvSpPr>
        <p:spPr>
          <a:xfrm>
            <a:off x="3386875" y="64584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m3</a:t>
            </a:r>
          </a:p>
        </p:txBody>
      </p:sp>
      <p:sp>
        <p:nvSpPr>
          <p:cNvPr id="3182" name="Shape 3182"/>
          <p:cNvSpPr txBox="1"/>
          <p:nvPr/>
        </p:nvSpPr>
        <p:spPr>
          <a:xfrm>
            <a:off x="747077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183" name="Shape 3183"/>
          <p:cNvSpPr txBox="1"/>
          <p:nvPr/>
        </p:nvSpPr>
        <p:spPr>
          <a:xfrm>
            <a:off x="8035800"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184" name="Shape 3184"/>
          <p:cNvSpPr txBox="1"/>
          <p:nvPr/>
        </p:nvSpPr>
        <p:spPr>
          <a:xfrm>
            <a:off x="6409275"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m4</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sp>
        <p:nvSpPr>
          <p:cNvPr id="3189" name="Shape 3189"/>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0" marR="0" lvl="0" indent="0" algn="l" rtl="0">
              <a:spcBef>
                <a:spcPts val="800"/>
              </a:spcBef>
              <a:spcAft>
                <a:spcPts val="0"/>
              </a:spcAft>
              <a:buNone/>
            </a:pPr>
            <a:r>
              <a:rPr lang="en-US"/>
              <a:t>High weights for links that do not have any instance in the data</a:t>
            </a:r>
          </a:p>
        </p:txBody>
      </p:sp>
      <p:sp>
        <p:nvSpPr>
          <p:cNvPr id="3190" name="Shape 3190"/>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lvl="0" rtl="0">
              <a:spcBef>
                <a:spcPts val="0"/>
              </a:spcBef>
              <a:buSzPct val="25000"/>
              <a:buNone/>
            </a:pPr>
            <a:r>
              <a:rPr lang="en-US" dirty="0"/>
              <a:t>Add the paths from the Ontology</a:t>
            </a:r>
          </a:p>
        </p:txBody>
      </p:sp>
      <p:sp>
        <p:nvSpPr>
          <p:cNvPr id="3191" name="Shape 3191"/>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94</a:t>
            </a:fld>
            <a:endParaRPr lang="en-US" sz="1200">
              <a:solidFill>
                <a:srgbClr val="D10202"/>
              </a:solidFill>
              <a:latin typeface="Arial"/>
              <a:ea typeface="Arial"/>
              <a:cs typeface="Arial"/>
              <a:sym typeface="Arial"/>
            </a:endParaRPr>
          </a:p>
        </p:txBody>
      </p:sp>
      <p:grpSp>
        <p:nvGrpSpPr>
          <p:cNvPr id="3192" name="Shape 3192"/>
          <p:cNvGrpSpPr/>
          <p:nvPr/>
        </p:nvGrpSpPr>
        <p:grpSpPr>
          <a:xfrm>
            <a:off x="76198" y="3048059"/>
            <a:ext cx="8908682" cy="3364110"/>
            <a:chOff x="304800" y="1295400"/>
            <a:chExt cx="8478000" cy="2906108"/>
          </a:xfrm>
        </p:grpSpPr>
        <p:sp>
          <p:nvSpPr>
            <p:cNvPr id="3193" name="Shape 3193"/>
            <p:cNvSpPr/>
            <p:nvPr/>
          </p:nvSpPr>
          <p:spPr>
            <a:xfrm>
              <a:off x="2133600" y="2286000"/>
              <a:ext cx="1676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E12_Production</a:t>
              </a:r>
            </a:p>
          </p:txBody>
        </p:sp>
        <p:sp>
          <p:nvSpPr>
            <p:cNvPr id="3194" name="Shape 3194"/>
            <p:cNvSpPr/>
            <p:nvPr/>
          </p:nvSpPr>
          <p:spPr>
            <a:xfrm>
              <a:off x="304800" y="2255483"/>
              <a:ext cx="1219200" cy="335400"/>
            </a:xfrm>
            <a:prstGeom prst="ellipse">
              <a:avLst/>
            </a:prstGeom>
            <a:no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E53_Title</a:t>
              </a:r>
            </a:p>
          </p:txBody>
        </p:sp>
        <p:cxnSp>
          <p:nvCxnSpPr>
            <p:cNvPr id="3195" name="Shape 3195"/>
            <p:cNvCxnSpPr>
              <a:stCxn id="3196" idx="4"/>
              <a:endCxn id="3193" idx="0"/>
            </p:cNvCxnSpPr>
            <p:nvPr/>
          </p:nvCxnSpPr>
          <p:spPr>
            <a:xfrm rot="5400000">
              <a:off x="3139500" y="1463100"/>
              <a:ext cx="655200" cy="990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197" name="Shape 3197"/>
            <p:cNvSpPr txBox="1"/>
            <p:nvPr/>
          </p:nvSpPr>
          <p:spPr>
            <a:xfrm>
              <a:off x="2971800" y="1828800"/>
              <a:ext cx="17664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P108i_was_produced_by</a:t>
              </a:r>
            </a:p>
          </p:txBody>
        </p:sp>
        <p:sp>
          <p:nvSpPr>
            <p:cNvPr id="3198" name="Shape 3198"/>
            <p:cNvSpPr/>
            <p:nvPr/>
          </p:nvSpPr>
          <p:spPr>
            <a:xfrm>
              <a:off x="1676400" y="3733800"/>
              <a:ext cx="16002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E52_Time-Span</a:t>
              </a:r>
            </a:p>
          </p:txBody>
        </p:sp>
        <p:sp>
          <p:nvSpPr>
            <p:cNvPr id="3199" name="Shape 3199"/>
            <p:cNvSpPr/>
            <p:nvPr/>
          </p:nvSpPr>
          <p:spPr>
            <a:xfrm>
              <a:off x="6096008" y="3733799"/>
              <a:ext cx="2285999"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E82_Actor_Appellation</a:t>
              </a:r>
            </a:p>
          </p:txBody>
        </p:sp>
        <p:cxnSp>
          <p:nvCxnSpPr>
            <p:cNvPr id="3200" name="Shape 3200"/>
            <p:cNvCxnSpPr>
              <a:stCxn id="3201" idx="4"/>
              <a:endCxn id="3199" idx="1"/>
            </p:cNvCxnSpPr>
            <p:nvPr/>
          </p:nvCxnSpPr>
          <p:spPr>
            <a:xfrm rot="-5400000" flipH="1">
              <a:off x="5364900" y="2712383"/>
              <a:ext cx="1187400" cy="944400"/>
            </a:xfrm>
            <a:prstGeom prst="curvedConnector3">
              <a:avLst>
                <a:gd name="adj1" fmla="val 48127"/>
              </a:avLst>
            </a:prstGeom>
            <a:solidFill>
              <a:srgbClr val="00B8FF"/>
            </a:solidFill>
            <a:ln w="12700" cap="flat" cmpd="sng">
              <a:solidFill>
                <a:srgbClr val="404040"/>
              </a:solidFill>
              <a:prstDash val="solid"/>
              <a:round/>
              <a:headEnd type="none" w="med" len="med"/>
              <a:tailEnd type="triangle" w="lg" len="lg"/>
            </a:ln>
          </p:spPr>
        </p:cxnSp>
        <p:sp>
          <p:nvSpPr>
            <p:cNvPr id="3196" name="Shape 3196"/>
            <p:cNvSpPr/>
            <p:nvPr/>
          </p:nvSpPr>
          <p:spPr>
            <a:xfrm>
              <a:off x="2819400" y="1295400"/>
              <a:ext cx="22860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E22_Man-Made_Object</a:t>
              </a:r>
            </a:p>
          </p:txBody>
        </p:sp>
        <p:sp>
          <p:nvSpPr>
            <p:cNvPr id="3201" name="Shape 3201"/>
            <p:cNvSpPr/>
            <p:nvPr/>
          </p:nvSpPr>
          <p:spPr>
            <a:xfrm>
              <a:off x="48006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E21_Person</a:t>
              </a:r>
            </a:p>
          </p:txBody>
        </p:sp>
        <p:sp>
          <p:nvSpPr>
            <p:cNvPr id="3202" name="Shape 3202"/>
            <p:cNvSpPr txBox="1"/>
            <p:nvPr/>
          </p:nvSpPr>
          <p:spPr>
            <a:xfrm>
              <a:off x="1447800" y="1796533"/>
              <a:ext cx="10563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P102_has_title</a:t>
              </a:r>
            </a:p>
          </p:txBody>
        </p:sp>
        <p:cxnSp>
          <p:nvCxnSpPr>
            <p:cNvPr id="3203" name="Shape 3203"/>
            <p:cNvCxnSpPr>
              <a:stCxn id="3196" idx="2"/>
              <a:endCxn id="3194" idx="0"/>
            </p:cNvCxnSpPr>
            <p:nvPr/>
          </p:nvCxnSpPr>
          <p:spPr>
            <a:xfrm flipH="1">
              <a:off x="914400" y="1463100"/>
              <a:ext cx="1905000" cy="792600"/>
            </a:xfrm>
            <a:prstGeom prst="curvedConnector2">
              <a:avLst/>
            </a:prstGeom>
            <a:solidFill>
              <a:srgbClr val="00B8FF"/>
            </a:solidFill>
            <a:ln w="12700" cap="flat" cmpd="sng">
              <a:solidFill>
                <a:srgbClr val="404040"/>
              </a:solidFill>
              <a:prstDash val="solid"/>
              <a:round/>
              <a:headEnd type="none" w="med" len="med"/>
              <a:tailEnd type="triangle" w="lg" len="lg"/>
            </a:ln>
          </p:spPr>
        </p:cxnSp>
        <p:cxnSp>
          <p:nvCxnSpPr>
            <p:cNvPr id="3204" name="Shape 3204"/>
            <p:cNvCxnSpPr>
              <a:stCxn id="3205" idx="2"/>
              <a:endCxn id="3198" idx="6"/>
            </p:cNvCxnSpPr>
            <p:nvPr/>
          </p:nvCxnSpPr>
          <p:spPr>
            <a:xfrm flipH="1">
              <a:off x="3276600" y="3886200"/>
              <a:ext cx="685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206" name="Shape 3206"/>
            <p:cNvSpPr txBox="1"/>
            <p:nvPr/>
          </p:nvSpPr>
          <p:spPr>
            <a:xfrm>
              <a:off x="54102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207" name="Shape 3207"/>
            <p:cNvCxnSpPr>
              <a:stCxn id="3193" idx="4"/>
              <a:endCxn id="3198" idx="0"/>
            </p:cNvCxnSpPr>
            <p:nvPr/>
          </p:nvCxnSpPr>
          <p:spPr>
            <a:xfrm rot="5400000">
              <a:off x="2152650" y="2914650"/>
              <a:ext cx="1143000" cy="495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205" name="Shape 3205"/>
            <p:cNvSpPr/>
            <p:nvPr/>
          </p:nvSpPr>
          <p:spPr>
            <a:xfrm>
              <a:off x="3962400" y="3733800"/>
              <a:ext cx="1295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E67_Birth</a:t>
              </a:r>
            </a:p>
          </p:txBody>
        </p:sp>
        <p:cxnSp>
          <p:nvCxnSpPr>
            <p:cNvPr id="3208" name="Shape 3208"/>
            <p:cNvCxnSpPr>
              <a:stCxn id="3201" idx="4"/>
              <a:endCxn id="3205" idx="0"/>
            </p:cNvCxnSpPr>
            <p:nvPr/>
          </p:nvCxnSpPr>
          <p:spPr>
            <a:xfrm rot="5400000">
              <a:off x="4476750" y="2724233"/>
              <a:ext cx="1143000" cy="8763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sp>
          <p:nvSpPr>
            <p:cNvPr id="3209" name="Shape 3209"/>
            <p:cNvSpPr txBox="1"/>
            <p:nvPr/>
          </p:nvSpPr>
          <p:spPr>
            <a:xfrm>
              <a:off x="3930278" y="3048000"/>
              <a:ext cx="10989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P98i_was_born</a:t>
              </a:r>
            </a:p>
          </p:txBody>
        </p:sp>
        <p:sp>
          <p:nvSpPr>
            <p:cNvPr id="3210" name="Shape 3210"/>
            <p:cNvSpPr txBox="1"/>
            <p:nvPr/>
          </p:nvSpPr>
          <p:spPr>
            <a:xfrm>
              <a:off x="2971800" y="4016708"/>
              <a:ext cx="13212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211" name="Shape 3211"/>
            <p:cNvSpPr txBox="1"/>
            <p:nvPr/>
          </p:nvSpPr>
          <p:spPr>
            <a:xfrm>
              <a:off x="1600200" y="3276600"/>
              <a:ext cx="13212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212" name="Shape 3212"/>
            <p:cNvSpPr/>
            <p:nvPr/>
          </p:nvSpPr>
          <p:spPr>
            <a:xfrm>
              <a:off x="70104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a:t>
              </a:r>
              <a:r>
                <a:rPr lang="en-US" sz="1200" b="1">
                  <a:solidFill>
                    <a:schemeClr val="dk1"/>
                  </a:solidFill>
                </a:rPr>
                <a:t>39_Actor</a:t>
              </a:r>
            </a:p>
          </p:txBody>
        </p:sp>
        <p:cxnSp>
          <p:nvCxnSpPr>
            <p:cNvPr id="3213" name="Shape 3213"/>
            <p:cNvCxnSpPr>
              <a:stCxn id="3196" idx="6"/>
              <a:endCxn id="3212" idx="1"/>
            </p:cNvCxnSpPr>
            <p:nvPr/>
          </p:nvCxnSpPr>
          <p:spPr>
            <a:xfrm>
              <a:off x="5105400" y="1463100"/>
              <a:ext cx="2105700" cy="8415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214" name="Shape 3214"/>
            <p:cNvSpPr txBox="1"/>
            <p:nvPr/>
          </p:nvSpPr>
          <p:spPr>
            <a:xfrm>
              <a:off x="6553200" y="1828800"/>
              <a:ext cx="14154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P14_carried_out_by</a:t>
              </a:r>
            </a:p>
          </p:txBody>
        </p:sp>
        <p:sp>
          <p:nvSpPr>
            <p:cNvPr id="3215" name="Shape 3215"/>
            <p:cNvSpPr txBox="1"/>
            <p:nvPr/>
          </p:nvSpPr>
          <p:spPr>
            <a:xfrm>
              <a:off x="72390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216" name="Shape 3216"/>
            <p:cNvCxnSpPr>
              <a:stCxn id="3212" idx="4"/>
              <a:endCxn id="3199" idx="0"/>
            </p:cNvCxnSpPr>
            <p:nvPr/>
          </p:nvCxnSpPr>
          <p:spPr>
            <a:xfrm rot="5400000">
              <a:off x="6896100" y="2933783"/>
              <a:ext cx="1143000" cy="4572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grpSp>
      <p:sp>
        <p:nvSpPr>
          <p:cNvPr id="3217" name="Shape 3217"/>
          <p:cNvSpPr txBox="1"/>
          <p:nvPr/>
        </p:nvSpPr>
        <p:spPr>
          <a:xfrm>
            <a:off x="6673975" y="3237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0.84</a:t>
            </a:r>
          </a:p>
        </p:txBody>
      </p:sp>
      <p:sp>
        <p:nvSpPr>
          <p:cNvPr id="3218" name="Shape 3218"/>
          <p:cNvSpPr txBox="1"/>
          <p:nvPr/>
        </p:nvSpPr>
        <p:spPr>
          <a:xfrm>
            <a:off x="78931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0.68</a:t>
            </a:r>
          </a:p>
        </p:txBody>
      </p:sp>
      <p:sp>
        <p:nvSpPr>
          <p:cNvPr id="3219" name="Shape 3219"/>
          <p:cNvSpPr txBox="1"/>
          <p:nvPr/>
        </p:nvSpPr>
        <p:spPr>
          <a:xfrm>
            <a:off x="60643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0.80</a:t>
            </a:r>
          </a:p>
        </p:txBody>
      </p:sp>
      <p:sp>
        <p:nvSpPr>
          <p:cNvPr id="3220" name="Shape 3220"/>
          <p:cNvSpPr txBox="1"/>
          <p:nvPr/>
        </p:nvSpPr>
        <p:spPr>
          <a:xfrm>
            <a:off x="4505200"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
        <p:nvSpPr>
          <p:cNvPr id="3221" name="Shape 3221"/>
          <p:cNvSpPr txBox="1"/>
          <p:nvPr/>
        </p:nvSpPr>
        <p:spPr>
          <a:xfrm>
            <a:off x="3148600" y="34273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0.87</a:t>
            </a:r>
          </a:p>
        </p:txBody>
      </p:sp>
      <p:sp>
        <p:nvSpPr>
          <p:cNvPr id="3222" name="Shape 3222"/>
          <p:cNvSpPr txBox="1"/>
          <p:nvPr/>
        </p:nvSpPr>
        <p:spPr>
          <a:xfrm>
            <a:off x="2110975" y="50010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0.95</a:t>
            </a:r>
          </a:p>
        </p:txBody>
      </p:sp>
      <p:sp>
        <p:nvSpPr>
          <p:cNvPr id="3223" name="Shape 3223"/>
          <p:cNvSpPr txBox="1"/>
          <p:nvPr/>
        </p:nvSpPr>
        <p:spPr>
          <a:xfrm>
            <a:off x="1159225" y="31187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0.70</a:t>
            </a:r>
          </a:p>
        </p:txBody>
      </p:sp>
      <p:sp>
        <p:nvSpPr>
          <p:cNvPr id="3224" name="Shape 3224"/>
          <p:cNvSpPr txBox="1"/>
          <p:nvPr/>
        </p:nvSpPr>
        <p:spPr>
          <a:xfrm>
            <a:off x="3386875" y="572667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
        <p:nvSpPr>
          <p:cNvPr id="3225" name="Shape 3225"/>
          <p:cNvSpPr txBox="1"/>
          <p:nvPr/>
        </p:nvSpPr>
        <p:spPr>
          <a:xfrm>
            <a:off x="14220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m1</a:t>
            </a:r>
          </a:p>
        </p:txBody>
      </p:sp>
      <p:sp>
        <p:nvSpPr>
          <p:cNvPr id="3226" name="Shape 3226"/>
          <p:cNvSpPr txBox="1"/>
          <p:nvPr/>
        </p:nvSpPr>
        <p:spPr>
          <a:xfrm>
            <a:off x="36318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227" name="Shape 3227"/>
          <p:cNvSpPr txBox="1"/>
          <p:nvPr/>
        </p:nvSpPr>
        <p:spPr>
          <a:xfrm>
            <a:off x="2726200" y="51229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228" name="Shape 3228"/>
          <p:cNvSpPr txBox="1"/>
          <p:nvPr/>
        </p:nvSpPr>
        <p:spPr>
          <a:xfrm>
            <a:off x="4927600"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m3</a:t>
            </a:r>
          </a:p>
        </p:txBody>
      </p:sp>
      <p:sp>
        <p:nvSpPr>
          <p:cNvPr id="3229" name="Shape 3229"/>
          <p:cNvSpPr txBox="1"/>
          <p:nvPr/>
        </p:nvSpPr>
        <p:spPr>
          <a:xfrm>
            <a:off x="3386875" y="64584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m3</a:t>
            </a:r>
          </a:p>
        </p:txBody>
      </p:sp>
      <p:sp>
        <p:nvSpPr>
          <p:cNvPr id="3230" name="Shape 3230"/>
          <p:cNvSpPr txBox="1"/>
          <p:nvPr/>
        </p:nvSpPr>
        <p:spPr>
          <a:xfrm>
            <a:off x="747077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231" name="Shape 3231"/>
          <p:cNvSpPr txBox="1"/>
          <p:nvPr/>
        </p:nvSpPr>
        <p:spPr>
          <a:xfrm>
            <a:off x="8035800"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232" name="Shape 3232"/>
          <p:cNvSpPr txBox="1"/>
          <p:nvPr/>
        </p:nvSpPr>
        <p:spPr>
          <a:xfrm>
            <a:off x="6409275"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m4</a:t>
            </a:r>
          </a:p>
        </p:txBody>
      </p:sp>
      <p:cxnSp>
        <p:nvCxnSpPr>
          <p:cNvPr id="3233" name="Shape 3233"/>
          <p:cNvCxnSpPr>
            <a:stCxn id="3196" idx="5"/>
            <a:endCxn id="3201" idx="0"/>
          </p:cNvCxnSpPr>
          <p:nvPr/>
        </p:nvCxnSpPr>
        <p:spPr>
          <a:xfrm rot="-5400000" flipH="1">
            <a:off x="4754935" y="3393409"/>
            <a:ext cx="780000" cy="752100"/>
          </a:xfrm>
          <a:prstGeom prst="curvedConnector3">
            <a:avLst>
              <a:gd name="adj1" fmla="val 53644"/>
            </a:avLst>
          </a:prstGeom>
          <a:solidFill>
            <a:srgbClr val="00B8FF"/>
          </a:solidFill>
          <a:ln w="12700" cap="flat" cmpd="sng">
            <a:solidFill>
              <a:srgbClr val="38761D"/>
            </a:solidFill>
            <a:prstDash val="solid"/>
            <a:round/>
            <a:headEnd type="none" w="med" len="med"/>
            <a:tailEnd type="triangle" w="lg" len="lg"/>
          </a:ln>
        </p:spPr>
      </p:cxnSp>
      <p:sp>
        <p:nvSpPr>
          <p:cNvPr id="3234" name="Shape 3234"/>
          <p:cNvSpPr txBox="1"/>
          <p:nvPr/>
        </p:nvSpPr>
        <p:spPr>
          <a:xfrm>
            <a:off x="4956656" y="3665523"/>
            <a:ext cx="1487400" cy="213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38761D"/>
                </a:solidFill>
                <a:latin typeface="Arial"/>
                <a:ea typeface="Arial"/>
                <a:cs typeface="Arial"/>
                <a:sym typeface="Arial"/>
              </a:rPr>
              <a:t>P14_carried_out_by</a:t>
            </a:r>
          </a:p>
        </p:txBody>
      </p:sp>
      <p:sp>
        <p:nvSpPr>
          <p:cNvPr id="3235" name="Shape 3235"/>
          <p:cNvSpPr txBox="1"/>
          <p:nvPr/>
        </p:nvSpPr>
        <p:spPr>
          <a:xfrm>
            <a:off x="5219225" y="3427325"/>
            <a:ext cx="422400" cy="239700"/>
          </a:xfrm>
          <a:prstGeom prst="rect">
            <a:avLst/>
          </a:prstGeom>
          <a:solidFill>
            <a:srgbClr val="B6D7A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274E13"/>
                </a:solidFill>
              </a:rPr>
              <a:t>100</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Shape 3240"/>
          <p:cNvSpPr/>
          <p:nvPr/>
        </p:nvSpPr>
        <p:spPr>
          <a:xfrm>
            <a:off x="1089890" y="5158510"/>
            <a:ext cx="5234700" cy="533400"/>
          </a:xfrm>
          <a:prstGeom prst="roundRect">
            <a:avLst>
              <a:gd name="adj" fmla="val 16667"/>
            </a:avLst>
          </a:prstGeom>
          <a:solidFill>
            <a:schemeClr val="accent2"/>
          </a:solidFill>
          <a:ln w="9525" cap="flat" cmpd="sng">
            <a:solidFill>
              <a:srgbClr val="07377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Times New Roman"/>
              <a:buNone/>
            </a:pPr>
            <a:endParaRPr sz="1800" dirty="0">
              <a:solidFill>
                <a:schemeClr val="dk1"/>
              </a:solidFill>
              <a:latin typeface="Arial" panose="020B0604020202020204" pitchFamily="34" charset="0"/>
              <a:ea typeface="Trebuchet MS"/>
              <a:cs typeface="Arial" panose="020B0604020202020204" pitchFamily="34" charset="0"/>
              <a:sym typeface="Trebuchet MS"/>
            </a:endParaRPr>
          </a:p>
        </p:txBody>
      </p:sp>
      <p:sp>
        <p:nvSpPr>
          <p:cNvPr id="3241" name="Shape 3241"/>
          <p:cNvSpPr txBox="1">
            <a:spLocks noGrp="1"/>
          </p:cNvSpPr>
          <p:nvPr>
            <p:ph type="title"/>
          </p:nvPr>
        </p:nvSpPr>
        <p:spPr>
          <a:xfrm>
            <a:off x="304800" y="152400"/>
            <a:ext cx="8534400" cy="6858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Approach</a:t>
            </a:r>
          </a:p>
        </p:txBody>
      </p:sp>
      <p:sp>
        <p:nvSpPr>
          <p:cNvPr id="3242" name="Shape 3242"/>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95</a:t>
            </a:fld>
            <a:endParaRPr lang="en-US" sz="1200">
              <a:solidFill>
                <a:srgbClr val="D10202"/>
              </a:solidFill>
              <a:latin typeface="Arial"/>
              <a:ea typeface="Arial"/>
              <a:cs typeface="Arial"/>
              <a:sym typeface="Arial"/>
            </a:endParaRPr>
          </a:p>
        </p:txBody>
      </p:sp>
      <p:sp>
        <p:nvSpPr>
          <p:cNvPr id="3243" name="Shape 3243"/>
          <p:cNvSpPr txBox="1"/>
          <p:nvPr/>
        </p:nvSpPr>
        <p:spPr>
          <a:xfrm>
            <a:off x="1143000" y="3928225"/>
            <a:ext cx="6553200" cy="46170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Extract schema-level graph patterns from LD</a:t>
            </a:r>
          </a:p>
        </p:txBody>
      </p:sp>
      <p:sp>
        <p:nvSpPr>
          <p:cNvPr id="3244" name="Shape 3244"/>
          <p:cNvSpPr txBox="1"/>
          <p:nvPr/>
        </p:nvSpPr>
        <p:spPr>
          <a:xfrm>
            <a:off x="533400" y="1783140"/>
            <a:ext cx="7467600" cy="15696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Target source (S)</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Domain Ontologies (O)</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Semantic labels of S</a:t>
            </a:r>
          </a:p>
          <a:p>
            <a:pPr marL="342900" marR="0" lvl="0" indent="-342900" algn="l" rtl="0">
              <a:spcBef>
                <a:spcPts val="0"/>
              </a:spcBef>
              <a:spcAft>
                <a:spcPts val="0"/>
              </a:spcAft>
              <a:buClr>
                <a:srgbClr val="11628F"/>
              </a:buClr>
              <a:buSzPct val="100000"/>
              <a:buFont typeface="Arial"/>
              <a:buChar char="•"/>
            </a:pPr>
            <a:r>
              <a:rPr lang="en-US" sz="2400" dirty="0">
                <a:solidFill>
                  <a:srgbClr val="11628F"/>
                </a:solidFill>
                <a:latin typeface="Arial" panose="020B0604020202020204" pitchFamily="34" charset="0"/>
                <a:ea typeface="Trebuchet MS"/>
                <a:cs typeface="Arial" panose="020B0604020202020204" pitchFamily="34" charset="0"/>
                <a:sym typeface="Trebuchet MS"/>
              </a:rPr>
              <a:t>Linked Data (in the same domain)</a:t>
            </a:r>
          </a:p>
        </p:txBody>
      </p:sp>
      <p:sp>
        <p:nvSpPr>
          <p:cNvPr id="3245" name="Shape 3245"/>
          <p:cNvSpPr txBox="1"/>
          <p:nvPr/>
        </p:nvSpPr>
        <p:spPr>
          <a:xfrm>
            <a:off x="1143000" y="4542289"/>
            <a:ext cx="79248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Construct a graph from LD patterns and the ontology</a:t>
            </a:r>
          </a:p>
        </p:txBody>
      </p:sp>
      <p:sp>
        <p:nvSpPr>
          <p:cNvPr id="3246" name="Shape 3246"/>
          <p:cNvSpPr txBox="1"/>
          <p:nvPr/>
        </p:nvSpPr>
        <p:spPr>
          <a:xfrm>
            <a:off x="1143000" y="5177135"/>
            <a:ext cx="7010400" cy="461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000090"/>
                </a:solidFill>
                <a:latin typeface="Arial" panose="020B0604020202020204" pitchFamily="34" charset="0"/>
                <a:ea typeface="Trebuchet MS"/>
                <a:cs typeface="Arial" panose="020B0604020202020204" pitchFamily="34" charset="0"/>
                <a:sym typeface="Trebuchet MS"/>
              </a:rPr>
              <a:t>Generate and rank semantic models </a:t>
            </a:r>
          </a:p>
        </p:txBody>
      </p:sp>
      <p:sp>
        <p:nvSpPr>
          <p:cNvPr id="3247" name="Shape 3247"/>
          <p:cNvSpPr/>
          <p:nvPr/>
        </p:nvSpPr>
        <p:spPr>
          <a:xfrm>
            <a:off x="685800" y="4008889"/>
            <a:ext cx="304800" cy="304800"/>
          </a:xfrm>
          <a:prstGeom prst="ellipse">
            <a:avLst/>
          </a:prstGeom>
          <a:solidFill>
            <a:srgbClr val="0000FF"/>
          </a:solid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1" i="0" u="none" strike="noStrike" cap="none">
                <a:solidFill>
                  <a:schemeClr val="lt1"/>
                </a:solidFill>
                <a:latin typeface="Arial"/>
                <a:ea typeface="Arial"/>
                <a:cs typeface="Arial"/>
                <a:sym typeface="Arial"/>
              </a:rPr>
              <a:t>1</a:t>
            </a:r>
          </a:p>
        </p:txBody>
      </p:sp>
      <p:sp>
        <p:nvSpPr>
          <p:cNvPr id="3248" name="Shape 3248"/>
          <p:cNvSpPr/>
          <p:nvPr/>
        </p:nvSpPr>
        <p:spPr>
          <a:xfrm>
            <a:off x="685800" y="4639119"/>
            <a:ext cx="304800" cy="304800"/>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2</a:t>
            </a:r>
          </a:p>
        </p:txBody>
      </p:sp>
      <p:sp>
        <p:nvSpPr>
          <p:cNvPr id="3249" name="Shape 3249"/>
          <p:cNvSpPr/>
          <p:nvPr/>
        </p:nvSpPr>
        <p:spPr>
          <a:xfrm>
            <a:off x="685800" y="5269344"/>
            <a:ext cx="304800" cy="304800"/>
          </a:xfrm>
          <a:prstGeom prst="ellipse">
            <a:avLst/>
          </a:prstGeom>
          <a:solidFill>
            <a:srgbClr val="0000FF"/>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1">
                <a:solidFill>
                  <a:schemeClr val="lt1"/>
                </a:solidFill>
                <a:latin typeface="Arial"/>
                <a:ea typeface="Arial"/>
                <a:cs typeface="Arial"/>
                <a:sym typeface="Arial"/>
              </a:rPr>
              <a:t>3</a:t>
            </a:r>
          </a:p>
        </p:txBody>
      </p:sp>
      <p:sp>
        <p:nvSpPr>
          <p:cNvPr id="3250" name="Shape 3250"/>
          <p:cNvSpPr txBox="1"/>
          <p:nvPr/>
        </p:nvSpPr>
        <p:spPr>
          <a:xfrm>
            <a:off x="657256" y="1276290"/>
            <a:ext cx="11715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Input</a:t>
            </a:r>
          </a:p>
        </p:txBody>
      </p:sp>
      <p:sp>
        <p:nvSpPr>
          <p:cNvPr id="3251" name="Shape 3251"/>
          <p:cNvSpPr txBox="1"/>
          <p:nvPr/>
        </p:nvSpPr>
        <p:spPr>
          <a:xfrm>
            <a:off x="5181600" y="1752600"/>
            <a:ext cx="3886200" cy="8310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dirty="0">
                <a:solidFill>
                  <a:srgbClr val="11628F"/>
                </a:solidFill>
                <a:latin typeface="Arial" panose="020B0604020202020204" pitchFamily="34" charset="0"/>
                <a:ea typeface="Trebuchet MS"/>
                <a:cs typeface="Arial" panose="020B0604020202020204" pitchFamily="34" charset="0"/>
                <a:sym typeface="Trebuchet MS"/>
              </a:rPr>
              <a:t>A ranked set of semantic models for S</a:t>
            </a:r>
          </a:p>
        </p:txBody>
      </p:sp>
      <p:sp>
        <p:nvSpPr>
          <p:cNvPr id="3252" name="Shape 3252"/>
          <p:cNvSpPr txBox="1"/>
          <p:nvPr/>
        </p:nvSpPr>
        <p:spPr>
          <a:xfrm>
            <a:off x="5229257" y="1276290"/>
            <a:ext cx="1171500" cy="400199"/>
          </a:xfrm>
          <a:prstGeom prst="rect">
            <a:avLst/>
          </a:prstGeom>
          <a:solidFill>
            <a:srgbClr val="4BACC6"/>
          </a:solidFill>
          <a:ln>
            <a:noFill/>
          </a:ln>
          <a:effectLst>
            <a:outerShdw blurRad="50799" dist="38100" dir="2700000">
              <a:srgbClr val="000000">
                <a:alpha val="42750"/>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Trebuchet MS"/>
              <a:buNone/>
            </a:pPr>
            <a:r>
              <a:rPr lang="en-US" sz="2000" u="none" strike="noStrike" cap="none" dirty="0">
                <a:solidFill>
                  <a:schemeClr val="lt1"/>
                </a:solidFill>
                <a:latin typeface="Arial" panose="020B0604020202020204" pitchFamily="34" charset="0"/>
                <a:ea typeface="Trebuchet MS"/>
                <a:cs typeface="Arial" panose="020B0604020202020204" pitchFamily="34" charset="0"/>
                <a:sym typeface="Trebuchet MS"/>
              </a:rPr>
              <a:t>Output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256"/>
        <p:cNvGrpSpPr/>
        <p:nvPr/>
      </p:nvGrpSpPr>
      <p:grpSpPr>
        <a:xfrm>
          <a:off x="0" y="0"/>
          <a:ext cx="0" cy="0"/>
          <a:chOff x="0" y="0"/>
          <a:chExt cx="0" cy="0"/>
        </a:xfrm>
      </p:grpSpPr>
      <p:sp>
        <p:nvSpPr>
          <p:cNvPr id="3257" name="Shape 3257"/>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Map Semantic Labels to the Graph</a:t>
            </a:r>
          </a:p>
        </p:txBody>
      </p:sp>
      <p:sp>
        <p:nvSpPr>
          <p:cNvPr id="3258" name="Shape 3258"/>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96</a:t>
            </a:fld>
            <a:endParaRPr lang="en-US" sz="1200">
              <a:solidFill>
                <a:srgbClr val="D10202"/>
              </a:solidFill>
              <a:latin typeface="Arial"/>
              <a:ea typeface="Arial"/>
              <a:cs typeface="Arial"/>
              <a:sym typeface="Arial"/>
            </a:endParaRPr>
          </a:p>
        </p:txBody>
      </p:sp>
      <p:pic>
        <p:nvPicPr>
          <p:cNvPr id="3259" name="Shape 3259"/>
          <p:cNvPicPr preferRelativeResize="0"/>
          <p:nvPr/>
        </p:nvPicPr>
        <p:blipFill rotWithShape="1">
          <a:blip r:embed="rId3">
            <a:alphaModFix/>
          </a:blip>
          <a:srcRect/>
          <a:stretch/>
        </p:blipFill>
        <p:spPr>
          <a:xfrm>
            <a:off x="254487" y="1131750"/>
            <a:ext cx="4546200" cy="1562100"/>
          </a:xfrm>
          <a:prstGeom prst="rect">
            <a:avLst/>
          </a:prstGeom>
          <a:noFill/>
          <a:ln>
            <a:noFill/>
          </a:ln>
          <a:effectLst>
            <a:outerShdw blurRad="127000" dist="127000" dir="12720000" sx="103000" sy="103000" algn="tl" rotWithShape="0">
              <a:srgbClr val="94D0F2">
                <a:alpha val="42750"/>
              </a:srgbClr>
            </a:outerShdw>
          </a:effectLst>
        </p:spPr>
      </p:pic>
      <p:grpSp>
        <p:nvGrpSpPr>
          <p:cNvPr id="3260" name="Shape 3260"/>
          <p:cNvGrpSpPr/>
          <p:nvPr/>
        </p:nvGrpSpPr>
        <p:grpSpPr>
          <a:xfrm>
            <a:off x="76198" y="3048059"/>
            <a:ext cx="8908682" cy="3364110"/>
            <a:chOff x="304800" y="1295400"/>
            <a:chExt cx="8478000" cy="2906108"/>
          </a:xfrm>
        </p:grpSpPr>
        <p:sp>
          <p:nvSpPr>
            <p:cNvPr id="3261" name="Shape 3261"/>
            <p:cNvSpPr/>
            <p:nvPr/>
          </p:nvSpPr>
          <p:spPr>
            <a:xfrm>
              <a:off x="2133600" y="2286000"/>
              <a:ext cx="1676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E12_Production</a:t>
              </a:r>
            </a:p>
          </p:txBody>
        </p:sp>
        <p:sp>
          <p:nvSpPr>
            <p:cNvPr id="3262" name="Shape 3262"/>
            <p:cNvSpPr/>
            <p:nvPr/>
          </p:nvSpPr>
          <p:spPr>
            <a:xfrm>
              <a:off x="304800" y="2255483"/>
              <a:ext cx="1219200" cy="335400"/>
            </a:xfrm>
            <a:prstGeom prst="ellipse">
              <a:avLst/>
            </a:prstGeom>
            <a:no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E53_Title</a:t>
              </a:r>
            </a:p>
          </p:txBody>
        </p:sp>
        <p:cxnSp>
          <p:nvCxnSpPr>
            <p:cNvPr id="3263" name="Shape 3263"/>
            <p:cNvCxnSpPr>
              <a:stCxn id="3264" idx="4"/>
              <a:endCxn id="3261" idx="0"/>
            </p:cNvCxnSpPr>
            <p:nvPr/>
          </p:nvCxnSpPr>
          <p:spPr>
            <a:xfrm rot="5400000">
              <a:off x="3139500" y="1463100"/>
              <a:ext cx="655200" cy="990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265" name="Shape 3265"/>
            <p:cNvSpPr txBox="1"/>
            <p:nvPr/>
          </p:nvSpPr>
          <p:spPr>
            <a:xfrm>
              <a:off x="2971800" y="1828800"/>
              <a:ext cx="17664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P108i_was_produced_by</a:t>
              </a:r>
            </a:p>
          </p:txBody>
        </p:sp>
        <p:sp>
          <p:nvSpPr>
            <p:cNvPr id="3266" name="Shape 3266"/>
            <p:cNvSpPr/>
            <p:nvPr/>
          </p:nvSpPr>
          <p:spPr>
            <a:xfrm>
              <a:off x="1676400" y="3733800"/>
              <a:ext cx="16002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E52_Time-Span</a:t>
              </a:r>
            </a:p>
          </p:txBody>
        </p:sp>
        <p:sp>
          <p:nvSpPr>
            <p:cNvPr id="3267" name="Shape 3267"/>
            <p:cNvSpPr/>
            <p:nvPr/>
          </p:nvSpPr>
          <p:spPr>
            <a:xfrm>
              <a:off x="6096008" y="3733799"/>
              <a:ext cx="2285999"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E82_Actor_Appellation</a:t>
              </a:r>
            </a:p>
          </p:txBody>
        </p:sp>
        <p:cxnSp>
          <p:nvCxnSpPr>
            <p:cNvPr id="3268" name="Shape 3268"/>
            <p:cNvCxnSpPr>
              <a:stCxn id="3269" idx="4"/>
              <a:endCxn id="3267" idx="1"/>
            </p:cNvCxnSpPr>
            <p:nvPr/>
          </p:nvCxnSpPr>
          <p:spPr>
            <a:xfrm rot="-5400000" flipH="1">
              <a:off x="5364900" y="2712383"/>
              <a:ext cx="1187400" cy="944400"/>
            </a:xfrm>
            <a:prstGeom prst="curvedConnector3">
              <a:avLst>
                <a:gd name="adj1" fmla="val 48127"/>
              </a:avLst>
            </a:prstGeom>
            <a:solidFill>
              <a:srgbClr val="00B8FF"/>
            </a:solidFill>
            <a:ln w="12700" cap="flat" cmpd="sng">
              <a:solidFill>
                <a:srgbClr val="404040"/>
              </a:solidFill>
              <a:prstDash val="solid"/>
              <a:round/>
              <a:headEnd type="none" w="med" len="med"/>
              <a:tailEnd type="triangle" w="lg" len="lg"/>
            </a:ln>
          </p:spPr>
        </p:cxnSp>
        <p:sp>
          <p:nvSpPr>
            <p:cNvPr id="3264" name="Shape 3264"/>
            <p:cNvSpPr/>
            <p:nvPr/>
          </p:nvSpPr>
          <p:spPr>
            <a:xfrm>
              <a:off x="2819400" y="1295400"/>
              <a:ext cx="22860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E22_Man-Made_Object</a:t>
              </a:r>
            </a:p>
          </p:txBody>
        </p:sp>
        <p:sp>
          <p:nvSpPr>
            <p:cNvPr id="3269" name="Shape 3269"/>
            <p:cNvSpPr/>
            <p:nvPr/>
          </p:nvSpPr>
          <p:spPr>
            <a:xfrm>
              <a:off x="48006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E21_Person</a:t>
              </a:r>
            </a:p>
          </p:txBody>
        </p:sp>
        <p:sp>
          <p:nvSpPr>
            <p:cNvPr id="3270" name="Shape 3270"/>
            <p:cNvSpPr txBox="1"/>
            <p:nvPr/>
          </p:nvSpPr>
          <p:spPr>
            <a:xfrm>
              <a:off x="1447800" y="1796533"/>
              <a:ext cx="10563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P102_has_title</a:t>
              </a:r>
            </a:p>
          </p:txBody>
        </p:sp>
        <p:cxnSp>
          <p:nvCxnSpPr>
            <p:cNvPr id="3271" name="Shape 3271"/>
            <p:cNvCxnSpPr>
              <a:stCxn id="3264" idx="2"/>
              <a:endCxn id="3262" idx="0"/>
            </p:cNvCxnSpPr>
            <p:nvPr/>
          </p:nvCxnSpPr>
          <p:spPr>
            <a:xfrm flipH="1">
              <a:off x="914400" y="1463100"/>
              <a:ext cx="1905000" cy="792600"/>
            </a:xfrm>
            <a:prstGeom prst="curvedConnector2">
              <a:avLst/>
            </a:prstGeom>
            <a:solidFill>
              <a:srgbClr val="00B8FF"/>
            </a:solidFill>
            <a:ln w="12700" cap="flat" cmpd="sng">
              <a:solidFill>
                <a:srgbClr val="404040"/>
              </a:solidFill>
              <a:prstDash val="solid"/>
              <a:round/>
              <a:headEnd type="none" w="med" len="med"/>
              <a:tailEnd type="triangle" w="lg" len="lg"/>
            </a:ln>
          </p:spPr>
        </p:cxnSp>
        <p:cxnSp>
          <p:nvCxnSpPr>
            <p:cNvPr id="3272" name="Shape 3272"/>
            <p:cNvCxnSpPr>
              <a:stCxn id="3273" idx="2"/>
              <a:endCxn id="3266" idx="6"/>
            </p:cNvCxnSpPr>
            <p:nvPr/>
          </p:nvCxnSpPr>
          <p:spPr>
            <a:xfrm flipH="1">
              <a:off x="3276600" y="3886200"/>
              <a:ext cx="685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274" name="Shape 3274"/>
            <p:cNvSpPr txBox="1"/>
            <p:nvPr/>
          </p:nvSpPr>
          <p:spPr>
            <a:xfrm>
              <a:off x="54102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275" name="Shape 3275"/>
            <p:cNvCxnSpPr>
              <a:stCxn id="3261" idx="4"/>
              <a:endCxn id="3266" idx="0"/>
            </p:cNvCxnSpPr>
            <p:nvPr/>
          </p:nvCxnSpPr>
          <p:spPr>
            <a:xfrm rot="5400000">
              <a:off x="2152650" y="2914650"/>
              <a:ext cx="1143000" cy="495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273" name="Shape 3273"/>
            <p:cNvSpPr/>
            <p:nvPr/>
          </p:nvSpPr>
          <p:spPr>
            <a:xfrm>
              <a:off x="3962400" y="3733800"/>
              <a:ext cx="1295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E67_Birth</a:t>
              </a:r>
            </a:p>
          </p:txBody>
        </p:sp>
        <p:cxnSp>
          <p:nvCxnSpPr>
            <p:cNvPr id="3276" name="Shape 3276"/>
            <p:cNvCxnSpPr>
              <a:stCxn id="3269" idx="4"/>
              <a:endCxn id="3273" idx="0"/>
            </p:cNvCxnSpPr>
            <p:nvPr/>
          </p:nvCxnSpPr>
          <p:spPr>
            <a:xfrm rot="5400000">
              <a:off x="4476750" y="2724233"/>
              <a:ext cx="1143000" cy="8763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sp>
          <p:nvSpPr>
            <p:cNvPr id="3277" name="Shape 3277"/>
            <p:cNvSpPr txBox="1"/>
            <p:nvPr/>
          </p:nvSpPr>
          <p:spPr>
            <a:xfrm>
              <a:off x="3930278" y="3048000"/>
              <a:ext cx="10989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P98i_was_born</a:t>
              </a:r>
            </a:p>
          </p:txBody>
        </p:sp>
        <p:sp>
          <p:nvSpPr>
            <p:cNvPr id="3278" name="Shape 3278"/>
            <p:cNvSpPr txBox="1"/>
            <p:nvPr/>
          </p:nvSpPr>
          <p:spPr>
            <a:xfrm>
              <a:off x="2971800" y="4016708"/>
              <a:ext cx="13212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279" name="Shape 3279"/>
            <p:cNvSpPr txBox="1"/>
            <p:nvPr/>
          </p:nvSpPr>
          <p:spPr>
            <a:xfrm>
              <a:off x="1600200" y="3276600"/>
              <a:ext cx="13212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280" name="Shape 3280"/>
            <p:cNvSpPr/>
            <p:nvPr/>
          </p:nvSpPr>
          <p:spPr>
            <a:xfrm>
              <a:off x="70104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a:t>
              </a:r>
              <a:r>
                <a:rPr lang="en-US" sz="1200" b="1">
                  <a:solidFill>
                    <a:schemeClr val="dk1"/>
                  </a:solidFill>
                </a:rPr>
                <a:t>39_Actor</a:t>
              </a:r>
            </a:p>
          </p:txBody>
        </p:sp>
        <p:cxnSp>
          <p:nvCxnSpPr>
            <p:cNvPr id="3281" name="Shape 3281"/>
            <p:cNvCxnSpPr>
              <a:stCxn id="3264" idx="6"/>
              <a:endCxn id="3280" idx="1"/>
            </p:cNvCxnSpPr>
            <p:nvPr/>
          </p:nvCxnSpPr>
          <p:spPr>
            <a:xfrm>
              <a:off x="5105400" y="1463100"/>
              <a:ext cx="2105700" cy="8415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282" name="Shape 3282"/>
            <p:cNvSpPr txBox="1"/>
            <p:nvPr/>
          </p:nvSpPr>
          <p:spPr>
            <a:xfrm>
              <a:off x="6553200" y="1828800"/>
              <a:ext cx="14154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P14_carried_out_by</a:t>
              </a:r>
            </a:p>
          </p:txBody>
        </p:sp>
        <p:sp>
          <p:nvSpPr>
            <p:cNvPr id="3283" name="Shape 3283"/>
            <p:cNvSpPr txBox="1"/>
            <p:nvPr/>
          </p:nvSpPr>
          <p:spPr>
            <a:xfrm>
              <a:off x="72390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284" name="Shape 3284"/>
            <p:cNvCxnSpPr>
              <a:stCxn id="3280" idx="4"/>
              <a:endCxn id="3267" idx="0"/>
            </p:cNvCxnSpPr>
            <p:nvPr/>
          </p:nvCxnSpPr>
          <p:spPr>
            <a:xfrm rot="5400000">
              <a:off x="6896100" y="2933783"/>
              <a:ext cx="1143000" cy="4572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grpSp>
      <p:sp>
        <p:nvSpPr>
          <p:cNvPr id="3285" name="Shape 3285"/>
          <p:cNvSpPr txBox="1"/>
          <p:nvPr/>
        </p:nvSpPr>
        <p:spPr>
          <a:xfrm>
            <a:off x="6673975" y="3237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0.84</a:t>
            </a:r>
          </a:p>
        </p:txBody>
      </p:sp>
      <p:sp>
        <p:nvSpPr>
          <p:cNvPr id="3286" name="Shape 3286"/>
          <p:cNvSpPr txBox="1"/>
          <p:nvPr/>
        </p:nvSpPr>
        <p:spPr>
          <a:xfrm>
            <a:off x="78931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0.68</a:t>
            </a:r>
          </a:p>
        </p:txBody>
      </p:sp>
      <p:sp>
        <p:nvSpPr>
          <p:cNvPr id="3287" name="Shape 3287"/>
          <p:cNvSpPr txBox="1"/>
          <p:nvPr/>
        </p:nvSpPr>
        <p:spPr>
          <a:xfrm>
            <a:off x="60643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0.80</a:t>
            </a:r>
          </a:p>
        </p:txBody>
      </p:sp>
      <p:sp>
        <p:nvSpPr>
          <p:cNvPr id="3288" name="Shape 3288"/>
          <p:cNvSpPr txBox="1"/>
          <p:nvPr/>
        </p:nvSpPr>
        <p:spPr>
          <a:xfrm>
            <a:off x="4505200"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
        <p:nvSpPr>
          <p:cNvPr id="3289" name="Shape 3289"/>
          <p:cNvSpPr txBox="1"/>
          <p:nvPr/>
        </p:nvSpPr>
        <p:spPr>
          <a:xfrm>
            <a:off x="3148600" y="34273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0.87</a:t>
            </a:r>
          </a:p>
        </p:txBody>
      </p:sp>
      <p:sp>
        <p:nvSpPr>
          <p:cNvPr id="3290" name="Shape 3290"/>
          <p:cNvSpPr txBox="1"/>
          <p:nvPr/>
        </p:nvSpPr>
        <p:spPr>
          <a:xfrm>
            <a:off x="2110975" y="50010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0.95</a:t>
            </a:r>
          </a:p>
        </p:txBody>
      </p:sp>
      <p:sp>
        <p:nvSpPr>
          <p:cNvPr id="3291" name="Shape 3291"/>
          <p:cNvSpPr txBox="1"/>
          <p:nvPr/>
        </p:nvSpPr>
        <p:spPr>
          <a:xfrm>
            <a:off x="1159225" y="31187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0.70</a:t>
            </a:r>
          </a:p>
        </p:txBody>
      </p:sp>
      <p:sp>
        <p:nvSpPr>
          <p:cNvPr id="3292" name="Shape 3292"/>
          <p:cNvSpPr txBox="1"/>
          <p:nvPr/>
        </p:nvSpPr>
        <p:spPr>
          <a:xfrm>
            <a:off x="3386875" y="572667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
        <p:nvSpPr>
          <p:cNvPr id="3293" name="Shape 3293"/>
          <p:cNvSpPr txBox="1"/>
          <p:nvPr/>
        </p:nvSpPr>
        <p:spPr>
          <a:xfrm>
            <a:off x="14220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m1</a:t>
            </a:r>
          </a:p>
        </p:txBody>
      </p:sp>
      <p:sp>
        <p:nvSpPr>
          <p:cNvPr id="3294" name="Shape 3294"/>
          <p:cNvSpPr txBox="1"/>
          <p:nvPr/>
        </p:nvSpPr>
        <p:spPr>
          <a:xfrm>
            <a:off x="36318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295" name="Shape 3295"/>
          <p:cNvSpPr txBox="1"/>
          <p:nvPr/>
        </p:nvSpPr>
        <p:spPr>
          <a:xfrm>
            <a:off x="2726200" y="51229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296" name="Shape 3296"/>
          <p:cNvSpPr txBox="1"/>
          <p:nvPr/>
        </p:nvSpPr>
        <p:spPr>
          <a:xfrm>
            <a:off x="4927600"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m3</a:t>
            </a:r>
          </a:p>
        </p:txBody>
      </p:sp>
      <p:sp>
        <p:nvSpPr>
          <p:cNvPr id="3297" name="Shape 3297"/>
          <p:cNvSpPr txBox="1"/>
          <p:nvPr/>
        </p:nvSpPr>
        <p:spPr>
          <a:xfrm>
            <a:off x="3386875" y="64584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m3</a:t>
            </a:r>
          </a:p>
        </p:txBody>
      </p:sp>
      <p:sp>
        <p:nvSpPr>
          <p:cNvPr id="3298" name="Shape 3298"/>
          <p:cNvSpPr txBox="1"/>
          <p:nvPr/>
        </p:nvSpPr>
        <p:spPr>
          <a:xfrm>
            <a:off x="747077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299" name="Shape 3299"/>
          <p:cNvSpPr txBox="1"/>
          <p:nvPr/>
        </p:nvSpPr>
        <p:spPr>
          <a:xfrm>
            <a:off x="8035800"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300" name="Shape 3300"/>
          <p:cNvSpPr txBox="1"/>
          <p:nvPr/>
        </p:nvSpPr>
        <p:spPr>
          <a:xfrm>
            <a:off x="6409275"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m4</a:t>
            </a:r>
          </a:p>
        </p:txBody>
      </p:sp>
      <p:cxnSp>
        <p:nvCxnSpPr>
          <p:cNvPr id="3301" name="Shape 3301"/>
          <p:cNvCxnSpPr>
            <a:stCxn id="3264" idx="5"/>
            <a:endCxn id="3269" idx="0"/>
          </p:cNvCxnSpPr>
          <p:nvPr/>
        </p:nvCxnSpPr>
        <p:spPr>
          <a:xfrm rot="-5400000" flipH="1">
            <a:off x="4754935" y="3393409"/>
            <a:ext cx="780000" cy="752100"/>
          </a:xfrm>
          <a:prstGeom prst="curvedConnector3">
            <a:avLst>
              <a:gd name="adj1" fmla="val 53644"/>
            </a:avLst>
          </a:prstGeom>
          <a:solidFill>
            <a:srgbClr val="00B8FF"/>
          </a:solidFill>
          <a:ln w="12700" cap="flat" cmpd="sng">
            <a:solidFill>
              <a:srgbClr val="000000"/>
            </a:solidFill>
            <a:prstDash val="solid"/>
            <a:round/>
            <a:headEnd type="none" w="med" len="med"/>
            <a:tailEnd type="triangle" w="lg" len="lg"/>
          </a:ln>
        </p:spPr>
      </p:cxnSp>
      <p:sp>
        <p:nvSpPr>
          <p:cNvPr id="3302" name="Shape 3302"/>
          <p:cNvSpPr txBox="1"/>
          <p:nvPr/>
        </p:nvSpPr>
        <p:spPr>
          <a:xfrm>
            <a:off x="4956656" y="3665523"/>
            <a:ext cx="1487400" cy="213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latin typeface="Arial"/>
                <a:ea typeface="Arial"/>
                <a:cs typeface="Arial"/>
                <a:sym typeface="Arial"/>
              </a:rPr>
              <a:t>P14_carried_out_by</a:t>
            </a:r>
          </a:p>
        </p:txBody>
      </p:sp>
      <p:sp>
        <p:nvSpPr>
          <p:cNvPr id="3303" name="Shape 3303"/>
          <p:cNvSpPr txBox="1"/>
          <p:nvPr/>
        </p:nvSpPr>
        <p:spPr>
          <a:xfrm>
            <a:off x="5219225" y="34273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100</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Shape 3308"/>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marL="0" marR="0" lvl="0" indent="0" algn="ctr" rtl="0">
              <a:spcBef>
                <a:spcPts val="0"/>
              </a:spcBef>
              <a:spcAft>
                <a:spcPts val="0"/>
              </a:spcAft>
              <a:buSzPct val="25000"/>
              <a:buNone/>
            </a:pPr>
            <a:r>
              <a:rPr lang="en-US" sz="4000" u="none" strike="noStrike" cap="none" dirty="0">
                <a:solidFill>
                  <a:srgbClr val="D10202"/>
                </a:solidFill>
                <a:sym typeface="Helvetica Neue"/>
              </a:rPr>
              <a:t>Map Semantic Labels to the Graph</a:t>
            </a:r>
          </a:p>
        </p:txBody>
      </p:sp>
      <p:sp>
        <p:nvSpPr>
          <p:cNvPr id="3309" name="Shape 3309"/>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97</a:t>
            </a:fld>
            <a:endParaRPr lang="en-US" sz="1200">
              <a:solidFill>
                <a:srgbClr val="D10202"/>
              </a:solidFill>
              <a:latin typeface="Arial"/>
              <a:ea typeface="Arial"/>
              <a:cs typeface="Arial"/>
              <a:sym typeface="Arial"/>
            </a:endParaRPr>
          </a:p>
        </p:txBody>
      </p:sp>
      <p:pic>
        <p:nvPicPr>
          <p:cNvPr id="3310" name="Shape 3310"/>
          <p:cNvPicPr preferRelativeResize="0"/>
          <p:nvPr/>
        </p:nvPicPr>
        <p:blipFill rotWithShape="1">
          <a:blip r:embed="rId3">
            <a:alphaModFix/>
          </a:blip>
          <a:srcRect/>
          <a:stretch/>
        </p:blipFill>
        <p:spPr>
          <a:xfrm>
            <a:off x="254487" y="1131750"/>
            <a:ext cx="4546200" cy="1562100"/>
          </a:xfrm>
          <a:prstGeom prst="rect">
            <a:avLst/>
          </a:prstGeom>
          <a:noFill/>
          <a:ln>
            <a:noFill/>
          </a:ln>
          <a:effectLst>
            <a:outerShdw blurRad="127000" dist="127000" dir="12720000" sx="103000" sy="103000" algn="tl" rotWithShape="0">
              <a:srgbClr val="94D0F2">
                <a:alpha val="42750"/>
              </a:srgbClr>
            </a:outerShdw>
          </a:effectLst>
        </p:spPr>
      </p:pic>
      <p:grpSp>
        <p:nvGrpSpPr>
          <p:cNvPr id="3311" name="Shape 3311"/>
          <p:cNvGrpSpPr/>
          <p:nvPr/>
        </p:nvGrpSpPr>
        <p:grpSpPr>
          <a:xfrm>
            <a:off x="76198" y="3048059"/>
            <a:ext cx="8908682" cy="3364110"/>
            <a:chOff x="304800" y="1295400"/>
            <a:chExt cx="8478000" cy="2906108"/>
          </a:xfrm>
        </p:grpSpPr>
        <p:sp>
          <p:nvSpPr>
            <p:cNvPr id="3312" name="Shape 3312"/>
            <p:cNvSpPr/>
            <p:nvPr/>
          </p:nvSpPr>
          <p:spPr>
            <a:xfrm>
              <a:off x="2133600" y="2286000"/>
              <a:ext cx="1676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chemeClr val="dk1"/>
                  </a:solidFill>
                  <a:latin typeface="Arial"/>
                  <a:ea typeface="Arial"/>
                  <a:cs typeface="Arial"/>
                  <a:sym typeface="Arial"/>
                </a:rPr>
                <a:t>E12_Production</a:t>
              </a:r>
            </a:p>
          </p:txBody>
        </p:sp>
        <p:sp>
          <p:nvSpPr>
            <p:cNvPr id="3313" name="Shape 3313"/>
            <p:cNvSpPr/>
            <p:nvPr/>
          </p:nvSpPr>
          <p:spPr>
            <a:xfrm>
              <a:off x="304800" y="2255483"/>
              <a:ext cx="1219200" cy="335400"/>
            </a:xfrm>
            <a:prstGeom prst="ellipse">
              <a:avLst/>
            </a:prstGeom>
            <a:solidFill>
              <a:srgbClr val="D9EAD3"/>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rgbClr val="38761D"/>
                  </a:solidFill>
                  <a:latin typeface="Arial"/>
                  <a:ea typeface="Arial"/>
                  <a:cs typeface="Arial"/>
                  <a:sym typeface="Arial"/>
                </a:rPr>
                <a:t>E53_Title</a:t>
              </a:r>
            </a:p>
          </p:txBody>
        </p:sp>
        <p:cxnSp>
          <p:nvCxnSpPr>
            <p:cNvPr id="3314" name="Shape 3314"/>
            <p:cNvCxnSpPr>
              <a:stCxn id="3315" idx="4"/>
              <a:endCxn id="3312" idx="0"/>
            </p:cNvCxnSpPr>
            <p:nvPr/>
          </p:nvCxnSpPr>
          <p:spPr>
            <a:xfrm rot="5400000">
              <a:off x="3139500" y="1463100"/>
              <a:ext cx="655200" cy="990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316" name="Shape 3316"/>
            <p:cNvSpPr txBox="1"/>
            <p:nvPr/>
          </p:nvSpPr>
          <p:spPr>
            <a:xfrm>
              <a:off x="2971800" y="1828800"/>
              <a:ext cx="17664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P108i_was_produced_by</a:t>
              </a:r>
            </a:p>
          </p:txBody>
        </p:sp>
        <p:sp>
          <p:nvSpPr>
            <p:cNvPr id="3317" name="Shape 3317"/>
            <p:cNvSpPr/>
            <p:nvPr/>
          </p:nvSpPr>
          <p:spPr>
            <a:xfrm>
              <a:off x="1676400" y="3733800"/>
              <a:ext cx="1600200" cy="304800"/>
            </a:xfrm>
            <a:prstGeom prst="ellipse">
              <a:avLst/>
            </a:prstGeom>
            <a:solidFill>
              <a:srgbClr val="D9EAD3"/>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rgbClr val="38761D"/>
                  </a:solidFill>
                  <a:latin typeface="Arial"/>
                  <a:ea typeface="Arial"/>
                  <a:cs typeface="Arial"/>
                  <a:sym typeface="Arial"/>
                </a:rPr>
                <a:t>E52_Time-Span</a:t>
              </a:r>
            </a:p>
          </p:txBody>
        </p:sp>
        <p:sp>
          <p:nvSpPr>
            <p:cNvPr id="3318" name="Shape 3318"/>
            <p:cNvSpPr/>
            <p:nvPr/>
          </p:nvSpPr>
          <p:spPr>
            <a:xfrm>
              <a:off x="6096008" y="3733799"/>
              <a:ext cx="2285999" cy="304800"/>
            </a:xfrm>
            <a:prstGeom prst="ellipse">
              <a:avLst/>
            </a:prstGeom>
            <a:solidFill>
              <a:srgbClr val="D9EAD3"/>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rgbClr val="38761D"/>
                  </a:solidFill>
                  <a:latin typeface="Arial"/>
                  <a:ea typeface="Arial"/>
                  <a:cs typeface="Arial"/>
                  <a:sym typeface="Arial"/>
                </a:rPr>
                <a:t>E82_Actor_Appellation</a:t>
              </a:r>
            </a:p>
          </p:txBody>
        </p:sp>
        <p:cxnSp>
          <p:nvCxnSpPr>
            <p:cNvPr id="3319" name="Shape 3319"/>
            <p:cNvCxnSpPr>
              <a:stCxn id="3320" idx="4"/>
              <a:endCxn id="3318" idx="1"/>
            </p:cNvCxnSpPr>
            <p:nvPr/>
          </p:nvCxnSpPr>
          <p:spPr>
            <a:xfrm rot="-5400000" flipH="1">
              <a:off x="5364900" y="2712383"/>
              <a:ext cx="1187400" cy="944400"/>
            </a:xfrm>
            <a:prstGeom prst="curvedConnector3">
              <a:avLst>
                <a:gd name="adj1" fmla="val 48127"/>
              </a:avLst>
            </a:prstGeom>
            <a:solidFill>
              <a:srgbClr val="00B8FF"/>
            </a:solidFill>
            <a:ln w="12700" cap="flat" cmpd="sng">
              <a:solidFill>
                <a:srgbClr val="404040"/>
              </a:solidFill>
              <a:prstDash val="solid"/>
              <a:round/>
              <a:headEnd type="none" w="med" len="med"/>
              <a:tailEnd type="triangle" w="lg" len="lg"/>
            </a:ln>
          </p:spPr>
        </p:cxnSp>
        <p:sp>
          <p:nvSpPr>
            <p:cNvPr id="3315" name="Shape 3315"/>
            <p:cNvSpPr/>
            <p:nvPr/>
          </p:nvSpPr>
          <p:spPr>
            <a:xfrm>
              <a:off x="2819400" y="1295400"/>
              <a:ext cx="22860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E22_Man-Made_Object</a:t>
              </a:r>
            </a:p>
          </p:txBody>
        </p:sp>
        <p:sp>
          <p:nvSpPr>
            <p:cNvPr id="3320" name="Shape 3320"/>
            <p:cNvSpPr/>
            <p:nvPr/>
          </p:nvSpPr>
          <p:spPr>
            <a:xfrm>
              <a:off x="48006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E21_Person</a:t>
              </a:r>
            </a:p>
          </p:txBody>
        </p:sp>
        <p:sp>
          <p:nvSpPr>
            <p:cNvPr id="3321" name="Shape 3321"/>
            <p:cNvSpPr txBox="1"/>
            <p:nvPr/>
          </p:nvSpPr>
          <p:spPr>
            <a:xfrm>
              <a:off x="1447800" y="1796533"/>
              <a:ext cx="10563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P102_has_title</a:t>
              </a:r>
            </a:p>
          </p:txBody>
        </p:sp>
        <p:cxnSp>
          <p:nvCxnSpPr>
            <p:cNvPr id="3322" name="Shape 3322"/>
            <p:cNvCxnSpPr>
              <a:stCxn id="3315" idx="2"/>
              <a:endCxn id="3313" idx="0"/>
            </p:cNvCxnSpPr>
            <p:nvPr/>
          </p:nvCxnSpPr>
          <p:spPr>
            <a:xfrm flipH="1">
              <a:off x="914400" y="1463100"/>
              <a:ext cx="1905000" cy="792600"/>
            </a:xfrm>
            <a:prstGeom prst="curvedConnector2">
              <a:avLst/>
            </a:prstGeom>
            <a:solidFill>
              <a:srgbClr val="00B8FF"/>
            </a:solidFill>
            <a:ln w="12700" cap="flat" cmpd="sng">
              <a:solidFill>
                <a:srgbClr val="404040"/>
              </a:solidFill>
              <a:prstDash val="solid"/>
              <a:round/>
              <a:headEnd type="none" w="med" len="med"/>
              <a:tailEnd type="triangle" w="lg" len="lg"/>
            </a:ln>
          </p:spPr>
        </p:cxnSp>
        <p:cxnSp>
          <p:nvCxnSpPr>
            <p:cNvPr id="3323" name="Shape 3323"/>
            <p:cNvCxnSpPr>
              <a:stCxn id="3324" idx="2"/>
              <a:endCxn id="3317" idx="6"/>
            </p:cNvCxnSpPr>
            <p:nvPr/>
          </p:nvCxnSpPr>
          <p:spPr>
            <a:xfrm flipH="1">
              <a:off x="3276600" y="3886200"/>
              <a:ext cx="685800" cy="6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325" name="Shape 3325"/>
            <p:cNvSpPr txBox="1"/>
            <p:nvPr/>
          </p:nvSpPr>
          <p:spPr>
            <a:xfrm>
              <a:off x="54102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326" name="Shape 3326"/>
            <p:cNvCxnSpPr>
              <a:stCxn id="3312" idx="4"/>
              <a:endCxn id="3317" idx="0"/>
            </p:cNvCxnSpPr>
            <p:nvPr/>
          </p:nvCxnSpPr>
          <p:spPr>
            <a:xfrm rot="5400000">
              <a:off x="2152650" y="2914650"/>
              <a:ext cx="1143000" cy="495300"/>
            </a:xfrm>
            <a:prstGeom prst="curvedConnector3">
              <a:avLst>
                <a:gd name="adj1" fmla="val 50000"/>
              </a:avLst>
            </a:prstGeom>
            <a:solidFill>
              <a:srgbClr val="00B8FF"/>
            </a:solidFill>
            <a:ln w="12700" cap="flat" cmpd="sng">
              <a:solidFill>
                <a:srgbClr val="404040"/>
              </a:solidFill>
              <a:prstDash val="solid"/>
              <a:round/>
              <a:headEnd type="none" w="med" len="med"/>
              <a:tailEnd type="triangle" w="lg" len="lg"/>
            </a:ln>
          </p:spPr>
        </p:cxnSp>
        <p:sp>
          <p:nvSpPr>
            <p:cNvPr id="3324" name="Shape 3324"/>
            <p:cNvSpPr/>
            <p:nvPr/>
          </p:nvSpPr>
          <p:spPr>
            <a:xfrm>
              <a:off x="3962400" y="3733800"/>
              <a:ext cx="1295400" cy="3048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E67_Birth</a:t>
              </a:r>
            </a:p>
          </p:txBody>
        </p:sp>
        <p:cxnSp>
          <p:nvCxnSpPr>
            <p:cNvPr id="3327" name="Shape 3327"/>
            <p:cNvCxnSpPr>
              <a:stCxn id="3320" idx="4"/>
              <a:endCxn id="3324" idx="0"/>
            </p:cNvCxnSpPr>
            <p:nvPr/>
          </p:nvCxnSpPr>
          <p:spPr>
            <a:xfrm rot="5400000">
              <a:off x="4476750" y="2724233"/>
              <a:ext cx="1143000" cy="8763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sp>
          <p:nvSpPr>
            <p:cNvPr id="3328" name="Shape 3328"/>
            <p:cNvSpPr txBox="1"/>
            <p:nvPr/>
          </p:nvSpPr>
          <p:spPr>
            <a:xfrm>
              <a:off x="3930278" y="3048000"/>
              <a:ext cx="10989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P98i_was_born</a:t>
              </a:r>
            </a:p>
          </p:txBody>
        </p:sp>
        <p:sp>
          <p:nvSpPr>
            <p:cNvPr id="3329" name="Shape 3329"/>
            <p:cNvSpPr txBox="1"/>
            <p:nvPr/>
          </p:nvSpPr>
          <p:spPr>
            <a:xfrm>
              <a:off x="2971800" y="4016708"/>
              <a:ext cx="13212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330" name="Shape 3330"/>
            <p:cNvSpPr txBox="1"/>
            <p:nvPr/>
          </p:nvSpPr>
          <p:spPr>
            <a:xfrm>
              <a:off x="1600200" y="3276600"/>
              <a:ext cx="1321200" cy="1848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P4_has_time-span</a:t>
              </a:r>
            </a:p>
          </p:txBody>
        </p:sp>
        <p:sp>
          <p:nvSpPr>
            <p:cNvPr id="3331" name="Shape 3331"/>
            <p:cNvSpPr/>
            <p:nvPr/>
          </p:nvSpPr>
          <p:spPr>
            <a:xfrm>
              <a:off x="7010400" y="2255483"/>
              <a:ext cx="1371600" cy="335400"/>
            </a:xfrm>
            <a:prstGeom prst="ellipse">
              <a:avLst/>
            </a:prstGeom>
            <a:solidFill>
              <a:schemeClr val="lt1"/>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E</a:t>
              </a:r>
              <a:r>
                <a:rPr lang="en-US" sz="1200" b="1">
                  <a:solidFill>
                    <a:schemeClr val="dk1"/>
                  </a:solidFill>
                </a:rPr>
                <a:t>39_Actor</a:t>
              </a:r>
            </a:p>
          </p:txBody>
        </p:sp>
        <p:cxnSp>
          <p:nvCxnSpPr>
            <p:cNvPr id="3332" name="Shape 3332"/>
            <p:cNvCxnSpPr>
              <a:stCxn id="3315" idx="6"/>
              <a:endCxn id="3331" idx="1"/>
            </p:cNvCxnSpPr>
            <p:nvPr/>
          </p:nvCxnSpPr>
          <p:spPr>
            <a:xfrm>
              <a:off x="5105400" y="1463100"/>
              <a:ext cx="2105700" cy="841500"/>
            </a:xfrm>
            <a:prstGeom prst="curvedConnector2">
              <a:avLst/>
            </a:prstGeom>
            <a:solidFill>
              <a:srgbClr val="00B8FF"/>
            </a:solidFill>
            <a:ln w="12700" cap="flat" cmpd="sng">
              <a:solidFill>
                <a:srgbClr val="404040"/>
              </a:solidFill>
              <a:prstDash val="solid"/>
              <a:round/>
              <a:headEnd type="none" w="med" len="med"/>
              <a:tailEnd type="triangle" w="lg" len="lg"/>
            </a:ln>
          </p:spPr>
        </p:cxnSp>
        <p:sp>
          <p:nvSpPr>
            <p:cNvPr id="3333" name="Shape 3333"/>
            <p:cNvSpPr txBox="1"/>
            <p:nvPr/>
          </p:nvSpPr>
          <p:spPr>
            <a:xfrm>
              <a:off x="6553200" y="1828800"/>
              <a:ext cx="14154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P14_carried_out_by</a:t>
              </a:r>
            </a:p>
          </p:txBody>
        </p:sp>
        <p:sp>
          <p:nvSpPr>
            <p:cNvPr id="3334" name="Shape 3334"/>
            <p:cNvSpPr txBox="1"/>
            <p:nvPr/>
          </p:nvSpPr>
          <p:spPr>
            <a:xfrm>
              <a:off x="7239000" y="3048000"/>
              <a:ext cx="1543800" cy="1848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000000"/>
                  </a:solidFill>
                  <a:latin typeface="Arial"/>
                  <a:ea typeface="Arial"/>
                  <a:cs typeface="Arial"/>
                  <a:sym typeface="Arial"/>
                </a:rPr>
                <a:t>P131_is_identified_by</a:t>
              </a:r>
            </a:p>
          </p:txBody>
        </p:sp>
        <p:cxnSp>
          <p:nvCxnSpPr>
            <p:cNvPr id="3335" name="Shape 3335"/>
            <p:cNvCxnSpPr>
              <a:stCxn id="3331" idx="4"/>
              <a:endCxn id="3318" idx="0"/>
            </p:cNvCxnSpPr>
            <p:nvPr/>
          </p:nvCxnSpPr>
          <p:spPr>
            <a:xfrm rot="5400000">
              <a:off x="6896100" y="2933783"/>
              <a:ext cx="1143000" cy="457200"/>
            </a:xfrm>
            <a:prstGeom prst="curvedConnector3">
              <a:avLst>
                <a:gd name="adj1" fmla="val 49996"/>
              </a:avLst>
            </a:prstGeom>
            <a:solidFill>
              <a:srgbClr val="00B8FF"/>
            </a:solidFill>
            <a:ln w="12700" cap="flat" cmpd="sng">
              <a:solidFill>
                <a:srgbClr val="404040"/>
              </a:solidFill>
              <a:prstDash val="solid"/>
              <a:round/>
              <a:headEnd type="none" w="med" len="med"/>
              <a:tailEnd type="triangle" w="lg" len="lg"/>
            </a:ln>
          </p:spPr>
        </p:cxnSp>
      </p:grpSp>
      <p:sp>
        <p:nvSpPr>
          <p:cNvPr id="3336" name="Shape 3336"/>
          <p:cNvSpPr txBox="1"/>
          <p:nvPr/>
        </p:nvSpPr>
        <p:spPr>
          <a:xfrm>
            <a:off x="6673975" y="3237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0.84</a:t>
            </a:r>
          </a:p>
        </p:txBody>
      </p:sp>
      <p:sp>
        <p:nvSpPr>
          <p:cNvPr id="3337" name="Shape 3337"/>
          <p:cNvSpPr txBox="1"/>
          <p:nvPr/>
        </p:nvSpPr>
        <p:spPr>
          <a:xfrm>
            <a:off x="78931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0.68</a:t>
            </a:r>
          </a:p>
        </p:txBody>
      </p:sp>
      <p:sp>
        <p:nvSpPr>
          <p:cNvPr id="3338" name="Shape 3338"/>
          <p:cNvSpPr txBox="1"/>
          <p:nvPr/>
        </p:nvSpPr>
        <p:spPr>
          <a:xfrm>
            <a:off x="60643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0.80</a:t>
            </a:r>
          </a:p>
        </p:txBody>
      </p:sp>
      <p:sp>
        <p:nvSpPr>
          <p:cNvPr id="3339" name="Shape 3339"/>
          <p:cNvSpPr txBox="1"/>
          <p:nvPr/>
        </p:nvSpPr>
        <p:spPr>
          <a:xfrm>
            <a:off x="4505200"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
        <p:nvSpPr>
          <p:cNvPr id="3340" name="Shape 3340"/>
          <p:cNvSpPr txBox="1"/>
          <p:nvPr/>
        </p:nvSpPr>
        <p:spPr>
          <a:xfrm>
            <a:off x="3148600" y="34273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0.87</a:t>
            </a:r>
          </a:p>
        </p:txBody>
      </p:sp>
      <p:sp>
        <p:nvSpPr>
          <p:cNvPr id="3341" name="Shape 3341"/>
          <p:cNvSpPr txBox="1"/>
          <p:nvPr/>
        </p:nvSpPr>
        <p:spPr>
          <a:xfrm>
            <a:off x="2110975" y="50010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0.95</a:t>
            </a:r>
          </a:p>
        </p:txBody>
      </p:sp>
      <p:sp>
        <p:nvSpPr>
          <p:cNvPr id="3342" name="Shape 3342"/>
          <p:cNvSpPr txBox="1"/>
          <p:nvPr/>
        </p:nvSpPr>
        <p:spPr>
          <a:xfrm>
            <a:off x="1159225" y="31187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0.70</a:t>
            </a:r>
          </a:p>
        </p:txBody>
      </p:sp>
      <p:sp>
        <p:nvSpPr>
          <p:cNvPr id="3343" name="Shape 3343"/>
          <p:cNvSpPr txBox="1"/>
          <p:nvPr/>
        </p:nvSpPr>
        <p:spPr>
          <a:xfrm>
            <a:off x="3386875" y="572667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0.92</a:t>
            </a:r>
          </a:p>
        </p:txBody>
      </p:sp>
      <p:sp>
        <p:nvSpPr>
          <p:cNvPr id="3344" name="Shape 3344"/>
          <p:cNvSpPr txBox="1"/>
          <p:nvPr/>
        </p:nvSpPr>
        <p:spPr>
          <a:xfrm>
            <a:off x="14220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m1</a:t>
            </a:r>
          </a:p>
        </p:txBody>
      </p:sp>
      <p:sp>
        <p:nvSpPr>
          <p:cNvPr id="3345" name="Shape 3345"/>
          <p:cNvSpPr txBox="1"/>
          <p:nvPr/>
        </p:nvSpPr>
        <p:spPr>
          <a:xfrm>
            <a:off x="36318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346" name="Shape 3346"/>
          <p:cNvSpPr txBox="1"/>
          <p:nvPr/>
        </p:nvSpPr>
        <p:spPr>
          <a:xfrm>
            <a:off x="2726200" y="51229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347" name="Shape 3347"/>
          <p:cNvSpPr txBox="1"/>
          <p:nvPr/>
        </p:nvSpPr>
        <p:spPr>
          <a:xfrm>
            <a:off x="4927600"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m3</a:t>
            </a:r>
          </a:p>
        </p:txBody>
      </p:sp>
      <p:sp>
        <p:nvSpPr>
          <p:cNvPr id="3348" name="Shape 3348"/>
          <p:cNvSpPr txBox="1"/>
          <p:nvPr/>
        </p:nvSpPr>
        <p:spPr>
          <a:xfrm>
            <a:off x="3386875" y="64584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m3</a:t>
            </a:r>
          </a:p>
        </p:txBody>
      </p:sp>
      <p:sp>
        <p:nvSpPr>
          <p:cNvPr id="3349" name="Shape 3349"/>
          <p:cNvSpPr txBox="1"/>
          <p:nvPr/>
        </p:nvSpPr>
        <p:spPr>
          <a:xfrm>
            <a:off x="747077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350" name="Shape 3350"/>
          <p:cNvSpPr txBox="1"/>
          <p:nvPr/>
        </p:nvSpPr>
        <p:spPr>
          <a:xfrm>
            <a:off x="8035800"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351" name="Shape 3351"/>
          <p:cNvSpPr txBox="1"/>
          <p:nvPr/>
        </p:nvSpPr>
        <p:spPr>
          <a:xfrm>
            <a:off x="6409275"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m4</a:t>
            </a:r>
          </a:p>
        </p:txBody>
      </p:sp>
      <p:cxnSp>
        <p:nvCxnSpPr>
          <p:cNvPr id="3352" name="Shape 3352"/>
          <p:cNvCxnSpPr>
            <a:stCxn id="3315" idx="5"/>
            <a:endCxn id="3320" idx="0"/>
          </p:cNvCxnSpPr>
          <p:nvPr/>
        </p:nvCxnSpPr>
        <p:spPr>
          <a:xfrm rot="-5400000" flipH="1">
            <a:off x="4754935" y="3393409"/>
            <a:ext cx="780000" cy="752100"/>
          </a:xfrm>
          <a:prstGeom prst="curvedConnector3">
            <a:avLst>
              <a:gd name="adj1" fmla="val 53644"/>
            </a:avLst>
          </a:prstGeom>
          <a:solidFill>
            <a:srgbClr val="00B8FF"/>
          </a:solidFill>
          <a:ln w="12700" cap="flat" cmpd="sng">
            <a:solidFill>
              <a:srgbClr val="000000"/>
            </a:solidFill>
            <a:prstDash val="solid"/>
            <a:round/>
            <a:headEnd type="none" w="med" len="med"/>
            <a:tailEnd type="triangle" w="lg" len="lg"/>
          </a:ln>
        </p:spPr>
      </p:cxnSp>
      <p:sp>
        <p:nvSpPr>
          <p:cNvPr id="3353" name="Shape 3353"/>
          <p:cNvSpPr txBox="1"/>
          <p:nvPr/>
        </p:nvSpPr>
        <p:spPr>
          <a:xfrm>
            <a:off x="4956656" y="3665523"/>
            <a:ext cx="1487400" cy="213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latin typeface="Arial"/>
                <a:ea typeface="Arial"/>
                <a:cs typeface="Arial"/>
                <a:sym typeface="Arial"/>
              </a:rPr>
              <a:t>P14_carried_out_by</a:t>
            </a:r>
          </a:p>
        </p:txBody>
      </p:sp>
      <p:sp>
        <p:nvSpPr>
          <p:cNvPr id="3354" name="Shape 3354"/>
          <p:cNvSpPr txBox="1"/>
          <p:nvPr/>
        </p:nvSpPr>
        <p:spPr>
          <a:xfrm>
            <a:off x="5219225" y="34273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100</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358"/>
        <p:cNvGrpSpPr/>
        <p:nvPr/>
      </p:nvGrpSpPr>
      <p:grpSpPr>
        <a:xfrm>
          <a:off x="0" y="0"/>
          <a:ext cx="0" cy="0"/>
          <a:chOff x="0" y="0"/>
          <a:chExt cx="0" cy="0"/>
        </a:xfrm>
      </p:grpSpPr>
      <p:sp>
        <p:nvSpPr>
          <p:cNvPr id="3359" name="Shape 3359"/>
          <p:cNvSpPr txBox="1">
            <a:spLocks noGrp="1"/>
          </p:cNvSpPr>
          <p:nvPr>
            <p:ph type="title"/>
          </p:nvPr>
        </p:nvSpPr>
        <p:spPr>
          <a:xfrm>
            <a:off x="457200" y="152400"/>
            <a:ext cx="8228100" cy="914400"/>
          </a:xfrm>
          <a:prstGeom prst="rect">
            <a:avLst/>
          </a:prstGeom>
          <a:noFill/>
          <a:ln>
            <a:noFill/>
          </a:ln>
        </p:spPr>
        <p:txBody>
          <a:bodyPr lIns="90000" tIns="46800" rIns="90000" bIns="46800" anchor="ctr" anchorCtr="0">
            <a:noAutofit/>
          </a:bodyPr>
          <a:lstStyle/>
          <a:p>
            <a:pPr lvl="0" rtl="0">
              <a:spcBef>
                <a:spcPts val="0"/>
              </a:spcBef>
              <a:buSzPct val="25000"/>
              <a:buNone/>
            </a:pPr>
            <a:r>
              <a:rPr lang="en-US" sz="3600" dirty="0"/>
              <a:t>Generate Semantic Models</a:t>
            </a:r>
          </a:p>
        </p:txBody>
      </p:sp>
      <p:sp>
        <p:nvSpPr>
          <p:cNvPr id="3360" name="Shape 3360"/>
          <p:cNvSpPr txBox="1">
            <a:spLocks noGrp="1"/>
          </p:cNvSpPr>
          <p:nvPr>
            <p:ph type="sldNum" idx="12"/>
          </p:nvPr>
        </p:nvSpPr>
        <p:spPr>
          <a:xfrm>
            <a:off x="8458200" y="6433800"/>
            <a:ext cx="533400" cy="288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US" sz="1200">
                <a:solidFill>
                  <a:srgbClr val="D10202"/>
                </a:solidFill>
                <a:latin typeface="Arial"/>
                <a:ea typeface="Arial"/>
                <a:cs typeface="Arial"/>
                <a:sym typeface="Arial"/>
              </a:rPr>
              <a:t>98</a:t>
            </a:fld>
            <a:endParaRPr lang="en-US" sz="1200">
              <a:solidFill>
                <a:srgbClr val="D10202"/>
              </a:solidFill>
              <a:latin typeface="Arial"/>
              <a:ea typeface="Arial"/>
              <a:cs typeface="Arial"/>
              <a:sym typeface="Arial"/>
            </a:endParaRPr>
          </a:p>
        </p:txBody>
      </p:sp>
      <p:sp>
        <p:nvSpPr>
          <p:cNvPr id="3361" name="Shape 3361"/>
          <p:cNvSpPr/>
          <p:nvPr/>
        </p:nvSpPr>
        <p:spPr>
          <a:xfrm>
            <a:off x="1997901" y="4194777"/>
            <a:ext cx="1761600" cy="352800"/>
          </a:xfrm>
          <a:prstGeom prst="ellipse">
            <a:avLst/>
          </a:prstGeom>
          <a:solidFill>
            <a:schemeClr val="lt1"/>
          </a:solidFill>
          <a:ln w="28575" cap="flat" cmpd="sng">
            <a:solidFill>
              <a:srgbClr val="6AA84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rgbClr val="38761D"/>
                </a:solidFill>
                <a:latin typeface="Arial"/>
                <a:ea typeface="Arial"/>
                <a:cs typeface="Arial"/>
                <a:sym typeface="Arial"/>
              </a:rPr>
              <a:t>E12_Production</a:t>
            </a:r>
          </a:p>
        </p:txBody>
      </p:sp>
      <p:sp>
        <p:nvSpPr>
          <p:cNvPr id="3362" name="Shape 3362"/>
          <p:cNvSpPr/>
          <p:nvPr/>
        </p:nvSpPr>
        <p:spPr>
          <a:xfrm>
            <a:off x="76198" y="4159451"/>
            <a:ext cx="1281000" cy="388200"/>
          </a:xfrm>
          <a:prstGeom prst="ellipse">
            <a:avLst/>
          </a:prstGeom>
          <a:solidFill>
            <a:srgbClr val="D9EAD3"/>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rgbClr val="38761D"/>
                </a:solidFill>
                <a:latin typeface="Arial"/>
                <a:ea typeface="Arial"/>
                <a:cs typeface="Arial"/>
                <a:sym typeface="Arial"/>
              </a:rPr>
              <a:t>E53_Title</a:t>
            </a:r>
          </a:p>
        </p:txBody>
      </p:sp>
      <p:cxnSp>
        <p:nvCxnSpPr>
          <p:cNvPr id="3363" name="Shape 3363"/>
          <p:cNvCxnSpPr>
            <a:stCxn id="3364" idx="4"/>
            <a:endCxn id="3361" idx="0"/>
          </p:cNvCxnSpPr>
          <p:nvPr/>
        </p:nvCxnSpPr>
        <p:spPr>
          <a:xfrm rot="5400000">
            <a:off x="3019890" y="3294959"/>
            <a:ext cx="758400" cy="1041000"/>
          </a:xfrm>
          <a:prstGeom prst="curvedConnector3">
            <a:avLst>
              <a:gd name="adj1" fmla="val 50000"/>
            </a:avLst>
          </a:prstGeom>
          <a:solidFill>
            <a:srgbClr val="00B8FF"/>
          </a:solidFill>
          <a:ln w="28575" cap="flat" cmpd="sng">
            <a:solidFill>
              <a:srgbClr val="6AA84F"/>
            </a:solidFill>
            <a:prstDash val="solid"/>
            <a:round/>
            <a:headEnd type="none" w="med" len="med"/>
            <a:tailEnd type="triangle" w="lg" len="lg"/>
          </a:ln>
        </p:spPr>
      </p:cxnSp>
      <p:sp>
        <p:nvSpPr>
          <p:cNvPr id="3365" name="Shape 3365"/>
          <p:cNvSpPr txBox="1"/>
          <p:nvPr/>
        </p:nvSpPr>
        <p:spPr>
          <a:xfrm>
            <a:off x="2878682" y="3665523"/>
            <a:ext cx="1856099" cy="2139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38761D"/>
                </a:solidFill>
                <a:latin typeface="Arial"/>
                <a:ea typeface="Arial"/>
                <a:cs typeface="Arial"/>
                <a:sym typeface="Arial"/>
              </a:rPr>
              <a:t>P108i_was_produced_by</a:t>
            </a:r>
          </a:p>
        </p:txBody>
      </p:sp>
      <p:sp>
        <p:nvSpPr>
          <p:cNvPr id="3366" name="Shape 3366"/>
          <p:cNvSpPr/>
          <p:nvPr/>
        </p:nvSpPr>
        <p:spPr>
          <a:xfrm>
            <a:off x="1517475" y="5870751"/>
            <a:ext cx="1681500" cy="352800"/>
          </a:xfrm>
          <a:prstGeom prst="ellipse">
            <a:avLst/>
          </a:prstGeom>
          <a:solidFill>
            <a:srgbClr val="D9EAD3"/>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rgbClr val="38761D"/>
                </a:solidFill>
                <a:latin typeface="Arial"/>
                <a:ea typeface="Arial"/>
                <a:cs typeface="Arial"/>
                <a:sym typeface="Arial"/>
              </a:rPr>
              <a:t>E52_Time-Span</a:t>
            </a:r>
          </a:p>
        </p:txBody>
      </p:sp>
      <p:sp>
        <p:nvSpPr>
          <p:cNvPr id="3367" name="Shape 3367"/>
          <p:cNvSpPr/>
          <p:nvPr/>
        </p:nvSpPr>
        <p:spPr>
          <a:xfrm>
            <a:off x="6161600" y="5870750"/>
            <a:ext cx="2402100" cy="352800"/>
          </a:xfrm>
          <a:prstGeom prst="ellipse">
            <a:avLst/>
          </a:prstGeom>
          <a:solidFill>
            <a:srgbClr val="D9EAD3"/>
          </a:solidFill>
          <a:ln w="9525" cap="flat" cmpd="sng">
            <a:solidFill>
              <a:srgbClr val="3F3F3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a:solidFill>
                  <a:srgbClr val="38761D"/>
                </a:solidFill>
                <a:latin typeface="Arial"/>
                <a:ea typeface="Arial"/>
                <a:cs typeface="Arial"/>
                <a:sym typeface="Arial"/>
              </a:rPr>
              <a:t>E82_Actor_Appellation</a:t>
            </a:r>
          </a:p>
        </p:txBody>
      </p:sp>
      <p:cxnSp>
        <p:nvCxnSpPr>
          <p:cNvPr id="3368" name="Shape 3368"/>
          <p:cNvCxnSpPr>
            <a:stCxn id="3369" idx="4"/>
            <a:endCxn id="3367" idx="1"/>
          </p:cNvCxnSpPr>
          <p:nvPr/>
        </p:nvCxnSpPr>
        <p:spPr>
          <a:xfrm rot="-5400000" flipH="1">
            <a:off x="5329735" y="4738901"/>
            <a:ext cx="1374900" cy="992400"/>
          </a:xfrm>
          <a:prstGeom prst="curvedConnector3">
            <a:avLst>
              <a:gd name="adj1" fmla="val 48127"/>
            </a:avLst>
          </a:prstGeom>
          <a:solidFill>
            <a:srgbClr val="00B8FF"/>
          </a:solidFill>
          <a:ln w="12700" cap="flat" cmpd="sng">
            <a:solidFill>
              <a:srgbClr val="999999"/>
            </a:solidFill>
            <a:prstDash val="solid"/>
            <a:round/>
            <a:headEnd type="none" w="med" len="med"/>
            <a:tailEnd type="triangle" w="lg" len="lg"/>
          </a:ln>
        </p:spPr>
      </p:cxnSp>
      <p:sp>
        <p:nvSpPr>
          <p:cNvPr id="3364" name="Shape 3364"/>
          <p:cNvSpPr/>
          <p:nvPr/>
        </p:nvSpPr>
        <p:spPr>
          <a:xfrm>
            <a:off x="2718540" y="3048059"/>
            <a:ext cx="2402100" cy="388199"/>
          </a:xfrm>
          <a:prstGeom prst="ellipse">
            <a:avLst/>
          </a:prstGeom>
          <a:solidFill>
            <a:schemeClr val="lt1"/>
          </a:solidFill>
          <a:ln w="28575" cap="flat" cmpd="sng">
            <a:solidFill>
              <a:srgbClr val="6AA84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rgbClr val="38761D"/>
                </a:solidFill>
                <a:latin typeface="Arial"/>
                <a:ea typeface="Arial"/>
                <a:cs typeface="Arial"/>
                <a:sym typeface="Arial"/>
              </a:rPr>
              <a:t>E22_Man-Made_Object</a:t>
            </a:r>
          </a:p>
        </p:txBody>
      </p:sp>
      <p:sp>
        <p:nvSpPr>
          <p:cNvPr id="3369" name="Shape 3369"/>
          <p:cNvSpPr/>
          <p:nvPr/>
        </p:nvSpPr>
        <p:spPr>
          <a:xfrm>
            <a:off x="4800385" y="4159451"/>
            <a:ext cx="1441200" cy="388200"/>
          </a:xfrm>
          <a:prstGeom prst="ellipse">
            <a:avLst/>
          </a:prstGeom>
          <a:solidFill>
            <a:schemeClr val="lt1"/>
          </a:solidFill>
          <a:ln w="9525" cap="flat" cmpd="sng">
            <a:solidFill>
              <a:srgbClr val="999999"/>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rgbClr val="999999"/>
                </a:solidFill>
                <a:latin typeface="Arial"/>
                <a:ea typeface="Arial"/>
                <a:cs typeface="Arial"/>
                <a:sym typeface="Arial"/>
              </a:rPr>
              <a:t>E21_Person</a:t>
            </a:r>
          </a:p>
        </p:txBody>
      </p:sp>
      <p:sp>
        <p:nvSpPr>
          <p:cNvPr id="3370" name="Shape 3370"/>
          <p:cNvSpPr txBox="1"/>
          <p:nvPr/>
        </p:nvSpPr>
        <p:spPr>
          <a:xfrm>
            <a:off x="1277262" y="3628171"/>
            <a:ext cx="1110000" cy="213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38761D"/>
                </a:solidFill>
                <a:latin typeface="Arial"/>
                <a:ea typeface="Arial"/>
                <a:cs typeface="Arial"/>
                <a:sym typeface="Arial"/>
              </a:rPr>
              <a:t>P102_has_title</a:t>
            </a:r>
          </a:p>
        </p:txBody>
      </p:sp>
      <p:cxnSp>
        <p:nvCxnSpPr>
          <p:cNvPr id="3371" name="Shape 3371"/>
          <p:cNvCxnSpPr>
            <a:stCxn id="3364" idx="2"/>
            <a:endCxn id="3362" idx="0"/>
          </p:cNvCxnSpPr>
          <p:nvPr/>
        </p:nvCxnSpPr>
        <p:spPr>
          <a:xfrm flipH="1">
            <a:off x="716640" y="3242159"/>
            <a:ext cx="2001900" cy="917399"/>
          </a:xfrm>
          <a:prstGeom prst="curvedConnector2">
            <a:avLst/>
          </a:prstGeom>
          <a:solidFill>
            <a:srgbClr val="00B8FF"/>
          </a:solidFill>
          <a:ln w="28575" cap="flat" cmpd="sng">
            <a:solidFill>
              <a:srgbClr val="6AA84F"/>
            </a:solidFill>
            <a:prstDash val="solid"/>
            <a:round/>
            <a:headEnd type="none" w="med" len="med"/>
            <a:tailEnd type="triangle" w="lg" len="lg"/>
          </a:ln>
        </p:spPr>
      </p:cxnSp>
      <p:cxnSp>
        <p:nvCxnSpPr>
          <p:cNvPr id="3372" name="Shape 3372"/>
          <p:cNvCxnSpPr>
            <a:stCxn id="3373" idx="2"/>
            <a:endCxn id="3366" idx="6"/>
          </p:cNvCxnSpPr>
          <p:nvPr/>
        </p:nvCxnSpPr>
        <p:spPr>
          <a:xfrm flipH="1">
            <a:off x="3199004" y="6047151"/>
            <a:ext cx="720600" cy="600"/>
          </a:xfrm>
          <a:prstGeom prst="curvedConnector3">
            <a:avLst>
              <a:gd name="adj1" fmla="val 50000"/>
            </a:avLst>
          </a:prstGeom>
          <a:solidFill>
            <a:srgbClr val="00B8FF"/>
          </a:solidFill>
          <a:ln w="12700" cap="flat" cmpd="sng">
            <a:solidFill>
              <a:srgbClr val="999999"/>
            </a:solidFill>
            <a:prstDash val="solid"/>
            <a:round/>
            <a:headEnd type="none" w="med" len="med"/>
            <a:tailEnd type="triangle" w="lg" len="lg"/>
          </a:ln>
        </p:spPr>
      </p:cxnSp>
      <p:sp>
        <p:nvSpPr>
          <p:cNvPr id="3374" name="Shape 3374"/>
          <p:cNvSpPr txBox="1"/>
          <p:nvPr/>
        </p:nvSpPr>
        <p:spPr>
          <a:xfrm>
            <a:off x="5440952" y="5076868"/>
            <a:ext cx="1622100" cy="213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999999"/>
                </a:solidFill>
                <a:latin typeface="Arial"/>
                <a:ea typeface="Arial"/>
                <a:cs typeface="Arial"/>
                <a:sym typeface="Arial"/>
              </a:rPr>
              <a:t>P131_is_identified_by</a:t>
            </a:r>
          </a:p>
        </p:txBody>
      </p:sp>
      <p:cxnSp>
        <p:nvCxnSpPr>
          <p:cNvPr id="3375" name="Shape 3375"/>
          <p:cNvCxnSpPr>
            <a:stCxn id="3361" idx="4"/>
            <a:endCxn id="3366" idx="0"/>
          </p:cNvCxnSpPr>
          <p:nvPr/>
        </p:nvCxnSpPr>
        <p:spPr>
          <a:xfrm rot="5400000">
            <a:off x="1956801" y="4948977"/>
            <a:ext cx="1323300" cy="520500"/>
          </a:xfrm>
          <a:prstGeom prst="curvedConnector3">
            <a:avLst>
              <a:gd name="adj1" fmla="val 50000"/>
            </a:avLst>
          </a:prstGeom>
          <a:solidFill>
            <a:srgbClr val="00B8FF"/>
          </a:solidFill>
          <a:ln w="28575" cap="flat" cmpd="sng">
            <a:solidFill>
              <a:srgbClr val="6AA84F"/>
            </a:solidFill>
            <a:prstDash val="solid"/>
            <a:round/>
            <a:headEnd type="none" w="med" len="med"/>
            <a:tailEnd type="triangle" w="lg" len="lg"/>
          </a:ln>
        </p:spPr>
      </p:cxnSp>
      <p:sp>
        <p:nvSpPr>
          <p:cNvPr id="3373" name="Shape 3373"/>
          <p:cNvSpPr/>
          <p:nvPr/>
        </p:nvSpPr>
        <p:spPr>
          <a:xfrm>
            <a:off x="3919604" y="5870751"/>
            <a:ext cx="1361100" cy="352800"/>
          </a:xfrm>
          <a:prstGeom prst="ellipse">
            <a:avLst/>
          </a:prstGeom>
          <a:solidFill>
            <a:schemeClr val="lt1"/>
          </a:solidFill>
          <a:ln w="9525" cap="flat" cmpd="sng">
            <a:solidFill>
              <a:srgbClr val="999999"/>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rgbClr val="999999"/>
                </a:solidFill>
                <a:latin typeface="Arial"/>
                <a:ea typeface="Arial"/>
                <a:cs typeface="Arial"/>
                <a:sym typeface="Arial"/>
              </a:rPr>
              <a:t>E67_Birth</a:t>
            </a:r>
          </a:p>
        </p:txBody>
      </p:sp>
      <p:cxnSp>
        <p:nvCxnSpPr>
          <p:cNvPr id="3376" name="Shape 3376"/>
          <p:cNvCxnSpPr>
            <a:stCxn id="3369" idx="4"/>
            <a:endCxn id="3373" idx="0"/>
          </p:cNvCxnSpPr>
          <p:nvPr/>
        </p:nvCxnSpPr>
        <p:spPr>
          <a:xfrm rot="5400000">
            <a:off x="4399135" y="4748801"/>
            <a:ext cx="1323000" cy="920700"/>
          </a:xfrm>
          <a:prstGeom prst="curvedConnector3">
            <a:avLst>
              <a:gd name="adj1" fmla="val 49996"/>
            </a:avLst>
          </a:prstGeom>
          <a:solidFill>
            <a:srgbClr val="00B8FF"/>
          </a:solidFill>
          <a:ln w="12700" cap="flat" cmpd="sng">
            <a:solidFill>
              <a:srgbClr val="999999"/>
            </a:solidFill>
            <a:prstDash val="solid"/>
            <a:round/>
            <a:headEnd type="none" w="med" len="med"/>
            <a:tailEnd type="triangle" w="lg" len="lg"/>
          </a:ln>
        </p:spPr>
      </p:cxnSp>
      <p:sp>
        <p:nvSpPr>
          <p:cNvPr id="3377" name="Shape 3377"/>
          <p:cNvSpPr txBox="1"/>
          <p:nvPr/>
        </p:nvSpPr>
        <p:spPr>
          <a:xfrm>
            <a:off x="3885851" y="5076868"/>
            <a:ext cx="1154700" cy="2139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999999"/>
                </a:solidFill>
                <a:latin typeface="Arial"/>
                <a:ea typeface="Arial"/>
                <a:cs typeface="Arial"/>
                <a:sym typeface="Arial"/>
              </a:rPr>
              <a:t>P98i_was_born</a:t>
            </a:r>
          </a:p>
        </p:txBody>
      </p:sp>
      <p:sp>
        <p:nvSpPr>
          <p:cNvPr id="3378" name="Shape 3378"/>
          <p:cNvSpPr txBox="1"/>
          <p:nvPr/>
        </p:nvSpPr>
        <p:spPr>
          <a:xfrm>
            <a:off x="2878682" y="6198245"/>
            <a:ext cx="1388399" cy="213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999999"/>
                </a:solidFill>
                <a:latin typeface="Arial"/>
                <a:ea typeface="Arial"/>
                <a:cs typeface="Arial"/>
                <a:sym typeface="Arial"/>
              </a:rPr>
              <a:t>P4_has_time-span</a:t>
            </a:r>
          </a:p>
        </p:txBody>
      </p:sp>
      <p:sp>
        <p:nvSpPr>
          <p:cNvPr id="3379" name="Shape 3379"/>
          <p:cNvSpPr txBox="1"/>
          <p:nvPr/>
        </p:nvSpPr>
        <p:spPr>
          <a:xfrm>
            <a:off x="1437404" y="5341496"/>
            <a:ext cx="1388400" cy="213900"/>
          </a:xfrm>
          <a:prstGeom prst="rect">
            <a:avLst/>
          </a:prstGeom>
          <a:solidFill>
            <a:schemeClr val="lt1"/>
          </a:solid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38761D"/>
                </a:solidFill>
                <a:latin typeface="Arial"/>
                <a:ea typeface="Arial"/>
                <a:cs typeface="Arial"/>
                <a:sym typeface="Arial"/>
              </a:rPr>
              <a:t>P4_has_time-span</a:t>
            </a:r>
          </a:p>
        </p:txBody>
      </p:sp>
      <p:sp>
        <p:nvSpPr>
          <p:cNvPr id="3380" name="Shape 3380"/>
          <p:cNvSpPr/>
          <p:nvPr/>
        </p:nvSpPr>
        <p:spPr>
          <a:xfrm>
            <a:off x="7122442" y="4159451"/>
            <a:ext cx="1441200" cy="388200"/>
          </a:xfrm>
          <a:prstGeom prst="ellipse">
            <a:avLst/>
          </a:prstGeom>
          <a:solidFill>
            <a:schemeClr val="lt1"/>
          </a:solidFill>
          <a:ln w="28575" cap="flat" cmpd="sng">
            <a:solidFill>
              <a:srgbClr val="6AA84F"/>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1" i="0" u="none" strike="noStrike" cap="none">
                <a:solidFill>
                  <a:srgbClr val="38761D"/>
                </a:solidFill>
                <a:latin typeface="Arial"/>
                <a:ea typeface="Arial"/>
                <a:cs typeface="Arial"/>
                <a:sym typeface="Arial"/>
              </a:rPr>
              <a:t>E</a:t>
            </a:r>
            <a:r>
              <a:rPr lang="en-US" sz="1200" b="1">
                <a:solidFill>
                  <a:srgbClr val="38761D"/>
                </a:solidFill>
              </a:rPr>
              <a:t>39_Actor</a:t>
            </a:r>
          </a:p>
        </p:txBody>
      </p:sp>
      <p:cxnSp>
        <p:nvCxnSpPr>
          <p:cNvPr id="3381" name="Shape 3381"/>
          <p:cNvCxnSpPr>
            <a:stCxn id="3364" idx="6"/>
            <a:endCxn id="3380" idx="1"/>
          </p:cNvCxnSpPr>
          <p:nvPr/>
        </p:nvCxnSpPr>
        <p:spPr>
          <a:xfrm>
            <a:off x="5120640" y="3242159"/>
            <a:ext cx="2212799" cy="974099"/>
          </a:xfrm>
          <a:prstGeom prst="curvedConnector2">
            <a:avLst/>
          </a:prstGeom>
          <a:solidFill>
            <a:srgbClr val="00B8FF"/>
          </a:solidFill>
          <a:ln w="28575" cap="flat" cmpd="sng">
            <a:solidFill>
              <a:srgbClr val="6AA84F"/>
            </a:solidFill>
            <a:prstDash val="solid"/>
            <a:round/>
            <a:headEnd type="none" w="med" len="med"/>
            <a:tailEnd type="triangle" w="lg" len="lg"/>
          </a:ln>
        </p:spPr>
      </p:cxnSp>
      <p:sp>
        <p:nvSpPr>
          <p:cNvPr id="3382" name="Shape 3382"/>
          <p:cNvSpPr txBox="1"/>
          <p:nvPr/>
        </p:nvSpPr>
        <p:spPr>
          <a:xfrm>
            <a:off x="6642017" y="3665523"/>
            <a:ext cx="1487400" cy="213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38761D"/>
                </a:solidFill>
                <a:latin typeface="Arial"/>
                <a:ea typeface="Arial"/>
                <a:cs typeface="Arial"/>
                <a:sym typeface="Arial"/>
              </a:rPr>
              <a:t>P14_carried_out_by</a:t>
            </a:r>
          </a:p>
        </p:txBody>
      </p:sp>
      <p:sp>
        <p:nvSpPr>
          <p:cNvPr id="3383" name="Shape 3383"/>
          <p:cNvSpPr txBox="1"/>
          <p:nvPr/>
        </p:nvSpPr>
        <p:spPr>
          <a:xfrm>
            <a:off x="7362655" y="5076868"/>
            <a:ext cx="1622100" cy="213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38761D"/>
                </a:solidFill>
                <a:latin typeface="Arial"/>
                <a:ea typeface="Arial"/>
                <a:cs typeface="Arial"/>
                <a:sym typeface="Arial"/>
              </a:rPr>
              <a:t>P131_is_identified_by</a:t>
            </a:r>
          </a:p>
        </p:txBody>
      </p:sp>
      <p:cxnSp>
        <p:nvCxnSpPr>
          <p:cNvPr id="3384" name="Shape 3384"/>
          <p:cNvCxnSpPr>
            <a:stCxn id="3380" idx="4"/>
            <a:endCxn id="3367" idx="0"/>
          </p:cNvCxnSpPr>
          <p:nvPr/>
        </p:nvCxnSpPr>
        <p:spPr>
          <a:xfrm rot="5400000">
            <a:off x="6941392" y="4969001"/>
            <a:ext cx="1323000" cy="480300"/>
          </a:xfrm>
          <a:prstGeom prst="curvedConnector3">
            <a:avLst>
              <a:gd name="adj1" fmla="val 49996"/>
            </a:avLst>
          </a:prstGeom>
          <a:solidFill>
            <a:srgbClr val="00B8FF"/>
          </a:solidFill>
          <a:ln w="28575" cap="flat" cmpd="sng">
            <a:solidFill>
              <a:srgbClr val="6AA84F"/>
            </a:solidFill>
            <a:prstDash val="solid"/>
            <a:round/>
            <a:headEnd type="none" w="med" len="med"/>
            <a:tailEnd type="triangle" w="lg" len="lg"/>
          </a:ln>
        </p:spPr>
      </p:cxnSp>
      <p:sp>
        <p:nvSpPr>
          <p:cNvPr id="3385" name="Shape 3385"/>
          <p:cNvSpPr txBox="1"/>
          <p:nvPr/>
        </p:nvSpPr>
        <p:spPr>
          <a:xfrm>
            <a:off x="6673975" y="3237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0.84</a:t>
            </a:r>
          </a:p>
        </p:txBody>
      </p:sp>
      <p:sp>
        <p:nvSpPr>
          <p:cNvPr id="3386" name="Shape 3386"/>
          <p:cNvSpPr txBox="1"/>
          <p:nvPr/>
        </p:nvSpPr>
        <p:spPr>
          <a:xfrm>
            <a:off x="7893175" y="47613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0.68</a:t>
            </a:r>
          </a:p>
        </p:txBody>
      </p:sp>
      <p:sp>
        <p:nvSpPr>
          <p:cNvPr id="3387" name="Shape 3387"/>
          <p:cNvSpPr txBox="1"/>
          <p:nvPr/>
        </p:nvSpPr>
        <p:spPr>
          <a:xfrm>
            <a:off x="6064375" y="4761300"/>
            <a:ext cx="422400" cy="239700"/>
          </a:xfrm>
          <a:prstGeom prst="rect">
            <a:avLst/>
          </a:prstGeom>
          <a:noFill/>
          <a:ln>
            <a:noFill/>
          </a:ln>
        </p:spPr>
        <p:txBody>
          <a:bodyPr lIns="0" tIns="0" rIns="0" bIns="0" anchor="t" anchorCtr="0">
            <a:noAutofit/>
          </a:bodyPr>
          <a:lstStyle/>
          <a:p>
            <a:pPr marL="0" marR="0" lvl="0" indent="0" algn="ctr" rtl="0">
              <a:spcBef>
                <a:spcPts val="0"/>
              </a:spcBef>
              <a:spcAft>
                <a:spcPts val="0"/>
              </a:spcAft>
              <a:buNone/>
            </a:pPr>
            <a:r>
              <a:rPr lang="en-US" b="1" i="1">
                <a:solidFill>
                  <a:srgbClr val="999999"/>
                </a:solidFill>
              </a:rPr>
              <a:t>0.80</a:t>
            </a:r>
          </a:p>
        </p:txBody>
      </p:sp>
      <p:sp>
        <p:nvSpPr>
          <p:cNvPr id="3388" name="Shape 3388"/>
          <p:cNvSpPr txBox="1"/>
          <p:nvPr/>
        </p:nvSpPr>
        <p:spPr>
          <a:xfrm>
            <a:off x="4505200" y="4761300"/>
            <a:ext cx="422400" cy="239700"/>
          </a:xfrm>
          <a:prstGeom prst="rect">
            <a:avLst/>
          </a:prstGeom>
          <a:noFill/>
          <a:ln>
            <a:noFill/>
          </a:ln>
        </p:spPr>
        <p:txBody>
          <a:bodyPr lIns="0" tIns="0" rIns="0" bIns="0" anchor="t" anchorCtr="0">
            <a:noAutofit/>
          </a:bodyPr>
          <a:lstStyle/>
          <a:p>
            <a:pPr marL="0" marR="0" lvl="0" indent="0" algn="ctr" rtl="0">
              <a:spcBef>
                <a:spcPts val="0"/>
              </a:spcBef>
              <a:spcAft>
                <a:spcPts val="0"/>
              </a:spcAft>
              <a:buNone/>
            </a:pPr>
            <a:r>
              <a:rPr lang="en-US" b="1" i="1">
                <a:solidFill>
                  <a:srgbClr val="999999"/>
                </a:solidFill>
              </a:rPr>
              <a:t>0.92</a:t>
            </a:r>
          </a:p>
        </p:txBody>
      </p:sp>
      <p:sp>
        <p:nvSpPr>
          <p:cNvPr id="3389" name="Shape 3389"/>
          <p:cNvSpPr txBox="1"/>
          <p:nvPr/>
        </p:nvSpPr>
        <p:spPr>
          <a:xfrm>
            <a:off x="3148600" y="34273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0.87</a:t>
            </a:r>
          </a:p>
        </p:txBody>
      </p:sp>
      <p:sp>
        <p:nvSpPr>
          <p:cNvPr id="3390" name="Shape 3390"/>
          <p:cNvSpPr txBox="1"/>
          <p:nvPr/>
        </p:nvSpPr>
        <p:spPr>
          <a:xfrm>
            <a:off x="2110975" y="5001000"/>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0.95</a:t>
            </a:r>
          </a:p>
        </p:txBody>
      </p:sp>
      <p:sp>
        <p:nvSpPr>
          <p:cNvPr id="3391" name="Shape 3391"/>
          <p:cNvSpPr txBox="1"/>
          <p:nvPr/>
        </p:nvSpPr>
        <p:spPr>
          <a:xfrm>
            <a:off x="1159225" y="3118725"/>
            <a:ext cx="422400" cy="239700"/>
          </a:xfrm>
          <a:prstGeom prst="rect">
            <a:avLst/>
          </a:prstGeom>
          <a:solidFill>
            <a:srgbClr val="C9DAF8"/>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0000FF"/>
                </a:solidFill>
              </a:rPr>
              <a:t>0.70</a:t>
            </a:r>
          </a:p>
        </p:txBody>
      </p:sp>
      <p:sp>
        <p:nvSpPr>
          <p:cNvPr id="3392" name="Shape 3392"/>
          <p:cNvSpPr txBox="1"/>
          <p:nvPr/>
        </p:nvSpPr>
        <p:spPr>
          <a:xfrm>
            <a:off x="3386875" y="5726675"/>
            <a:ext cx="422400" cy="239700"/>
          </a:xfrm>
          <a:prstGeom prst="rect">
            <a:avLst/>
          </a:prstGeom>
          <a:noFill/>
          <a:ln>
            <a:noFill/>
          </a:ln>
        </p:spPr>
        <p:txBody>
          <a:bodyPr lIns="0" tIns="0" rIns="0" bIns="0" anchor="t" anchorCtr="0">
            <a:noAutofit/>
          </a:bodyPr>
          <a:lstStyle/>
          <a:p>
            <a:pPr marL="0" marR="0" lvl="0" indent="0" algn="ctr" rtl="0">
              <a:spcBef>
                <a:spcPts val="0"/>
              </a:spcBef>
              <a:spcAft>
                <a:spcPts val="0"/>
              </a:spcAft>
              <a:buNone/>
            </a:pPr>
            <a:r>
              <a:rPr lang="en-US" b="1" i="1">
                <a:solidFill>
                  <a:srgbClr val="999999"/>
                </a:solidFill>
              </a:rPr>
              <a:t>0.92</a:t>
            </a:r>
          </a:p>
        </p:txBody>
      </p:sp>
      <p:sp>
        <p:nvSpPr>
          <p:cNvPr id="3393" name="Shape 3393"/>
          <p:cNvSpPr txBox="1"/>
          <p:nvPr/>
        </p:nvSpPr>
        <p:spPr>
          <a:xfrm>
            <a:off x="14220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m1</a:t>
            </a:r>
          </a:p>
        </p:txBody>
      </p:sp>
      <p:sp>
        <p:nvSpPr>
          <p:cNvPr id="3394" name="Shape 3394"/>
          <p:cNvSpPr txBox="1"/>
          <p:nvPr/>
        </p:nvSpPr>
        <p:spPr>
          <a:xfrm>
            <a:off x="363182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395" name="Shape 3395"/>
          <p:cNvSpPr txBox="1"/>
          <p:nvPr/>
        </p:nvSpPr>
        <p:spPr>
          <a:xfrm>
            <a:off x="2726200" y="51229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m2</a:t>
            </a:r>
          </a:p>
        </p:txBody>
      </p:sp>
      <p:sp>
        <p:nvSpPr>
          <p:cNvPr id="3396" name="Shape 3396"/>
          <p:cNvSpPr txBox="1"/>
          <p:nvPr/>
        </p:nvSpPr>
        <p:spPr>
          <a:xfrm>
            <a:off x="4927600" y="5275350"/>
            <a:ext cx="422400" cy="239700"/>
          </a:xfrm>
          <a:prstGeom prst="rect">
            <a:avLst/>
          </a:prstGeom>
          <a:noFill/>
          <a:ln>
            <a:noFill/>
          </a:ln>
        </p:spPr>
        <p:txBody>
          <a:bodyPr lIns="0" tIns="0" rIns="0" bIns="0" anchor="t" anchorCtr="0">
            <a:noAutofit/>
          </a:bodyPr>
          <a:lstStyle/>
          <a:p>
            <a:pPr marL="0" marR="0" lvl="0" indent="0" algn="ctr" rtl="0">
              <a:spcBef>
                <a:spcPts val="0"/>
              </a:spcBef>
              <a:spcAft>
                <a:spcPts val="0"/>
              </a:spcAft>
              <a:buNone/>
            </a:pPr>
            <a:r>
              <a:rPr lang="en-US" b="1" i="1">
                <a:solidFill>
                  <a:srgbClr val="999999"/>
                </a:solidFill>
              </a:rPr>
              <a:t>m3</a:t>
            </a:r>
          </a:p>
        </p:txBody>
      </p:sp>
      <p:sp>
        <p:nvSpPr>
          <p:cNvPr id="3397" name="Shape 3397"/>
          <p:cNvSpPr txBox="1"/>
          <p:nvPr/>
        </p:nvSpPr>
        <p:spPr>
          <a:xfrm>
            <a:off x="3386875" y="6458400"/>
            <a:ext cx="422400" cy="239700"/>
          </a:xfrm>
          <a:prstGeom prst="rect">
            <a:avLst/>
          </a:prstGeom>
          <a:noFill/>
          <a:ln>
            <a:noFill/>
          </a:ln>
        </p:spPr>
        <p:txBody>
          <a:bodyPr lIns="0" tIns="0" rIns="0" bIns="0" anchor="t" anchorCtr="0">
            <a:noAutofit/>
          </a:bodyPr>
          <a:lstStyle/>
          <a:p>
            <a:pPr marL="0" marR="0" lvl="0" indent="0" algn="ctr" rtl="0">
              <a:spcBef>
                <a:spcPts val="0"/>
              </a:spcBef>
              <a:spcAft>
                <a:spcPts val="0"/>
              </a:spcAft>
              <a:buNone/>
            </a:pPr>
            <a:r>
              <a:rPr lang="en-US" b="1" i="1">
                <a:solidFill>
                  <a:srgbClr val="999999"/>
                </a:solidFill>
              </a:rPr>
              <a:t>m3</a:t>
            </a:r>
          </a:p>
        </p:txBody>
      </p:sp>
      <p:sp>
        <p:nvSpPr>
          <p:cNvPr id="3398" name="Shape 3398"/>
          <p:cNvSpPr txBox="1"/>
          <p:nvPr/>
        </p:nvSpPr>
        <p:spPr>
          <a:xfrm>
            <a:off x="7470775" y="387350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399" name="Shape 3399"/>
          <p:cNvSpPr txBox="1"/>
          <p:nvPr/>
        </p:nvSpPr>
        <p:spPr>
          <a:xfrm>
            <a:off x="8035800" y="5275350"/>
            <a:ext cx="422400" cy="239700"/>
          </a:xfrm>
          <a:prstGeom prst="rect">
            <a:avLst/>
          </a:prstGeom>
          <a:solidFill>
            <a:srgbClr val="FCE5CD"/>
          </a:solidFill>
          <a:ln>
            <a:noFill/>
          </a:ln>
        </p:spPr>
        <p:txBody>
          <a:bodyPr lIns="0" tIns="0" rIns="0" bIns="0" anchor="t" anchorCtr="0">
            <a:noAutofit/>
          </a:bodyPr>
          <a:lstStyle/>
          <a:p>
            <a:pPr marL="0" marR="0" lvl="0" indent="0" algn="ctr" rtl="0">
              <a:spcBef>
                <a:spcPts val="0"/>
              </a:spcBef>
              <a:spcAft>
                <a:spcPts val="0"/>
              </a:spcAft>
              <a:buNone/>
            </a:pPr>
            <a:r>
              <a:rPr lang="en-US" b="1" i="1">
                <a:solidFill>
                  <a:srgbClr val="980000"/>
                </a:solidFill>
              </a:rPr>
              <a:t>m5</a:t>
            </a:r>
          </a:p>
        </p:txBody>
      </p:sp>
      <p:sp>
        <p:nvSpPr>
          <p:cNvPr id="3400" name="Shape 3400"/>
          <p:cNvSpPr txBox="1"/>
          <p:nvPr/>
        </p:nvSpPr>
        <p:spPr>
          <a:xfrm>
            <a:off x="6409275" y="5275350"/>
            <a:ext cx="422400" cy="239700"/>
          </a:xfrm>
          <a:prstGeom prst="rect">
            <a:avLst/>
          </a:prstGeom>
          <a:noFill/>
          <a:ln>
            <a:noFill/>
          </a:ln>
        </p:spPr>
        <p:txBody>
          <a:bodyPr lIns="0" tIns="0" rIns="0" bIns="0" anchor="t" anchorCtr="0">
            <a:noAutofit/>
          </a:bodyPr>
          <a:lstStyle/>
          <a:p>
            <a:pPr marL="0" marR="0" lvl="0" indent="0" algn="ctr" rtl="0">
              <a:spcBef>
                <a:spcPts val="0"/>
              </a:spcBef>
              <a:spcAft>
                <a:spcPts val="0"/>
              </a:spcAft>
              <a:buNone/>
            </a:pPr>
            <a:r>
              <a:rPr lang="en-US" b="1" i="1">
                <a:solidFill>
                  <a:srgbClr val="999999"/>
                </a:solidFill>
              </a:rPr>
              <a:t>m4</a:t>
            </a:r>
          </a:p>
        </p:txBody>
      </p:sp>
      <p:cxnSp>
        <p:nvCxnSpPr>
          <p:cNvPr id="3401" name="Shape 3401"/>
          <p:cNvCxnSpPr>
            <a:stCxn id="3364" idx="5"/>
            <a:endCxn id="3369" idx="0"/>
          </p:cNvCxnSpPr>
          <p:nvPr/>
        </p:nvCxnSpPr>
        <p:spPr>
          <a:xfrm rot="-5400000" flipH="1">
            <a:off x="4754910" y="3393358"/>
            <a:ext cx="780000" cy="752100"/>
          </a:xfrm>
          <a:prstGeom prst="curvedConnector3">
            <a:avLst>
              <a:gd name="adj1" fmla="val 53644"/>
            </a:avLst>
          </a:prstGeom>
          <a:solidFill>
            <a:srgbClr val="00B8FF"/>
          </a:solidFill>
          <a:ln w="12700" cap="flat" cmpd="sng">
            <a:solidFill>
              <a:srgbClr val="999999"/>
            </a:solidFill>
            <a:prstDash val="solid"/>
            <a:round/>
            <a:headEnd type="none" w="med" len="med"/>
            <a:tailEnd type="triangle" w="lg" len="lg"/>
          </a:ln>
        </p:spPr>
      </p:cxnSp>
      <p:sp>
        <p:nvSpPr>
          <p:cNvPr id="3402" name="Shape 3402"/>
          <p:cNvSpPr txBox="1"/>
          <p:nvPr/>
        </p:nvSpPr>
        <p:spPr>
          <a:xfrm>
            <a:off x="4956656" y="3665523"/>
            <a:ext cx="1487400" cy="2139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200" b="1" i="1">
                <a:solidFill>
                  <a:srgbClr val="999999"/>
                </a:solidFill>
                <a:latin typeface="Arial"/>
                <a:ea typeface="Arial"/>
                <a:cs typeface="Arial"/>
                <a:sym typeface="Arial"/>
              </a:rPr>
              <a:t>P14_carried_out_by</a:t>
            </a:r>
          </a:p>
        </p:txBody>
      </p:sp>
      <p:sp>
        <p:nvSpPr>
          <p:cNvPr id="3403" name="Shape 3403"/>
          <p:cNvSpPr txBox="1"/>
          <p:nvPr/>
        </p:nvSpPr>
        <p:spPr>
          <a:xfrm>
            <a:off x="5219225" y="3427325"/>
            <a:ext cx="422400" cy="239700"/>
          </a:xfrm>
          <a:prstGeom prst="rect">
            <a:avLst/>
          </a:prstGeom>
          <a:noFill/>
          <a:ln>
            <a:noFill/>
          </a:ln>
        </p:spPr>
        <p:txBody>
          <a:bodyPr lIns="0" tIns="0" rIns="0" bIns="0" anchor="t" anchorCtr="0">
            <a:noAutofit/>
          </a:bodyPr>
          <a:lstStyle/>
          <a:p>
            <a:pPr marL="0" marR="0" lvl="0" indent="0" algn="ctr" rtl="0">
              <a:spcBef>
                <a:spcPts val="0"/>
              </a:spcBef>
              <a:spcAft>
                <a:spcPts val="0"/>
              </a:spcAft>
              <a:buNone/>
            </a:pPr>
            <a:r>
              <a:rPr lang="en-US" b="1" i="1">
                <a:solidFill>
                  <a:srgbClr val="999999"/>
                </a:solidFill>
              </a:rPr>
              <a:t>100</a:t>
            </a:r>
          </a:p>
        </p:txBody>
      </p:sp>
      <p:sp>
        <p:nvSpPr>
          <p:cNvPr id="3404" name="Shape 3404"/>
          <p:cNvSpPr txBox="1">
            <a:spLocks noGrp="1"/>
          </p:cNvSpPr>
          <p:nvPr>
            <p:ph type="body" idx="1"/>
          </p:nvPr>
        </p:nvSpPr>
        <p:spPr>
          <a:xfrm>
            <a:off x="469900" y="1295400"/>
            <a:ext cx="8217000" cy="5029200"/>
          </a:xfrm>
          <a:prstGeom prst="rect">
            <a:avLst/>
          </a:prstGeom>
          <a:noFill/>
          <a:ln>
            <a:noFill/>
          </a:ln>
        </p:spPr>
        <p:txBody>
          <a:bodyPr lIns="90000" tIns="46800" rIns="90000" bIns="46800" anchor="t" anchorCtr="0">
            <a:noAutofit/>
          </a:bodyPr>
          <a:lstStyle/>
          <a:p>
            <a:pPr marL="457200" marR="0" lvl="0" indent="-381000" algn="l" rtl="0">
              <a:spcBef>
                <a:spcPts val="800"/>
              </a:spcBef>
              <a:spcAft>
                <a:spcPts val="0"/>
              </a:spcAft>
              <a:buSzPct val="100000"/>
            </a:pPr>
            <a:r>
              <a:rPr lang="en-US" sz="2400"/>
              <a:t>Compute top k minimal trees</a:t>
            </a:r>
          </a:p>
          <a:p>
            <a:pPr marL="457200" marR="0" lvl="0" indent="-381000" algn="l" rtl="0">
              <a:spcBef>
                <a:spcPts val="800"/>
              </a:spcBef>
              <a:spcAft>
                <a:spcPts val="0"/>
              </a:spcAft>
              <a:buSzPct val="100000"/>
            </a:pPr>
            <a:r>
              <a:rPr lang="en-US" sz="2400"/>
              <a:t>Consider both </a:t>
            </a:r>
            <a:r>
              <a:rPr lang="en-US" sz="2400">
                <a:solidFill>
                  <a:schemeClr val="accent4"/>
                </a:solidFill>
              </a:rPr>
              <a:t>coherence</a:t>
            </a:r>
            <a:r>
              <a:rPr lang="en-US" sz="2400"/>
              <a:t> and </a:t>
            </a:r>
            <a:r>
              <a:rPr lang="en-US" sz="2400">
                <a:solidFill>
                  <a:schemeClr val="accent4"/>
                </a:solidFill>
              </a:rPr>
              <a:t>popularity</a:t>
            </a:r>
          </a:p>
        </p:txBody>
      </p:sp>
    </p:spTree>
  </p:cSld>
  <p:clrMapOvr>
    <a:masterClrMapping/>
  </p:clrMapOvr>
</p:sld>
</file>

<file path=ppt/theme/theme1.xml><?xml version="1.0" encoding="utf-8"?>
<a:theme xmlns:a="http://schemas.openxmlformats.org/drawingml/2006/main" name="Default Design">
  <a:themeElements>
    <a:clrScheme name="Custom 1">
      <a:dk1>
        <a:srgbClr val="000000"/>
      </a:dk1>
      <a:lt1>
        <a:srgbClr val="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Custom 1">
      <a:dk1>
        <a:srgbClr val="000000"/>
      </a:dk1>
      <a:lt1>
        <a:srgbClr val="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6704</Words>
  <Application>Microsoft Macintosh PowerPoint</Application>
  <PresentationFormat>On-screen Show (4:3)</PresentationFormat>
  <Paragraphs>2135</Paragraphs>
  <Slides>111</Slides>
  <Notes>111</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111</vt:i4>
      </vt:variant>
    </vt:vector>
  </HeadingPairs>
  <TitlesOfParts>
    <vt:vector size="122" baseType="lpstr">
      <vt:lpstr>Times New Roman</vt:lpstr>
      <vt:lpstr>Courier</vt:lpstr>
      <vt:lpstr>Calibri</vt:lpstr>
      <vt:lpstr>Arial</vt:lpstr>
      <vt:lpstr>Courier New</vt:lpstr>
      <vt:lpstr>Helvetica</vt:lpstr>
      <vt:lpstr>Trebuchet MS</vt:lpstr>
      <vt:lpstr>Helvetica Neue</vt:lpstr>
      <vt:lpstr>Cutive</vt:lpstr>
      <vt:lpstr>Default Design</vt:lpstr>
      <vt:lpstr>Default Design</vt:lpstr>
      <vt:lpstr>Karma: A Data Integration Tool</vt:lpstr>
      <vt:lpstr>Outline</vt:lpstr>
      <vt:lpstr>Data Integration Approaches</vt:lpstr>
      <vt:lpstr>Data Integration Approaches</vt:lpstr>
      <vt:lpstr>Data Integration Approaches</vt:lpstr>
      <vt:lpstr>Domain Model</vt:lpstr>
      <vt:lpstr>Key Ingredient: Source Mappings</vt:lpstr>
      <vt:lpstr>Karma: A Data Integration Tool</vt:lpstr>
      <vt:lpstr>Karma</vt:lpstr>
      <vt:lpstr>Information Integration in Karma</vt:lpstr>
      <vt:lpstr>Information Integration in Karma</vt:lpstr>
      <vt:lpstr>Secret Sauce: Karma Understands Your Data</vt:lpstr>
      <vt:lpstr>What is a Semantic Model?</vt:lpstr>
      <vt:lpstr>Semantic Types</vt:lpstr>
      <vt:lpstr>Relationships</vt:lpstr>
      <vt:lpstr>Semantic Model</vt:lpstr>
      <vt:lpstr>Semi-automatically Building  Semantic Models in Karma</vt:lpstr>
      <vt:lpstr>Approach  [Knoblock et al, ESWC 2012]</vt:lpstr>
      <vt:lpstr>Example</vt:lpstr>
      <vt:lpstr>Learning Semantic Types [Krishnamurthy et al., ESWC 2015]</vt:lpstr>
      <vt:lpstr>Learning Semantic Types</vt:lpstr>
      <vt:lpstr>Learning Semantic Types</vt:lpstr>
      <vt:lpstr>Learning Semantic Types</vt:lpstr>
      <vt:lpstr>Requirements</vt:lpstr>
      <vt:lpstr>Approach for Textual Data</vt:lpstr>
      <vt:lpstr>Approach for Textual Data</vt:lpstr>
      <vt:lpstr>Approach for Numeric Data</vt:lpstr>
      <vt:lpstr>Approach for Numeric Data</vt:lpstr>
      <vt:lpstr>Combined Approach</vt:lpstr>
      <vt:lpstr>Evaluation of Semantic Typing</vt:lpstr>
      <vt:lpstr>Evaluation of Semantic Typing</vt:lpstr>
      <vt:lpstr>Construct a Graph</vt:lpstr>
      <vt:lpstr>Construct a Graph</vt:lpstr>
      <vt:lpstr>Inferring the Relationships</vt:lpstr>
      <vt:lpstr>Steiner Tree</vt:lpstr>
      <vt:lpstr>Inferring the Relationships</vt:lpstr>
      <vt:lpstr>Result in Karma</vt:lpstr>
      <vt:lpstr>Refining the Model</vt:lpstr>
      <vt:lpstr>Final Semantic Model</vt:lpstr>
      <vt:lpstr>Limitation</vt:lpstr>
      <vt:lpstr>Improved Approach: Learning Semantic Models  [Taheriyan et al., JWS 2015] </vt:lpstr>
      <vt:lpstr>Main Idea</vt:lpstr>
      <vt:lpstr>Example</vt:lpstr>
      <vt:lpstr>Example</vt:lpstr>
      <vt:lpstr>Example</vt:lpstr>
      <vt:lpstr>Approach [Taheriyan et al, JWS 2016]</vt:lpstr>
      <vt:lpstr>Approach</vt:lpstr>
      <vt:lpstr>Approach</vt:lpstr>
      <vt:lpstr>Learn Semantic Types</vt:lpstr>
      <vt:lpstr>Approach</vt:lpstr>
      <vt:lpstr>Build Graph G: Add Known Models</vt:lpstr>
      <vt:lpstr>Build Graph G: Add Known Models</vt:lpstr>
      <vt:lpstr>Build Graph G: Add Semantic Types</vt:lpstr>
      <vt:lpstr>Build Graph G: Add Semantic Types</vt:lpstr>
      <vt:lpstr>Build Graph G: Add Semantic Types</vt:lpstr>
      <vt:lpstr>Build Graph G: Expand with Paths from Ontology</vt:lpstr>
      <vt:lpstr>Approach</vt:lpstr>
      <vt:lpstr>Map Source Attributes to the Graph</vt:lpstr>
      <vt:lpstr>Map Source Attributes to the Graph</vt:lpstr>
      <vt:lpstr>Map Source Attributes to the Graph</vt:lpstr>
      <vt:lpstr>Scalability Issue</vt:lpstr>
      <vt:lpstr>Prune the Mappings</vt:lpstr>
      <vt:lpstr>Approach</vt:lpstr>
      <vt:lpstr>Generate Semantic Models</vt:lpstr>
      <vt:lpstr>Why Coherence is Important?</vt:lpstr>
      <vt:lpstr>Why Coherence is Important?</vt:lpstr>
      <vt:lpstr>Why Coherence is Important?</vt:lpstr>
      <vt:lpstr>Why Coherence is Important?</vt:lpstr>
      <vt:lpstr>Example Mapping</vt:lpstr>
      <vt:lpstr>Steiner Tree</vt:lpstr>
      <vt:lpstr>Final Model in Karma</vt:lpstr>
      <vt:lpstr>Evaluation</vt:lpstr>
      <vt:lpstr>Example Gold Standard Models</vt:lpstr>
      <vt:lpstr>Evaluation</vt:lpstr>
      <vt:lpstr>Example</vt:lpstr>
      <vt:lpstr>Experiment 1</vt:lpstr>
      <vt:lpstr>Experiment 2</vt:lpstr>
      <vt:lpstr>Experiment 2</vt:lpstr>
      <vt:lpstr>Limitation</vt:lpstr>
      <vt:lpstr>Leveraging Linked Data to Discover Semantic Relations within Data Sources </vt:lpstr>
      <vt:lpstr>Idea</vt:lpstr>
      <vt:lpstr>Approach [Taheriyan et al, ISWC 2016]</vt:lpstr>
      <vt:lpstr>Approach</vt:lpstr>
      <vt:lpstr>Approach</vt:lpstr>
      <vt:lpstr>Schema-Level LD Patterns</vt:lpstr>
      <vt:lpstr>Schema-Level LD Patterns</vt:lpstr>
      <vt:lpstr>Pattern Templates</vt:lpstr>
      <vt:lpstr>Extracting LD Patterns</vt:lpstr>
      <vt:lpstr>Extracting LD Patterns</vt:lpstr>
      <vt:lpstr>Extracting LD Patterns</vt:lpstr>
      <vt:lpstr>Approach</vt:lpstr>
      <vt:lpstr>Merge the Patterns into a Graph</vt:lpstr>
      <vt:lpstr>Weighting the Links</vt:lpstr>
      <vt:lpstr>Coherence</vt:lpstr>
      <vt:lpstr>Add the paths from the Ontology</vt:lpstr>
      <vt:lpstr>Approach</vt:lpstr>
      <vt:lpstr>Map Semantic Labels to the Graph</vt:lpstr>
      <vt:lpstr>Map Semantic Labels to the Graph</vt:lpstr>
      <vt:lpstr>Generate Semantic Models</vt:lpstr>
      <vt:lpstr>Evaluation</vt:lpstr>
      <vt:lpstr>Results</vt:lpstr>
      <vt:lpstr>Karma Use Cases</vt:lpstr>
      <vt:lpstr>VIVO</vt:lpstr>
      <vt:lpstr>Smithsonian American Art Museum</vt:lpstr>
      <vt:lpstr>DIG</vt:lpstr>
      <vt:lpstr>Demo</vt:lpstr>
      <vt:lpstr>PowerPoint Presentation</vt:lpstr>
      <vt:lpstr>Links</vt:lpstr>
      <vt:lpstr>Backup Slides</vt:lpstr>
      <vt:lpstr>Related Work</vt:lpstr>
      <vt:lpstr>Related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Karma: A Data Integration Tool</dc:title>
  <cp:lastModifiedBy>Jose-Luis Ambite</cp:lastModifiedBy>
  <cp:revision>22</cp:revision>
  <dcterms:modified xsi:type="dcterms:W3CDTF">2019-04-10T17:11:58Z</dcterms:modified>
</cp:coreProperties>
</file>